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313" r:id="rId2"/>
    <p:sldId id="335" r:id="rId3"/>
    <p:sldId id="283" r:id="rId4"/>
    <p:sldId id="284" r:id="rId5"/>
    <p:sldId id="314" r:id="rId6"/>
    <p:sldId id="332" r:id="rId7"/>
    <p:sldId id="285" r:id="rId8"/>
    <p:sldId id="286" r:id="rId9"/>
    <p:sldId id="334" r:id="rId10"/>
    <p:sldId id="290" r:id="rId11"/>
    <p:sldId id="291" r:id="rId12"/>
    <p:sldId id="333" r:id="rId13"/>
    <p:sldId id="292" r:id="rId14"/>
    <p:sldId id="330" r:id="rId15"/>
    <p:sldId id="275" r:id="rId16"/>
    <p:sldId id="331" r:id="rId17"/>
    <p:sldId id="328" r:id="rId18"/>
    <p:sldId id="303" r:id="rId19"/>
    <p:sldId id="304" r:id="rId20"/>
    <p:sldId id="305" r:id="rId21"/>
    <p:sldId id="306" r:id="rId22"/>
    <p:sldId id="307" r:id="rId23"/>
    <p:sldId id="308" r:id="rId24"/>
    <p:sldId id="309" r:id="rId25"/>
    <p:sldId id="310" r:id="rId26"/>
    <p:sldId id="311" r:id="rId27"/>
    <p:sldId id="312" r:id="rId28"/>
    <p:sldId id="327" r:id="rId29"/>
    <p:sldId id="293" r:id="rId30"/>
    <p:sldId id="294" r:id="rId31"/>
    <p:sldId id="295" r:id="rId32"/>
    <p:sldId id="296" r:id="rId33"/>
    <p:sldId id="297" r:id="rId34"/>
    <p:sldId id="298" r:id="rId35"/>
    <p:sldId id="299" r:id="rId36"/>
    <p:sldId id="300" r:id="rId37"/>
    <p:sldId id="259" r:id="rId38"/>
    <p:sldId id="261" r:id="rId39"/>
    <p:sldId id="262" r:id="rId40"/>
    <p:sldId id="260" r:id="rId41"/>
    <p:sldId id="263" r:id="rId42"/>
    <p:sldId id="264" r:id="rId43"/>
    <p:sldId id="265" r:id="rId44"/>
    <p:sldId id="266" r:id="rId45"/>
    <p:sldId id="267" r:id="rId46"/>
    <p:sldId id="268" r:id="rId47"/>
    <p:sldId id="271" r:id="rId48"/>
    <p:sldId id="270" r:id="rId49"/>
    <p:sldId id="272" r:id="rId50"/>
    <p:sldId id="274" r:id="rId51"/>
    <p:sldId id="276" r:id="rId52"/>
    <p:sldId id="277" r:id="rId53"/>
    <p:sldId id="278" r:id="rId54"/>
    <p:sldId id="279" r:id="rId55"/>
    <p:sldId id="280" r:id="rId56"/>
    <p:sldId id="281" r:id="rId57"/>
    <p:sldId id="282" r:id="rId58"/>
    <p:sldId id="329" r:id="rId59"/>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68"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3F588-6FF1-4C25-90FE-D2200D36B14E}" type="doc">
      <dgm:prSet loTypeId="urn:microsoft.com/office/officeart/2005/8/layout/hProcess9" loCatId="process" qsTypeId="urn:microsoft.com/office/officeart/2005/8/quickstyle/simple1" qsCatId="simple" csTypeId="urn:microsoft.com/office/officeart/2005/8/colors/accent1_2" csCatId="accent1" phldr="1"/>
      <dgm:spPr/>
    </dgm:pt>
    <dgm:pt modelId="{CB089BA0-D57F-455C-9EAB-4FC53F55020D}">
      <dgm:prSet phldrT="[Texte]" custT="1"/>
      <dgm:spPr/>
      <dgm:t>
        <a:bodyPr/>
        <a:lstStyle/>
        <a:p>
          <a:r>
            <a:rPr lang="fr-FR" sz="1200" smtClean="0">
              <a:solidFill>
                <a:schemeClr val="tx1"/>
              </a:solidFill>
            </a:rPr>
            <a:t>Etude de cadrage</a:t>
          </a:r>
          <a:endParaRPr lang="fr-FR" sz="1200" dirty="0">
            <a:solidFill>
              <a:schemeClr val="tx1"/>
            </a:solidFill>
          </a:endParaRPr>
        </a:p>
      </dgm:t>
    </dgm:pt>
    <dgm:pt modelId="{A7E6E294-0DD8-4E02-9716-B8A2EA1A2BAC}" type="parTrans" cxnId="{23E88763-8B01-4E5D-8530-818538EE2175}">
      <dgm:prSet/>
      <dgm:spPr/>
      <dgm:t>
        <a:bodyPr/>
        <a:lstStyle/>
        <a:p>
          <a:endParaRPr lang="fr-FR"/>
        </a:p>
      </dgm:t>
    </dgm:pt>
    <dgm:pt modelId="{00E61872-ACF9-4DF6-AFAB-D9AEA58CF6EC}" type="sibTrans" cxnId="{23E88763-8B01-4E5D-8530-818538EE2175}">
      <dgm:prSet/>
      <dgm:spPr/>
      <dgm:t>
        <a:bodyPr/>
        <a:lstStyle/>
        <a:p>
          <a:endParaRPr lang="fr-FR"/>
        </a:p>
      </dgm:t>
    </dgm:pt>
    <dgm:pt modelId="{0EE7A79B-9212-4628-8195-17C9CEEB25D3}">
      <dgm:prSet phldrT="[Texte]" custT="1"/>
      <dgm:spPr/>
      <dgm:t>
        <a:bodyPr/>
        <a:lstStyle/>
        <a:p>
          <a:r>
            <a:rPr lang="fr-FR" sz="1200" smtClean="0">
              <a:solidFill>
                <a:schemeClr val="tx1"/>
              </a:solidFill>
            </a:rPr>
            <a:t>Mise en service</a:t>
          </a:r>
          <a:endParaRPr lang="fr-FR" sz="1200" dirty="0">
            <a:solidFill>
              <a:schemeClr val="tx1"/>
            </a:solidFill>
          </a:endParaRPr>
        </a:p>
      </dgm:t>
    </dgm:pt>
    <dgm:pt modelId="{D08CD725-E63C-481D-A3C8-022B694AF294}" type="parTrans" cxnId="{9AAC2023-9B7F-4BD2-B53B-5E7A981B0F38}">
      <dgm:prSet/>
      <dgm:spPr/>
      <dgm:t>
        <a:bodyPr/>
        <a:lstStyle/>
        <a:p>
          <a:endParaRPr lang="fr-FR"/>
        </a:p>
      </dgm:t>
    </dgm:pt>
    <dgm:pt modelId="{4D04CAE8-547B-4A6B-AFD2-473B69888AED}" type="sibTrans" cxnId="{9AAC2023-9B7F-4BD2-B53B-5E7A981B0F38}">
      <dgm:prSet/>
      <dgm:spPr/>
      <dgm:t>
        <a:bodyPr/>
        <a:lstStyle/>
        <a:p>
          <a:endParaRPr lang="fr-FR"/>
        </a:p>
      </dgm:t>
    </dgm:pt>
    <dgm:pt modelId="{F2EEC562-0048-4EF9-A665-CEE7178CAA20}">
      <dgm:prSet phldrT="[Texte]" custT="1"/>
      <dgm:spPr/>
      <dgm:t>
        <a:bodyPr/>
        <a:lstStyle/>
        <a:p>
          <a:r>
            <a:rPr lang="fr-FR" sz="1200" smtClean="0">
              <a:solidFill>
                <a:schemeClr val="tx1"/>
              </a:solidFill>
            </a:rPr>
            <a:t>Stabilisation</a:t>
          </a:r>
          <a:endParaRPr lang="fr-FR" sz="1200" dirty="0">
            <a:solidFill>
              <a:schemeClr val="tx1"/>
            </a:solidFill>
          </a:endParaRPr>
        </a:p>
      </dgm:t>
    </dgm:pt>
    <dgm:pt modelId="{BF906B90-1CAD-48B3-8F0B-05967D803543}" type="parTrans" cxnId="{CE7C4A46-0DE7-4997-9584-79B3D4276455}">
      <dgm:prSet/>
      <dgm:spPr/>
      <dgm:t>
        <a:bodyPr/>
        <a:lstStyle/>
        <a:p>
          <a:endParaRPr lang="fr-FR"/>
        </a:p>
      </dgm:t>
    </dgm:pt>
    <dgm:pt modelId="{5D46D5E0-2D9F-47D0-8C70-584D9C4A6064}" type="sibTrans" cxnId="{CE7C4A46-0DE7-4997-9584-79B3D4276455}">
      <dgm:prSet/>
      <dgm:spPr/>
      <dgm:t>
        <a:bodyPr/>
        <a:lstStyle/>
        <a:p>
          <a:endParaRPr lang="fr-FR"/>
        </a:p>
      </dgm:t>
    </dgm:pt>
    <dgm:pt modelId="{75BE86E9-3704-46CF-AFDF-09683E0C1550}">
      <dgm:prSet phldrT="[Texte]" custT="1"/>
      <dgm:spPr>
        <a:ln>
          <a:solidFill>
            <a:schemeClr val="bg1"/>
          </a:solidFill>
        </a:ln>
      </dgm:spPr>
      <dgm:t>
        <a:bodyPr/>
        <a:lstStyle/>
        <a:p>
          <a:r>
            <a:rPr lang="fr-FR" sz="1200" smtClean="0">
              <a:solidFill>
                <a:schemeClr val="tx1"/>
              </a:solidFill>
            </a:rPr>
            <a:t>Appel d’offre</a:t>
          </a:r>
          <a:endParaRPr lang="fr-FR" sz="1200" dirty="0">
            <a:solidFill>
              <a:schemeClr val="tx1"/>
            </a:solidFill>
          </a:endParaRPr>
        </a:p>
      </dgm:t>
    </dgm:pt>
    <dgm:pt modelId="{2A775F25-2CD4-4343-8E28-6C27B7834D33}" type="parTrans" cxnId="{961EBDAB-A378-434D-B676-020C858F0323}">
      <dgm:prSet/>
      <dgm:spPr/>
      <dgm:t>
        <a:bodyPr/>
        <a:lstStyle/>
        <a:p>
          <a:endParaRPr lang="fr-FR"/>
        </a:p>
      </dgm:t>
    </dgm:pt>
    <dgm:pt modelId="{5683CB9F-69FB-4703-8777-3A87DAF7025F}" type="sibTrans" cxnId="{961EBDAB-A378-434D-B676-020C858F0323}">
      <dgm:prSet/>
      <dgm:spPr/>
      <dgm:t>
        <a:bodyPr/>
        <a:lstStyle/>
        <a:p>
          <a:endParaRPr lang="fr-FR"/>
        </a:p>
      </dgm:t>
    </dgm:pt>
    <dgm:pt modelId="{478C4BA6-B168-4995-AF4B-9AF4F17EACD5}">
      <dgm:prSet phldrT="[Texte]" custT="1"/>
      <dgm:spPr/>
      <dgm:t>
        <a:bodyPr/>
        <a:lstStyle/>
        <a:p>
          <a:r>
            <a:rPr lang="fr-FR" sz="1200" smtClean="0">
              <a:solidFill>
                <a:schemeClr val="tx1"/>
              </a:solidFill>
            </a:rPr>
            <a:t>Réalisation</a:t>
          </a:r>
          <a:endParaRPr lang="fr-FR" sz="1200" dirty="0">
            <a:solidFill>
              <a:schemeClr val="tx1"/>
            </a:solidFill>
          </a:endParaRPr>
        </a:p>
      </dgm:t>
    </dgm:pt>
    <dgm:pt modelId="{97461498-3269-4207-B9EB-133E9DB75351}" type="parTrans" cxnId="{3CD53F00-FC35-4D19-A18C-10BF4A709F49}">
      <dgm:prSet/>
      <dgm:spPr/>
      <dgm:t>
        <a:bodyPr/>
        <a:lstStyle/>
        <a:p>
          <a:endParaRPr lang="fr-FR"/>
        </a:p>
      </dgm:t>
    </dgm:pt>
    <dgm:pt modelId="{40CAD8A4-DE83-4FAF-A9BD-4BC386547BF3}" type="sibTrans" cxnId="{3CD53F00-FC35-4D19-A18C-10BF4A709F49}">
      <dgm:prSet/>
      <dgm:spPr/>
      <dgm:t>
        <a:bodyPr/>
        <a:lstStyle/>
        <a:p>
          <a:endParaRPr lang="fr-FR"/>
        </a:p>
      </dgm:t>
    </dgm:pt>
    <dgm:pt modelId="{D7DA9AD1-7E57-4182-9493-C7D18CF34AC4}" type="pres">
      <dgm:prSet presAssocID="{BEF3F588-6FF1-4C25-90FE-D2200D36B14E}" presName="CompostProcess" presStyleCnt="0">
        <dgm:presLayoutVars>
          <dgm:dir/>
          <dgm:resizeHandles val="exact"/>
        </dgm:presLayoutVars>
      </dgm:prSet>
      <dgm:spPr/>
    </dgm:pt>
    <dgm:pt modelId="{0C900325-D453-4BDF-96AC-CE2DC8CF6616}" type="pres">
      <dgm:prSet presAssocID="{BEF3F588-6FF1-4C25-90FE-D2200D36B14E}" presName="arrow" presStyleLbl="bgShp" presStyleIdx="0" presStyleCnt="1"/>
      <dgm:spPr/>
    </dgm:pt>
    <dgm:pt modelId="{976E9DAA-19A1-4060-9FE0-13CC72EA3FA9}" type="pres">
      <dgm:prSet presAssocID="{BEF3F588-6FF1-4C25-90FE-D2200D36B14E}" presName="linearProcess" presStyleCnt="0"/>
      <dgm:spPr/>
    </dgm:pt>
    <dgm:pt modelId="{44D7C588-91A6-4982-A940-003F5D93F070}" type="pres">
      <dgm:prSet presAssocID="{CB089BA0-D57F-455C-9EAB-4FC53F55020D}" presName="textNode" presStyleLbl="node1" presStyleIdx="0" presStyleCnt="5" custScaleX="49739" custScaleY="70312">
        <dgm:presLayoutVars>
          <dgm:bulletEnabled val="1"/>
        </dgm:presLayoutVars>
      </dgm:prSet>
      <dgm:spPr/>
      <dgm:t>
        <a:bodyPr/>
        <a:lstStyle/>
        <a:p>
          <a:endParaRPr lang="fr-FR"/>
        </a:p>
      </dgm:t>
    </dgm:pt>
    <dgm:pt modelId="{654121E8-D8F5-47A3-841E-D04985C23595}" type="pres">
      <dgm:prSet presAssocID="{00E61872-ACF9-4DF6-AFAB-D9AEA58CF6EC}" presName="sibTrans" presStyleCnt="0"/>
      <dgm:spPr/>
    </dgm:pt>
    <dgm:pt modelId="{81A1D6E0-0BB2-4656-A6BE-1459D38CB5EB}" type="pres">
      <dgm:prSet presAssocID="{75BE86E9-3704-46CF-AFDF-09683E0C1550}" presName="textNode" presStyleLbl="node1" presStyleIdx="1" presStyleCnt="5" custScaleX="49739" custScaleY="70312">
        <dgm:presLayoutVars>
          <dgm:bulletEnabled val="1"/>
        </dgm:presLayoutVars>
      </dgm:prSet>
      <dgm:spPr/>
      <dgm:t>
        <a:bodyPr/>
        <a:lstStyle/>
        <a:p>
          <a:endParaRPr lang="fr-FR"/>
        </a:p>
      </dgm:t>
    </dgm:pt>
    <dgm:pt modelId="{6A81E10D-EAD8-43E8-9385-BC8984286EB6}" type="pres">
      <dgm:prSet presAssocID="{5683CB9F-69FB-4703-8777-3A87DAF7025F}" presName="sibTrans" presStyleCnt="0"/>
      <dgm:spPr/>
    </dgm:pt>
    <dgm:pt modelId="{3B236EBF-7B17-4483-A847-0A95122106A9}" type="pres">
      <dgm:prSet presAssocID="{478C4BA6-B168-4995-AF4B-9AF4F17EACD5}" presName="textNode" presStyleLbl="node1" presStyleIdx="2" presStyleCnt="5" custScaleX="133596" custScaleY="70312">
        <dgm:presLayoutVars>
          <dgm:bulletEnabled val="1"/>
        </dgm:presLayoutVars>
      </dgm:prSet>
      <dgm:spPr/>
      <dgm:t>
        <a:bodyPr/>
        <a:lstStyle/>
        <a:p>
          <a:endParaRPr lang="fr-FR"/>
        </a:p>
      </dgm:t>
    </dgm:pt>
    <dgm:pt modelId="{8ADF7C8D-0EFA-4A99-81BD-552BEFD4850C}" type="pres">
      <dgm:prSet presAssocID="{40CAD8A4-DE83-4FAF-A9BD-4BC386547BF3}" presName="sibTrans" presStyleCnt="0"/>
      <dgm:spPr/>
    </dgm:pt>
    <dgm:pt modelId="{EBCE95FB-6FCA-4C79-974A-AEDE817C81FC}" type="pres">
      <dgm:prSet presAssocID="{0EE7A79B-9212-4628-8195-17C9CEEB25D3}" presName="textNode" presStyleLbl="node1" presStyleIdx="3" presStyleCnt="5" custScaleX="49739" custScaleY="70312" custLinFactNeighborX="-1634">
        <dgm:presLayoutVars>
          <dgm:bulletEnabled val="1"/>
        </dgm:presLayoutVars>
      </dgm:prSet>
      <dgm:spPr/>
      <dgm:t>
        <a:bodyPr/>
        <a:lstStyle/>
        <a:p>
          <a:endParaRPr lang="fr-FR"/>
        </a:p>
      </dgm:t>
    </dgm:pt>
    <dgm:pt modelId="{AACA70F5-DAAC-44E7-B8AA-76BF8FEB9C6D}" type="pres">
      <dgm:prSet presAssocID="{4D04CAE8-547B-4A6B-AFD2-473B69888AED}" presName="sibTrans" presStyleCnt="0"/>
      <dgm:spPr/>
    </dgm:pt>
    <dgm:pt modelId="{2C36B5EF-8025-4EDE-89E7-DA681E38A1A5}" type="pres">
      <dgm:prSet presAssocID="{F2EEC562-0048-4EF9-A665-CEE7178CAA20}" presName="textNode" presStyleLbl="node1" presStyleIdx="4" presStyleCnt="5" custScaleX="54939" custScaleY="70312">
        <dgm:presLayoutVars>
          <dgm:bulletEnabled val="1"/>
        </dgm:presLayoutVars>
      </dgm:prSet>
      <dgm:spPr/>
      <dgm:t>
        <a:bodyPr/>
        <a:lstStyle/>
        <a:p>
          <a:endParaRPr lang="fr-FR"/>
        </a:p>
      </dgm:t>
    </dgm:pt>
  </dgm:ptLst>
  <dgm:cxnLst>
    <dgm:cxn modelId="{961EBDAB-A378-434D-B676-020C858F0323}" srcId="{BEF3F588-6FF1-4C25-90FE-D2200D36B14E}" destId="{75BE86E9-3704-46CF-AFDF-09683E0C1550}" srcOrd="1" destOrd="0" parTransId="{2A775F25-2CD4-4343-8E28-6C27B7834D33}" sibTransId="{5683CB9F-69FB-4703-8777-3A87DAF7025F}"/>
    <dgm:cxn modelId="{23E88763-8B01-4E5D-8530-818538EE2175}" srcId="{BEF3F588-6FF1-4C25-90FE-D2200D36B14E}" destId="{CB089BA0-D57F-455C-9EAB-4FC53F55020D}" srcOrd="0" destOrd="0" parTransId="{A7E6E294-0DD8-4E02-9716-B8A2EA1A2BAC}" sibTransId="{00E61872-ACF9-4DF6-AFAB-D9AEA58CF6EC}"/>
    <dgm:cxn modelId="{30533AD9-DA80-43FB-ADA8-011BD445256C}" type="presOf" srcId="{75BE86E9-3704-46CF-AFDF-09683E0C1550}" destId="{81A1D6E0-0BB2-4656-A6BE-1459D38CB5EB}" srcOrd="0" destOrd="0" presId="urn:microsoft.com/office/officeart/2005/8/layout/hProcess9"/>
    <dgm:cxn modelId="{08B8421F-BFD5-4ACB-8B61-5FC5891FF2B5}" type="presOf" srcId="{478C4BA6-B168-4995-AF4B-9AF4F17EACD5}" destId="{3B236EBF-7B17-4483-A847-0A95122106A9}" srcOrd="0" destOrd="0" presId="urn:microsoft.com/office/officeart/2005/8/layout/hProcess9"/>
    <dgm:cxn modelId="{95A21A60-DEE4-43A8-9253-367A69DACB67}" type="presOf" srcId="{BEF3F588-6FF1-4C25-90FE-D2200D36B14E}" destId="{D7DA9AD1-7E57-4182-9493-C7D18CF34AC4}" srcOrd="0" destOrd="0" presId="urn:microsoft.com/office/officeart/2005/8/layout/hProcess9"/>
    <dgm:cxn modelId="{7D4F4D7C-A055-44D7-A62E-BFC7A59DD544}" type="presOf" srcId="{0EE7A79B-9212-4628-8195-17C9CEEB25D3}" destId="{EBCE95FB-6FCA-4C79-974A-AEDE817C81FC}" srcOrd="0" destOrd="0" presId="urn:microsoft.com/office/officeart/2005/8/layout/hProcess9"/>
    <dgm:cxn modelId="{CE7C4A46-0DE7-4997-9584-79B3D4276455}" srcId="{BEF3F588-6FF1-4C25-90FE-D2200D36B14E}" destId="{F2EEC562-0048-4EF9-A665-CEE7178CAA20}" srcOrd="4" destOrd="0" parTransId="{BF906B90-1CAD-48B3-8F0B-05967D803543}" sibTransId="{5D46D5E0-2D9F-47D0-8C70-584D9C4A6064}"/>
    <dgm:cxn modelId="{17908F5A-E36B-42DF-9E63-562E4C5F5C04}" type="presOf" srcId="{F2EEC562-0048-4EF9-A665-CEE7178CAA20}" destId="{2C36B5EF-8025-4EDE-89E7-DA681E38A1A5}" srcOrd="0" destOrd="0" presId="urn:microsoft.com/office/officeart/2005/8/layout/hProcess9"/>
    <dgm:cxn modelId="{9AAC2023-9B7F-4BD2-B53B-5E7A981B0F38}" srcId="{BEF3F588-6FF1-4C25-90FE-D2200D36B14E}" destId="{0EE7A79B-9212-4628-8195-17C9CEEB25D3}" srcOrd="3" destOrd="0" parTransId="{D08CD725-E63C-481D-A3C8-022B694AF294}" sibTransId="{4D04CAE8-547B-4A6B-AFD2-473B69888AED}"/>
    <dgm:cxn modelId="{3CD53F00-FC35-4D19-A18C-10BF4A709F49}" srcId="{BEF3F588-6FF1-4C25-90FE-D2200D36B14E}" destId="{478C4BA6-B168-4995-AF4B-9AF4F17EACD5}" srcOrd="2" destOrd="0" parTransId="{97461498-3269-4207-B9EB-133E9DB75351}" sibTransId="{40CAD8A4-DE83-4FAF-A9BD-4BC386547BF3}"/>
    <dgm:cxn modelId="{D2D3AC32-1FB1-4D78-9B39-395030AF4125}" type="presOf" srcId="{CB089BA0-D57F-455C-9EAB-4FC53F55020D}" destId="{44D7C588-91A6-4982-A940-003F5D93F070}" srcOrd="0" destOrd="0" presId="urn:microsoft.com/office/officeart/2005/8/layout/hProcess9"/>
    <dgm:cxn modelId="{E9DB1685-0D6F-413A-8A5C-789D7744EDB0}" type="presParOf" srcId="{D7DA9AD1-7E57-4182-9493-C7D18CF34AC4}" destId="{0C900325-D453-4BDF-96AC-CE2DC8CF6616}" srcOrd="0" destOrd="0" presId="urn:microsoft.com/office/officeart/2005/8/layout/hProcess9"/>
    <dgm:cxn modelId="{597033C9-8613-4962-A717-5A3A9E663992}" type="presParOf" srcId="{D7DA9AD1-7E57-4182-9493-C7D18CF34AC4}" destId="{976E9DAA-19A1-4060-9FE0-13CC72EA3FA9}" srcOrd="1" destOrd="0" presId="urn:microsoft.com/office/officeart/2005/8/layout/hProcess9"/>
    <dgm:cxn modelId="{B961D330-DD06-4AEF-84D8-DB734544E084}" type="presParOf" srcId="{976E9DAA-19A1-4060-9FE0-13CC72EA3FA9}" destId="{44D7C588-91A6-4982-A940-003F5D93F070}" srcOrd="0" destOrd="0" presId="urn:microsoft.com/office/officeart/2005/8/layout/hProcess9"/>
    <dgm:cxn modelId="{1F2E86D3-4486-4C69-B98C-264CF8E5DB12}" type="presParOf" srcId="{976E9DAA-19A1-4060-9FE0-13CC72EA3FA9}" destId="{654121E8-D8F5-47A3-841E-D04985C23595}" srcOrd="1" destOrd="0" presId="urn:microsoft.com/office/officeart/2005/8/layout/hProcess9"/>
    <dgm:cxn modelId="{B915813B-1188-4BF4-B61A-67E075A2E5B3}" type="presParOf" srcId="{976E9DAA-19A1-4060-9FE0-13CC72EA3FA9}" destId="{81A1D6E0-0BB2-4656-A6BE-1459D38CB5EB}" srcOrd="2" destOrd="0" presId="urn:microsoft.com/office/officeart/2005/8/layout/hProcess9"/>
    <dgm:cxn modelId="{3DAAAF56-2410-488D-9BD9-83A46224AD7A}" type="presParOf" srcId="{976E9DAA-19A1-4060-9FE0-13CC72EA3FA9}" destId="{6A81E10D-EAD8-43E8-9385-BC8984286EB6}" srcOrd="3" destOrd="0" presId="urn:microsoft.com/office/officeart/2005/8/layout/hProcess9"/>
    <dgm:cxn modelId="{83976FA3-FF9D-4468-91B2-39BF29F24173}" type="presParOf" srcId="{976E9DAA-19A1-4060-9FE0-13CC72EA3FA9}" destId="{3B236EBF-7B17-4483-A847-0A95122106A9}" srcOrd="4" destOrd="0" presId="urn:microsoft.com/office/officeart/2005/8/layout/hProcess9"/>
    <dgm:cxn modelId="{0AB7BB5C-E5F3-4C4C-A9BF-9D2BA5488AE2}" type="presParOf" srcId="{976E9DAA-19A1-4060-9FE0-13CC72EA3FA9}" destId="{8ADF7C8D-0EFA-4A99-81BD-552BEFD4850C}" srcOrd="5" destOrd="0" presId="urn:microsoft.com/office/officeart/2005/8/layout/hProcess9"/>
    <dgm:cxn modelId="{2DF433B2-D646-45EF-948E-F9096FC65947}" type="presParOf" srcId="{976E9DAA-19A1-4060-9FE0-13CC72EA3FA9}" destId="{EBCE95FB-6FCA-4C79-974A-AEDE817C81FC}" srcOrd="6" destOrd="0" presId="urn:microsoft.com/office/officeart/2005/8/layout/hProcess9"/>
    <dgm:cxn modelId="{EE295C91-5115-4D80-A5CE-42B129D7590D}" type="presParOf" srcId="{976E9DAA-19A1-4060-9FE0-13CC72EA3FA9}" destId="{AACA70F5-DAAC-44E7-B8AA-76BF8FEB9C6D}" srcOrd="7" destOrd="0" presId="urn:microsoft.com/office/officeart/2005/8/layout/hProcess9"/>
    <dgm:cxn modelId="{D20BC156-B392-495F-BBEF-270F213B6825}" type="presParOf" srcId="{976E9DAA-19A1-4060-9FE0-13CC72EA3FA9}" destId="{2C36B5EF-8025-4EDE-89E7-DA681E38A1A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3F588-6FF1-4C25-90FE-D2200D36B1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CB089BA0-D57F-455C-9EAB-4FC53F55020D}">
      <dgm:prSet phldrT="[Texte]" custT="1"/>
      <dgm:spPr/>
      <dgm:t>
        <a:bodyPr/>
        <a:lstStyle/>
        <a:p>
          <a:r>
            <a:rPr lang="fr-FR" sz="1200" smtClean="0">
              <a:solidFill>
                <a:schemeClr val="tx1"/>
              </a:solidFill>
            </a:rPr>
            <a:t>Etude de cadrage</a:t>
          </a:r>
          <a:endParaRPr lang="fr-FR" sz="1200" dirty="0">
            <a:solidFill>
              <a:schemeClr val="tx1"/>
            </a:solidFill>
          </a:endParaRPr>
        </a:p>
      </dgm:t>
    </dgm:pt>
    <dgm:pt modelId="{A7E6E294-0DD8-4E02-9716-B8A2EA1A2BAC}" type="parTrans" cxnId="{23E88763-8B01-4E5D-8530-818538EE2175}">
      <dgm:prSet/>
      <dgm:spPr/>
      <dgm:t>
        <a:bodyPr/>
        <a:lstStyle/>
        <a:p>
          <a:endParaRPr lang="fr-FR"/>
        </a:p>
      </dgm:t>
    </dgm:pt>
    <dgm:pt modelId="{00E61872-ACF9-4DF6-AFAB-D9AEA58CF6EC}" type="sibTrans" cxnId="{23E88763-8B01-4E5D-8530-818538EE2175}">
      <dgm:prSet/>
      <dgm:spPr/>
      <dgm:t>
        <a:bodyPr/>
        <a:lstStyle/>
        <a:p>
          <a:endParaRPr lang="fr-FR"/>
        </a:p>
      </dgm:t>
    </dgm:pt>
    <dgm:pt modelId="{0EE7A79B-9212-4628-8195-17C9CEEB25D3}">
      <dgm:prSet phldrT="[Texte]" custT="1"/>
      <dgm:spPr/>
      <dgm:t>
        <a:bodyPr/>
        <a:lstStyle/>
        <a:p>
          <a:r>
            <a:rPr lang="fr-FR" sz="1200" smtClean="0">
              <a:solidFill>
                <a:schemeClr val="tx1"/>
              </a:solidFill>
            </a:rPr>
            <a:t>Mise en service</a:t>
          </a:r>
          <a:endParaRPr lang="fr-FR" sz="1200" dirty="0">
            <a:solidFill>
              <a:schemeClr val="tx1"/>
            </a:solidFill>
          </a:endParaRPr>
        </a:p>
      </dgm:t>
    </dgm:pt>
    <dgm:pt modelId="{D08CD725-E63C-481D-A3C8-022B694AF294}" type="parTrans" cxnId="{9AAC2023-9B7F-4BD2-B53B-5E7A981B0F38}">
      <dgm:prSet/>
      <dgm:spPr/>
      <dgm:t>
        <a:bodyPr/>
        <a:lstStyle/>
        <a:p>
          <a:endParaRPr lang="fr-FR"/>
        </a:p>
      </dgm:t>
    </dgm:pt>
    <dgm:pt modelId="{4D04CAE8-547B-4A6B-AFD2-473B69888AED}" type="sibTrans" cxnId="{9AAC2023-9B7F-4BD2-B53B-5E7A981B0F38}">
      <dgm:prSet/>
      <dgm:spPr/>
      <dgm:t>
        <a:bodyPr/>
        <a:lstStyle/>
        <a:p>
          <a:endParaRPr lang="fr-FR"/>
        </a:p>
      </dgm:t>
    </dgm:pt>
    <dgm:pt modelId="{F2EEC562-0048-4EF9-A665-CEE7178CAA20}">
      <dgm:prSet phldrT="[Texte]" custT="1"/>
      <dgm:spPr/>
      <dgm:t>
        <a:bodyPr/>
        <a:lstStyle/>
        <a:p>
          <a:r>
            <a:rPr lang="fr-FR" sz="1200" smtClean="0">
              <a:solidFill>
                <a:schemeClr val="tx1"/>
              </a:solidFill>
            </a:rPr>
            <a:t>Stabilisation</a:t>
          </a:r>
          <a:endParaRPr lang="fr-FR" sz="1200" dirty="0">
            <a:solidFill>
              <a:schemeClr val="tx1"/>
            </a:solidFill>
          </a:endParaRPr>
        </a:p>
      </dgm:t>
    </dgm:pt>
    <dgm:pt modelId="{BF906B90-1CAD-48B3-8F0B-05967D803543}" type="parTrans" cxnId="{CE7C4A46-0DE7-4997-9584-79B3D4276455}">
      <dgm:prSet/>
      <dgm:spPr/>
      <dgm:t>
        <a:bodyPr/>
        <a:lstStyle/>
        <a:p>
          <a:endParaRPr lang="fr-FR"/>
        </a:p>
      </dgm:t>
    </dgm:pt>
    <dgm:pt modelId="{5D46D5E0-2D9F-47D0-8C70-584D9C4A6064}" type="sibTrans" cxnId="{CE7C4A46-0DE7-4997-9584-79B3D4276455}">
      <dgm:prSet/>
      <dgm:spPr/>
      <dgm:t>
        <a:bodyPr/>
        <a:lstStyle/>
        <a:p>
          <a:endParaRPr lang="fr-FR"/>
        </a:p>
      </dgm:t>
    </dgm:pt>
    <dgm:pt modelId="{75BE86E9-3704-46CF-AFDF-09683E0C1550}">
      <dgm:prSet phldrT="[Texte]" custT="1"/>
      <dgm:spPr>
        <a:ln>
          <a:solidFill>
            <a:schemeClr val="bg1"/>
          </a:solidFill>
        </a:ln>
      </dgm:spPr>
      <dgm:t>
        <a:bodyPr/>
        <a:lstStyle/>
        <a:p>
          <a:r>
            <a:rPr lang="fr-FR" sz="1200" dirty="0" smtClean="0">
              <a:solidFill>
                <a:schemeClr val="tx1"/>
              </a:solidFill>
            </a:rPr>
            <a:t>Appel d’offre</a:t>
          </a:r>
          <a:endParaRPr lang="fr-FR" sz="1200" dirty="0">
            <a:solidFill>
              <a:schemeClr val="tx1"/>
            </a:solidFill>
          </a:endParaRPr>
        </a:p>
      </dgm:t>
    </dgm:pt>
    <dgm:pt modelId="{2A775F25-2CD4-4343-8E28-6C27B7834D33}" type="parTrans" cxnId="{961EBDAB-A378-434D-B676-020C858F0323}">
      <dgm:prSet/>
      <dgm:spPr/>
      <dgm:t>
        <a:bodyPr/>
        <a:lstStyle/>
        <a:p>
          <a:endParaRPr lang="fr-FR"/>
        </a:p>
      </dgm:t>
    </dgm:pt>
    <dgm:pt modelId="{5683CB9F-69FB-4703-8777-3A87DAF7025F}" type="sibTrans" cxnId="{961EBDAB-A378-434D-B676-020C858F0323}">
      <dgm:prSet/>
      <dgm:spPr/>
      <dgm:t>
        <a:bodyPr/>
        <a:lstStyle/>
        <a:p>
          <a:endParaRPr lang="fr-FR"/>
        </a:p>
      </dgm:t>
    </dgm:pt>
    <dgm:pt modelId="{478C4BA6-B168-4995-AF4B-9AF4F17EACD5}">
      <dgm:prSet phldrT="[Texte]" custT="1"/>
      <dgm:spPr/>
      <dgm:t>
        <a:bodyPr/>
        <a:lstStyle/>
        <a:p>
          <a:r>
            <a:rPr lang="fr-FR" sz="1200" smtClean="0">
              <a:solidFill>
                <a:schemeClr val="tx1"/>
              </a:solidFill>
            </a:rPr>
            <a:t>Réalisation</a:t>
          </a:r>
          <a:endParaRPr lang="fr-FR" sz="1200" dirty="0">
            <a:solidFill>
              <a:schemeClr val="tx1"/>
            </a:solidFill>
          </a:endParaRPr>
        </a:p>
      </dgm:t>
    </dgm:pt>
    <dgm:pt modelId="{97461498-3269-4207-B9EB-133E9DB75351}" type="parTrans" cxnId="{3CD53F00-FC35-4D19-A18C-10BF4A709F49}">
      <dgm:prSet/>
      <dgm:spPr/>
      <dgm:t>
        <a:bodyPr/>
        <a:lstStyle/>
        <a:p>
          <a:endParaRPr lang="fr-FR"/>
        </a:p>
      </dgm:t>
    </dgm:pt>
    <dgm:pt modelId="{40CAD8A4-DE83-4FAF-A9BD-4BC386547BF3}" type="sibTrans" cxnId="{3CD53F00-FC35-4D19-A18C-10BF4A709F49}">
      <dgm:prSet/>
      <dgm:spPr/>
      <dgm:t>
        <a:bodyPr/>
        <a:lstStyle/>
        <a:p>
          <a:endParaRPr lang="fr-FR"/>
        </a:p>
      </dgm:t>
    </dgm:pt>
    <dgm:pt modelId="{C170F890-FFB5-41DF-9D38-EA9AB6388224}">
      <dgm:prSet phldrT="[Texte]" custT="1"/>
      <dgm:spPr/>
      <dgm:t>
        <a:bodyPr/>
        <a:lstStyle/>
        <a:p>
          <a:r>
            <a:rPr lang="fr-FR" sz="1400" dirty="0" smtClean="0">
              <a:solidFill>
                <a:schemeClr val="tx1"/>
              </a:solidFill>
            </a:rPr>
            <a:t>Recette globale ( avec N4)</a:t>
          </a:r>
          <a:endParaRPr lang="fr-FR" sz="1400" dirty="0">
            <a:solidFill>
              <a:schemeClr val="tx1"/>
            </a:solidFill>
          </a:endParaRPr>
        </a:p>
      </dgm:t>
    </dgm:pt>
    <dgm:pt modelId="{DA370796-4C69-4967-AC6D-1A593FD17D2C}" type="parTrans" cxnId="{50317587-5415-49AE-92FB-5B5CD7EFB4EA}">
      <dgm:prSet/>
      <dgm:spPr/>
      <dgm:t>
        <a:bodyPr/>
        <a:lstStyle/>
        <a:p>
          <a:endParaRPr lang="fr-FR"/>
        </a:p>
      </dgm:t>
    </dgm:pt>
    <dgm:pt modelId="{1B592CB2-3A2C-41B3-93E3-E3146B040A86}" type="sibTrans" cxnId="{50317587-5415-49AE-92FB-5B5CD7EFB4EA}">
      <dgm:prSet/>
      <dgm:spPr/>
      <dgm:t>
        <a:bodyPr/>
        <a:lstStyle/>
        <a:p>
          <a:endParaRPr lang="fr-FR"/>
        </a:p>
      </dgm:t>
    </dgm:pt>
    <dgm:pt modelId="{D7DA9AD1-7E57-4182-9493-C7D18CF34AC4}" type="pres">
      <dgm:prSet presAssocID="{BEF3F588-6FF1-4C25-90FE-D2200D36B14E}" presName="CompostProcess" presStyleCnt="0">
        <dgm:presLayoutVars>
          <dgm:dir/>
          <dgm:resizeHandles val="exact"/>
        </dgm:presLayoutVars>
      </dgm:prSet>
      <dgm:spPr/>
      <dgm:t>
        <a:bodyPr/>
        <a:lstStyle/>
        <a:p>
          <a:endParaRPr lang="fr-FR"/>
        </a:p>
      </dgm:t>
    </dgm:pt>
    <dgm:pt modelId="{0C900325-D453-4BDF-96AC-CE2DC8CF6616}" type="pres">
      <dgm:prSet presAssocID="{BEF3F588-6FF1-4C25-90FE-D2200D36B14E}" presName="arrow" presStyleLbl="bgShp" presStyleIdx="0" presStyleCnt="1" custLinFactNeighborX="-317" custLinFactNeighborY="-622"/>
      <dgm:spPr/>
    </dgm:pt>
    <dgm:pt modelId="{976E9DAA-19A1-4060-9FE0-13CC72EA3FA9}" type="pres">
      <dgm:prSet presAssocID="{BEF3F588-6FF1-4C25-90FE-D2200D36B14E}" presName="linearProcess" presStyleCnt="0"/>
      <dgm:spPr/>
    </dgm:pt>
    <dgm:pt modelId="{44D7C588-91A6-4982-A940-003F5D93F070}" type="pres">
      <dgm:prSet presAssocID="{CB089BA0-D57F-455C-9EAB-4FC53F55020D}" presName="textNode" presStyleLbl="node1" presStyleIdx="0" presStyleCnt="6" custScaleX="49739" custScaleY="70312" custLinFactNeighborX="30679" custLinFactNeighborY="-1511">
        <dgm:presLayoutVars>
          <dgm:bulletEnabled val="1"/>
        </dgm:presLayoutVars>
      </dgm:prSet>
      <dgm:spPr/>
      <dgm:t>
        <a:bodyPr/>
        <a:lstStyle/>
        <a:p>
          <a:endParaRPr lang="fr-FR"/>
        </a:p>
      </dgm:t>
    </dgm:pt>
    <dgm:pt modelId="{654121E8-D8F5-47A3-841E-D04985C23595}" type="pres">
      <dgm:prSet presAssocID="{00E61872-ACF9-4DF6-AFAB-D9AEA58CF6EC}" presName="sibTrans" presStyleCnt="0"/>
      <dgm:spPr/>
    </dgm:pt>
    <dgm:pt modelId="{81A1D6E0-0BB2-4656-A6BE-1459D38CB5EB}" type="pres">
      <dgm:prSet presAssocID="{75BE86E9-3704-46CF-AFDF-09683E0C1550}" presName="textNode" presStyleLbl="node1" presStyleIdx="1" presStyleCnt="6" custScaleX="56460" custScaleY="70312">
        <dgm:presLayoutVars>
          <dgm:bulletEnabled val="1"/>
        </dgm:presLayoutVars>
      </dgm:prSet>
      <dgm:spPr/>
      <dgm:t>
        <a:bodyPr/>
        <a:lstStyle/>
        <a:p>
          <a:endParaRPr lang="fr-FR"/>
        </a:p>
      </dgm:t>
    </dgm:pt>
    <dgm:pt modelId="{6A81E10D-EAD8-43E8-9385-BC8984286EB6}" type="pres">
      <dgm:prSet presAssocID="{5683CB9F-69FB-4703-8777-3A87DAF7025F}" presName="sibTrans" presStyleCnt="0"/>
      <dgm:spPr/>
    </dgm:pt>
    <dgm:pt modelId="{3B236EBF-7B17-4483-A847-0A95122106A9}" type="pres">
      <dgm:prSet presAssocID="{478C4BA6-B168-4995-AF4B-9AF4F17EACD5}" presName="textNode" presStyleLbl="node1" presStyleIdx="2" presStyleCnt="6" custScaleX="120319" custScaleY="70312" custLinFactNeighborX="53605" custLinFactNeighborY="395">
        <dgm:presLayoutVars>
          <dgm:bulletEnabled val="1"/>
        </dgm:presLayoutVars>
      </dgm:prSet>
      <dgm:spPr/>
      <dgm:t>
        <a:bodyPr/>
        <a:lstStyle/>
        <a:p>
          <a:endParaRPr lang="fr-FR"/>
        </a:p>
      </dgm:t>
    </dgm:pt>
    <dgm:pt modelId="{8ADF7C8D-0EFA-4A99-81BD-552BEFD4850C}" type="pres">
      <dgm:prSet presAssocID="{40CAD8A4-DE83-4FAF-A9BD-4BC386547BF3}" presName="sibTrans" presStyleCnt="0"/>
      <dgm:spPr/>
    </dgm:pt>
    <dgm:pt modelId="{EBCE95FB-6FCA-4C79-974A-AEDE817C81FC}" type="pres">
      <dgm:prSet presAssocID="{0EE7A79B-9212-4628-8195-17C9CEEB25D3}" presName="textNode" presStyleLbl="node1" presStyleIdx="3" presStyleCnt="6" custScaleX="49739" custScaleY="70312" custLinFactX="31291" custLinFactNeighborX="100000" custLinFactNeighborY="395">
        <dgm:presLayoutVars>
          <dgm:bulletEnabled val="1"/>
        </dgm:presLayoutVars>
      </dgm:prSet>
      <dgm:spPr/>
      <dgm:t>
        <a:bodyPr/>
        <a:lstStyle/>
        <a:p>
          <a:endParaRPr lang="fr-FR"/>
        </a:p>
      </dgm:t>
    </dgm:pt>
    <dgm:pt modelId="{AACA70F5-DAAC-44E7-B8AA-76BF8FEB9C6D}" type="pres">
      <dgm:prSet presAssocID="{4D04CAE8-547B-4A6B-AFD2-473B69888AED}" presName="sibTrans" presStyleCnt="0"/>
      <dgm:spPr/>
    </dgm:pt>
    <dgm:pt modelId="{2C36B5EF-8025-4EDE-89E7-DA681E38A1A5}" type="pres">
      <dgm:prSet presAssocID="{F2EEC562-0048-4EF9-A665-CEE7178CAA20}" presName="textNode" presStyleLbl="node1" presStyleIdx="4" presStyleCnt="6" custScaleX="54939" custScaleY="70312" custLinFactX="27939" custLinFactNeighborX="100000" custLinFactNeighborY="395">
        <dgm:presLayoutVars>
          <dgm:bulletEnabled val="1"/>
        </dgm:presLayoutVars>
      </dgm:prSet>
      <dgm:spPr/>
      <dgm:t>
        <a:bodyPr/>
        <a:lstStyle/>
        <a:p>
          <a:endParaRPr lang="fr-FR"/>
        </a:p>
      </dgm:t>
    </dgm:pt>
    <dgm:pt modelId="{FF472CB7-337D-4E10-B0ED-D2C3AD17B810}" type="pres">
      <dgm:prSet presAssocID="{5D46D5E0-2D9F-47D0-8C70-584D9C4A6064}" presName="sibTrans" presStyleCnt="0"/>
      <dgm:spPr/>
    </dgm:pt>
    <dgm:pt modelId="{6981AAB5-F5F5-420F-A1CC-7D914BAE774C}" type="pres">
      <dgm:prSet presAssocID="{C170F890-FFB5-41DF-9D38-EA9AB6388224}" presName="textNode" presStyleLbl="node1" presStyleIdx="5" presStyleCnt="6" custScaleX="42573" custScaleY="66847" custLinFactX="-110944" custLinFactNeighborX="-200000" custLinFactNeighborY="2128">
        <dgm:presLayoutVars>
          <dgm:bulletEnabled val="1"/>
        </dgm:presLayoutVars>
      </dgm:prSet>
      <dgm:spPr/>
      <dgm:t>
        <a:bodyPr/>
        <a:lstStyle/>
        <a:p>
          <a:endParaRPr lang="fr-FR"/>
        </a:p>
      </dgm:t>
    </dgm:pt>
  </dgm:ptLst>
  <dgm:cxnLst>
    <dgm:cxn modelId="{23E88763-8B01-4E5D-8530-818538EE2175}" srcId="{BEF3F588-6FF1-4C25-90FE-D2200D36B14E}" destId="{CB089BA0-D57F-455C-9EAB-4FC53F55020D}" srcOrd="0" destOrd="0" parTransId="{A7E6E294-0DD8-4E02-9716-B8A2EA1A2BAC}" sibTransId="{00E61872-ACF9-4DF6-AFAB-D9AEA58CF6EC}"/>
    <dgm:cxn modelId="{50317587-5415-49AE-92FB-5B5CD7EFB4EA}" srcId="{BEF3F588-6FF1-4C25-90FE-D2200D36B14E}" destId="{C170F890-FFB5-41DF-9D38-EA9AB6388224}" srcOrd="5" destOrd="0" parTransId="{DA370796-4C69-4967-AC6D-1A593FD17D2C}" sibTransId="{1B592CB2-3A2C-41B3-93E3-E3146B040A86}"/>
    <dgm:cxn modelId="{A84E4CFA-64DA-4769-9962-399A3843549E}" type="presOf" srcId="{BEF3F588-6FF1-4C25-90FE-D2200D36B14E}" destId="{D7DA9AD1-7E57-4182-9493-C7D18CF34AC4}" srcOrd="0" destOrd="0" presId="urn:microsoft.com/office/officeart/2005/8/layout/hProcess9"/>
    <dgm:cxn modelId="{3281787B-2D4C-43ED-8689-422784C66FB7}" type="presOf" srcId="{CB089BA0-D57F-455C-9EAB-4FC53F55020D}" destId="{44D7C588-91A6-4982-A940-003F5D93F070}" srcOrd="0" destOrd="0" presId="urn:microsoft.com/office/officeart/2005/8/layout/hProcess9"/>
    <dgm:cxn modelId="{71BEF4C8-0BDF-46B5-B289-D54E47B23901}" type="presOf" srcId="{F2EEC562-0048-4EF9-A665-CEE7178CAA20}" destId="{2C36B5EF-8025-4EDE-89E7-DA681E38A1A5}" srcOrd="0" destOrd="0" presId="urn:microsoft.com/office/officeart/2005/8/layout/hProcess9"/>
    <dgm:cxn modelId="{3CD53F00-FC35-4D19-A18C-10BF4A709F49}" srcId="{BEF3F588-6FF1-4C25-90FE-D2200D36B14E}" destId="{478C4BA6-B168-4995-AF4B-9AF4F17EACD5}" srcOrd="2" destOrd="0" parTransId="{97461498-3269-4207-B9EB-133E9DB75351}" sibTransId="{40CAD8A4-DE83-4FAF-A9BD-4BC386547BF3}"/>
    <dgm:cxn modelId="{C92773AA-25E4-486F-975B-D2463B401BE4}" type="presOf" srcId="{C170F890-FFB5-41DF-9D38-EA9AB6388224}" destId="{6981AAB5-F5F5-420F-A1CC-7D914BAE774C}" srcOrd="0" destOrd="0" presId="urn:microsoft.com/office/officeart/2005/8/layout/hProcess9"/>
    <dgm:cxn modelId="{B652E7D2-7CBA-4C4F-8726-7DF9092A68F2}" type="presOf" srcId="{478C4BA6-B168-4995-AF4B-9AF4F17EACD5}" destId="{3B236EBF-7B17-4483-A847-0A95122106A9}" srcOrd="0" destOrd="0" presId="urn:microsoft.com/office/officeart/2005/8/layout/hProcess9"/>
    <dgm:cxn modelId="{961EBDAB-A378-434D-B676-020C858F0323}" srcId="{BEF3F588-6FF1-4C25-90FE-D2200D36B14E}" destId="{75BE86E9-3704-46CF-AFDF-09683E0C1550}" srcOrd="1" destOrd="0" parTransId="{2A775F25-2CD4-4343-8E28-6C27B7834D33}" sibTransId="{5683CB9F-69FB-4703-8777-3A87DAF7025F}"/>
    <dgm:cxn modelId="{CE7C4A46-0DE7-4997-9584-79B3D4276455}" srcId="{BEF3F588-6FF1-4C25-90FE-D2200D36B14E}" destId="{F2EEC562-0048-4EF9-A665-CEE7178CAA20}" srcOrd="4" destOrd="0" parTransId="{BF906B90-1CAD-48B3-8F0B-05967D803543}" sibTransId="{5D46D5E0-2D9F-47D0-8C70-584D9C4A6064}"/>
    <dgm:cxn modelId="{9AAC2023-9B7F-4BD2-B53B-5E7A981B0F38}" srcId="{BEF3F588-6FF1-4C25-90FE-D2200D36B14E}" destId="{0EE7A79B-9212-4628-8195-17C9CEEB25D3}" srcOrd="3" destOrd="0" parTransId="{D08CD725-E63C-481D-A3C8-022B694AF294}" sibTransId="{4D04CAE8-547B-4A6B-AFD2-473B69888AED}"/>
    <dgm:cxn modelId="{4D2A0133-5943-434F-B6F6-E70BBD1CB0E4}" type="presOf" srcId="{0EE7A79B-9212-4628-8195-17C9CEEB25D3}" destId="{EBCE95FB-6FCA-4C79-974A-AEDE817C81FC}" srcOrd="0" destOrd="0" presId="urn:microsoft.com/office/officeart/2005/8/layout/hProcess9"/>
    <dgm:cxn modelId="{18708518-64E8-4AFA-941A-5390ECF26001}" type="presOf" srcId="{75BE86E9-3704-46CF-AFDF-09683E0C1550}" destId="{81A1D6E0-0BB2-4656-A6BE-1459D38CB5EB}" srcOrd="0" destOrd="0" presId="urn:microsoft.com/office/officeart/2005/8/layout/hProcess9"/>
    <dgm:cxn modelId="{57FA58B5-9725-4550-BC75-A0BF614EE12A}" type="presParOf" srcId="{D7DA9AD1-7E57-4182-9493-C7D18CF34AC4}" destId="{0C900325-D453-4BDF-96AC-CE2DC8CF6616}" srcOrd="0" destOrd="0" presId="urn:microsoft.com/office/officeart/2005/8/layout/hProcess9"/>
    <dgm:cxn modelId="{CBB4F197-09F2-407A-B85C-463C0A26E970}" type="presParOf" srcId="{D7DA9AD1-7E57-4182-9493-C7D18CF34AC4}" destId="{976E9DAA-19A1-4060-9FE0-13CC72EA3FA9}" srcOrd="1" destOrd="0" presId="urn:microsoft.com/office/officeart/2005/8/layout/hProcess9"/>
    <dgm:cxn modelId="{3FF03E3A-BF13-47BB-9E24-2B422D715456}" type="presParOf" srcId="{976E9DAA-19A1-4060-9FE0-13CC72EA3FA9}" destId="{44D7C588-91A6-4982-A940-003F5D93F070}" srcOrd="0" destOrd="0" presId="urn:microsoft.com/office/officeart/2005/8/layout/hProcess9"/>
    <dgm:cxn modelId="{B93742A1-C811-4458-BC0C-A5D9F0E170C3}" type="presParOf" srcId="{976E9DAA-19A1-4060-9FE0-13CC72EA3FA9}" destId="{654121E8-D8F5-47A3-841E-D04985C23595}" srcOrd="1" destOrd="0" presId="urn:microsoft.com/office/officeart/2005/8/layout/hProcess9"/>
    <dgm:cxn modelId="{DBAD299C-A6C3-4BFB-AC8A-17A3938FF0C2}" type="presParOf" srcId="{976E9DAA-19A1-4060-9FE0-13CC72EA3FA9}" destId="{81A1D6E0-0BB2-4656-A6BE-1459D38CB5EB}" srcOrd="2" destOrd="0" presId="urn:microsoft.com/office/officeart/2005/8/layout/hProcess9"/>
    <dgm:cxn modelId="{AD2E33D2-F1E7-4866-9C45-88C5F3CEC81C}" type="presParOf" srcId="{976E9DAA-19A1-4060-9FE0-13CC72EA3FA9}" destId="{6A81E10D-EAD8-43E8-9385-BC8984286EB6}" srcOrd="3" destOrd="0" presId="urn:microsoft.com/office/officeart/2005/8/layout/hProcess9"/>
    <dgm:cxn modelId="{9B1C79E7-F194-4298-B5B0-6359AFFD8651}" type="presParOf" srcId="{976E9DAA-19A1-4060-9FE0-13CC72EA3FA9}" destId="{3B236EBF-7B17-4483-A847-0A95122106A9}" srcOrd="4" destOrd="0" presId="urn:microsoft.com/office/officeart/2005/8/layout/hProcess9"/>
    <dgm:cxn modelId="{B0FD29EB-C554-4A77-BB50-BB38420E19D4}" type="presParOf" srcId="{976E9DAA-19A1-4060-9FE0-13CC72EA3FA9}" destId="{8ADF7C8D-0EFA-4A99-81BD-552BEFD4850C}" srcOrd="5" destOrd="0" presId="urn:microsoft.com/office/officeart/2005/8/layout/hProcess9"/>
    <dgm:cxn modelId="{982A8148-1FCE-4F03-BB4D-CE1DBBAFD5C5}" type="presParOf" srcId="{976E9DAA-19A1-4060-9FE0-13CC72EA3FA9}" destId="{EBCE95FB-6FCA-4C79-974A-AEDE817C81FC}" srcOrd="6" destOrd="0" presId="urn:microsoft.com/office/officeart/2005/8/layout/hProcess9"/>
    <dgm:cxn modelId="{0C0D475F-2BC3-4834-8F21-C997D41AE2B2}" type="presParOf" srcId="{976E9DAA-19A1-4060-9FE0-13CC72EA3FA9}" destId="{AACA70F5-DAAC-44E7-B8AA-76BF8FEB9C6D}" srcOrd="7" destOrd="0" presId="urn:microsoft.com/office/officeart/2005/8/layout/hProcess9"/>
    <dgm:cxn modelId="{B3C46DCF-8F35-4D0D-8CFF-255F1AC7E427}" type="presParOf" srcId="{976E9DAA-19A1-4060-9FE0-13CC72EA3FA9}" destId="{2C36B5EF-8025-4EDE-89E7-DA681E38A1A5}" srcOrd="8" destOrd="0" presId="urn:microsoft.com/office/officeart/2005/8/layout/hProcess9"/>
    <dgm:cxn modelId="{078793AE-ABDA-4D1F-A982-8044ABC47AB7}" type="presParOf" srcId="{976E9DAA-19A1-4060-9FE0-13CC72EA3FA9}" destId="{FF472CB7-337D-4E10-B0ED-D2C3AD17B810}" srcOrd="9" destOrd="0" presId="urn:microsoft.com/office/officeart/2005/8/layout/hProcess9"/>
    <dgm:cxn modelId="{ECE0F692-6136-4154-8AC4-778C05870CA6}" type="presParOf" srcId="{976E9DAA-19A1-4060-9FE0-13CC72EA3FA9}" destId="{6981AAB5-F5F5-420F-A1CC-7D914BAE774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0EAEC-AE24-4897-8288-7A294C02AAE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22B62D9C-D25F-4A78-B56C-89CB6CB8241D}">
      <dgm:prSet phldrT="[Texte]" custT="1"/>
      <dgm:spPr>
        <a:solidFill>
          <a:srgbClr val="A4754E"/>
        </a:solidFill>
        <a:ln>
          <a:solidFill>
            <a:srgbClr val="A4754E"/>
          </a:solidFill>
        </a:ln>
      </dgm:spPr>
      <dgm:t>
        <a:bodyPr/>
        <a:lstStyle/>
        <a:p>
          <a:pPr algn="ctr"/>
          <a:r>
            <a:rPr lang="fr-FR" sz="1600" dirty="0" smtClean="0"/>
            <a:t>Représentant utilisateur</a:t>
          </a:r>
          <a:endParaRPr lang="fr-FR" sz="1600" dirty="0"/>
        </a:p>
      </dgm:t>
    </dgm:pt>
    <dgm:pt modelId="{3001B1F7-EECE-41DC-93D8-1E23787F27D0}" type="parTrans" cxnId="{4012D734-EBA1-4372-AF8F-46F5AF29C270}">
      <dgm:prSet/>
      <dgm:spPr/>
      <dgm:t>
        <a:bodyPr/>
        <a:lstStyle/>
        <a:p>
          <a:pPr algn="ctr"/>
          <a:endParaRPr lang="fr-FR" sz="1200"/>
        </a:p>
      </dgm:t>
    </dgm:pt>
    <dgm:pt modelId="{5F6F2A36-4891-4F7A-8674-D3FCFC1DE092}" type="sibTrans" cxnId="{4012D734-EBA1-4372-AF8F-46F5AF29C270}">
      <dgm:prSet/>
      <dgm:spPr/>
      <dgm:t>
        <a:bodyPr/>
        <a:lstStyle/>
        <a:p>
          <a:pPr algn="ctr"/>
          <a:endParaRPr lang="fr-FR" sz="1200"/>
        </a:p>
      </dgm:t>
    </dgm:pt>
    <dgm:pt modelId="{E35F372D-3D5E-4509-9E03-F7FA67DD3419}">
      <dgm:prSet custT="1"/>
      <dgm:spPr>
        <a:solidFill>
          <a:srgbClr val="A4754E"/>
        </a:solidFill>
        <a:ln>
          <a:solidFill>
            <a:srgbClr val="A4754E"/>
          </a:solidFill>
        </a:ln>
      </dgm:spPr>
      <dgm:t>
        <a:bodyPr/>
        <a:lstStyle/>
        <a:p>
          <a:pPr algn="ctr"/>
          <a:r>
            <a:rPr lang="fr-FR" sz="1600" dirty="0" smtClean="0"/>
            <a:t>Exécutif</a:t>
          </a:r>
          <a:endParaRPr lang="fr-FR" sz="1600" dirty="0"/>
        </a:p>
      </dgm:t>
    </dgm:pt>
    <dgm:pt modelId="{4A16B4C0-001D-444E-AD2C-4FBCC5C29C33}" type="parTrans" cxnId="{6310848A-6FC7-4D15-89CC-08F88869065C}">
      <dgm:prSet/>
      <dgm:spPr/>
      <dgm:t>
        <a:bodyPr/>
        <a:lstStyle/>
        <a:p>
          <a:pPr algn="ctr"/>
          <a:endParaRPr lang="fr-FR" sz="1200"/>
        </a:p>
      </dgm:t>
    </dgm:pt>
    <dgm:pt modelId="{32DB2BF1-7253-4655-B229-7A5181C44DEC}" type="sibTrans" cxnId="{6310848A-6FC7-4D15-89CC-08F88869065C}">
      <dgm:prSet/>
      <dgm:spPr/>
      <dgm:t>
        <a:bodyPr/>
        <a:lstStyle/>
        <a:p>
          <a:pPr algn="ctr"/>
          <a:endParaRPr lang="fr-FR" sz="1200"/>
        </a:p>
      </dgm:t>
    </dgm:pt>
    <dgm:pt modelId="{FE4CA36C-4324-40B8-AA82-5D839E1EAC03}">
      <dgm:prSet custT="1"/>
      <dgm:spPr>
        <a:solidFill>
          <a:srgbClr val="A4754E"/>
        </a:solidFill>
        <a:ln>
          <a:solidFill>
            <a:srgbClr val="A4754E"/>
          </a:solidFill>
        </a:ln>
      </dgm:spPr>
      <dgm:t>
        <a:bodyPr/>
        <a:lstStyle/>
        <a:p>
          <a:pPr algn="ctr"/>
          <a:r>
            <a:rPr lang="fr-FR" sz="1600" dirty="0" smtClean="0"/>
            <a:t>Représentant</a:t>
          </a:r>
          <a:r>
            <a:rPr lang="fr-FR" sz="1400" dirty="0" smtClean="0"/>
            <a:t> </a:t>
          </a:r>
          <a:r>
            <a:rPr lang="fr-FR" sz="1600" dirty="0" smtClean="0"/>
            <a:t>fournisseurs</a:t>
          </a:r>
          <a:endParaRPr lang="fr-FR" sz="1400" dirty="0"/>
        </a:p>
      </dgm:t>
    </dgm:pt>
    <dgm:pt modelId="{F909DE29-7D6C-47DF-8775-42916D36DE0D}" type="parTrans" cxnId="{243F235E-FBF0-462E-9D80-96B8362E70A1}">
      <dgm:prSet/>
      <dgm:spPr/>
      <dgm:t>
        <a:bodyPr/>
        <a:lstStyle/>
        <a:p>
          <a:pPr algn="ctr"/>
          <a:endParaRPr lang="fr-FR" sz="1200"/>
        </a:p>
      </dgm:t>
    </dgm:pt>
    <dgm:pt modelId="{07BC6DCD-17C5-4999-B0C9-D78788C3808A}" type="sibTrans" cxnId="{243F235E-FBF0-462E-9D80-96B8362E70A1}">
      <dgm:prSet/>
      <dgm:spPr/>
      <dgm:t>
        <a:bodyPr/>
        <a:lstStyle/>
        <a:p>
          <a:pPr algn="ctr"/>
          <a:endParaRPr lang="fr-FR" sz="1200"/>
        </a:p>
      </dgm:t>
    </dgm:pt>
    <dgm:pt modelId="{88E24728-B383-4F54-A416-BD9624902208}">
      <dgm:prSet custT="1"/>
      <dgm:spPr>
        <a:solidFill>
          <a:srgbClr val="FCD8BA">
            <a:alpha val="90000"/>
          </a:srgbClr>
        </a:solidFill>
      </dgm:spPr>
      <dgm:t>
        <a:bodyPr/>
        <a:lstStyle/>
        <a:p>
          <a:pPr algn="ctr"/>
          <a:r>
            <a:rPr lang="fr-FR" sz="1400" dirty="0" smtClean="0"/>
            <a:t>C. Ducreux</a:t>
          </a:r>
          <a:endParaRPr lang="fr-FR" sz="1400" dirty="0"/>
        </a:p>
      </dgm:t>
    </dgm:pt>
    <dgm:pt modelId="{91131079-6E20-4249-B70F-18DBCDED906F}" type="parTrans" cxnId="{266D05AD-C345-449D-BF31-8F71FD71C37F}">
      <dgm:prSet/>
      <dgm:spPr/>
      <dgm:t>
        <a:bodyPr/>
        <a:lstStyle/>
        <a:p>
          <a:pPr algn="ctr"/>
          <a:endParaRPr lang="fr-FR" sz="1200"/>
        </a:p>
      </dgm:t>
    </dgm:pt>
    <dgm:pt modelId="{EC957B57-8A31-484F-9553-53E15D740052}" type="sibTrans" cxnId="{266D05AD-C345-449D-BF31-8F71FD71C37F}">
      <dgm:prSet/>
      <dgm:spPr/>
      <dgm:t>
        <a:bodyPr/>
        <a:lstStyle/>
        <a:p>
          <a:pPr algn="ctr"/>
          <a:endParaRPr lang="fr-FR" sz="1200"/>
        </a:p>
      </dgm:t>
    </dgm:pt>
    <dgm:pt modelId="{99B34923-F062-45C1-9A70-0856D6BFEF87}">
      <dgm:prSet custT="1"/>
      <dgm:spPr/>
      <dgm:t>
        <a:bodyPr/>
        <a:lstStyle/>
        <a:p>
          <a:pPr algn="ctr"/>
          <a:r>
            <a:rPr lang="fr-FR" sz="1400" dirty="0" smtClean="0"/>
            <a:t>R. Allier</a:t>
          </a:r>
          <a:endParaRPr lang="fr-FR" sz="1400" dirty="0"/>
        </a:p>
      </dgm:t>
    </dgm:pt>
    <dgm:pt modelId="{D9407B51-D419-4F4A-A52E-36475A718176}" type="parTrans" cxnId="{351B7A1D-7014-4C2F-8A10-D2087A88FF02}">
      <dgm:prSet/>
      <dgm:spPr/>
      <dgm:t>
        <a:bodyPr/>
        <a:lstStyle/>
        <a:p>
          <a:pPr algn="ctr"/>
          <a:endParaRPr lang="fr-FR" sz="1200"/>
        </a:p>
      </dgm:t>
    </dgm:pt>
    <dgm:pt modelId="{8140EBE6-D028-451A-B024-27F05A68906E}" type="sibTrans" cxnId="{351B7A1D-7014-4C2F-8A10-D2087A88FF02}">
      <dgm:prSet/>
      <dgm:spPr/>
      <dgm:t>
        <a:bodyPr/>
        <a:lstStyle/>
        <a:p>
          <a:pPr algn="ctr"/>
          <a:endParaRPr lang="fr-FR" sz="1200"/>
        </a:p>
      </dgm:t>
    </dgm:pt>
    <dgm:pt modelId="{D31D18A3-2FDB-4ECA-9282-782A6DA3D8D8}">
      <dgm:prSet custT="1"/>
      <dgm:spPr/>
      <dgm:t>
        <a:bodyPr/>
        <a:lstStyle/>
        <a:p>
          <a:pPr algn="ctr"/>
          <a:r>
            <a:rPr lang="fr-FR" sz="1400" dirty="0" smtClean="0"/>
            <a:t>S. Roux</a:t>
          </a:r>
          <a:endParaRPr lang="fr-FR" sz="1400" dirty="0"/>
        </a:p>
      </dgm:t>
    </dgm:pt>
    <dgm:pt modelId="{93321D9B-572A-4953-87F7-BD2BB876D352}" type="parTrans" cxnId="{9BDDCEC7-3F6B-45F2-871E-854DE87E6F66}">
      <dgm:prSet/>
      <dgm:spPr/>
      <dgm:t>
        <a:bodyPr/>
        <a:lstStyle/>
        <a:p>
          <a:pPr algn="ctr"/>
          <a:endParaRPr lang="fr-FR" sz="1200"/>
        </a:p>
      </dgm:t>
    </dgm:pt>
    <dgm:pt modelId="{BBE7393A-0284-4D96-A94D-03C129EC3FB8}" type="sibTrans" cxnId="{9BDDCEC7-3F6B-45F2-871E-854DE87E6F66}">
      <dgm:prSet/>
      <dgm:spPr/>
      <dgm:t>
        <a:bodyPr/>
        <a:lstStyle/>
        <a:p>
          <a:pPr algn="ctr"/>
          <a:endParaRPr lang="fr-FR" sz="1200"/>
        </a:p>
      </dgm:t>
    </dgm:pt>
    <dgm:pt modelId="{D5B5298F-807F-4256-9A6D-6E4044565236}">
      <dgm:prSet custT="1"/>
      <dgm:spPr/>
      <dgm:t>
        <a:bodyPr/>
        <a:lstStyle/>
        <a:p>
          <a:pPr algn="ctr"/>
          <a:endParaRPr lang="fr-FR" sz="1600" dirty="0"/>
        </a:p>
      </dgm:t>
    </dgm:pt>
    <dgm:pt modelId="{C2FA82F9-F08F-46E5-8F9A-8B50B0668A09}" type="parTrans" cxnId="{390E0A8B-1E36-4265-ACFA-F3C443A5CE81}">
      <dgm:prSet/>
      <dgm:spPr/>
      <dgm:t>
        <a:bodyPr/>
        <a:lstStyle/>
        <a:p>
          <a:pPr algn="ctr"/>
          <a:endParaRPr lang="fr-FR" sz="1200"/>
        </a:p>
      </dgm:t>
    </dgm:pt>
    <dgm:pt modelId="{1D2CF9D4-C17C-4C90-9F18-E15E70F727EB}" type="sibTrans" cxnId="{390E0A8B-1E36-4265-ACFA-F3C443A5CE81}">
      <dgm:prSet/>
      <dgm:spPr/>
      <dgm:t>
        <a:bodyPr/>
        <a:lstStyle/>
        <a:p>
          <a:pPr algn="ctr"/>
          <a:endParaRPr lang="fr-FR" sz="1200"/>
        </a:p>
      </dgm:t>
    </dgm:pt>
    <dgm:pt modelId="{6D974996-09F9-43FE-B122-4DE6CD3A70C9}">
      <dgm:prSet custT="1"/>
      <dgm:spPr/>
      <dgm:t>
        <a:bodyPr/>
        <a:lstStyle/>
        <a:p>
          <a:pPr algn="ctr"/>
          <a:r>
            <a:rPr lang="fr-FR" sz="1400" dirty="0" smtClean="0"/>
            <a:t>M. </a:t>
          </a:r>
          <a:r>
            <a:rPr lang="fr-FR" sz="1400" dirty="0" err="1" smtClean="0"/>
            <a:t>Dauzat</a:t>
          </a:r>
          <a:endParaRPr lang="fr-FR" sz="1400" dirty="0"/>
        </a:p>
      </dgm:t>
    </dgm:pt>
    <dgm:pt modelId="{3C1DE54E-64E0-4E0F-9EB6-360BB78444F4}" type="parTrans" cxnId="{2410FBCA-7FD9-4438-876D-7CD6A347FBEF}">
      <dgm:prSet/>
      <dgm:spPr/>
      <dgm:t>
        <a:bodyPr/>
        <a:lstStyle/>
        <a:p>
          <a:pPr algn="ctr"/>
          <a:endParaRPr lang="fr-FR" sz="1200"/>
        </a:p>
      </dgm:t>
    </dgm:pt>
    <dgm:pt modelId="{44B91631-6592-4B70-B14B-74B8C6C95ABE}" type="sibTrans" cxnId="{2410FBCA-7FD9-4438-876D-7CD6A347FBEF}">
      <dgm:prSet/>
      <dgm:spPr/>
      <dgm:t>
        <a:bodyPr/>
        <a:lstStyle/>
        <a:p>
          <a:pPr algn="ctr"/>
          <a:endParaRPr lang="fr-FR" sz="1200"/>
        </a:p>
      </dgm:t>
    </dgm:pt>
    <dgm:pt modelId="{84EA428B-1D32-4953-AE1F-041A422CF64D}">
      <dgm:prSet custT="1"/>
      <dgm:spPr>
        <a:solidFill>
          <a:srgbClr val="FCD8BA">
            <a:alpha val="90000"/>
          </a:srgbClr>
        </a:solidFill>
      </dgm:spPr>
      <dgm:t>
        <a:bodyPr/>
        <a:lstStyle/>
        <a:p>
          <a:pPr algn="ctr"/>
          <a:r>
            <a:rPr lang="fr-FR" sz="1400" dirty="0" smtClean="0"/>
            <a:t>J. </a:t>
          </a:r>
          <a:r>
            <a:rPr lang="fr-FR" sz="1400" dirty="0" err="1" smtClean="0"/>
            <a:t>Escaffre</a:t>
          </a:r>
          <a:endParaRPr lang="fr-FR" sz="1400" dirty="0"/>
        </a:p>
      </dgm:t>
    </dgm:pt>
    <dgm:pt modelId="{C66ECC33-EAFC-4434-8CA7-4F4C710B3702}" type="parTrans" cxnId="{DE4D6376-6CC7-4542-92BF-9B0DDC54FE41}">
      <dgm:prSet/>
      <dgm:spPr/>
      <dgm:t>
        <a:bodyPr/>
        <a:lstStyle/>
        <a:p>
          <a:pPr algn="ctr"/>
          <a:endParaRPr lang="fr-FR" sz="1200"/>
        </a:p>
      </dgm:t>
    </dgm:pt>
    <dgm:pt modelId="{4C048772-315F-4025-B9B5-0C3E67EBF18A}" type="sibTrans" cxnId="{DE4D6376-6CC7-4542-92BF-9B0DDC54FE41}">
      <dgm:prSet/>
      <dgm:spPr/>
      <dgm:t>
        <a:bodyPr/>
        <a:lstStyle/>
        <a:p>
          <a:pPr algn="ctr"/>
          <a:endParaRPr lang="fr-FR" sz="1200"/>
        </a:p>
      </dgm:t>
    </dgm:pt>
    <dgm:pt modelId="{45124D66-BFD6-4028-B41D-268CC38E33F5}">
      <dgm:prSet custT="1"/>
      <dgm:spPr>
        <a:solidFill>
          <a:srgbClr val="FCD8BA">
            <a:alpha val="90000"/>
          </a:srgbClr>
        </a:solidFill>
      </dgm:spPr>
      <dgm:t>
        <a:bodyPr/>
        <a:lstStyle/>
        <a:p>
          <a:pPr algn="ctr"/>
          <a:r>
            <a:rPr lang="fr-FR" sz="1400" dirty="0" smtClean="0"/>
            <a:t>D. </a:t>
          </a:r>
          <a:r>
            <a:rPr lang="fr-FR" sz="1400" dirty="0" err="1" smtClean="0"/>
            <a:t>Meritet</a:t>
          </a:r>
          <a:endParaRPr lang="fr-FR" sz="1400" dirty="0"/>
        </a:p>
      </dgm:t>
    </dgm:pt>
    <dgm:pt modelId="{3B3AD745-7061-467F-B7DD-75F6CA1903D4}" type="parTrans" cxnId="{FA370165-1FFF-48DF-826D-D38681B3F74D}">
      <dgm:prSet/>
      <dgm:spPr/>
      <dgm:t>
        <a:bodyPr/>
        <a:lstStyle/>
        <a:p>
          <a:pPr algn="ctr"/>
          <a:endParaRPr lang="fr-FR" sz="1200"/>
        </a:p>
      </dgm:t>
    </dgm:pt>
    <dgm:pt modelId="{C761A88C-6E1B-4068-AE29-5979BAB089B4}" type="sibTrans" cxnId="{FA370165-1FFF-48DF-826D-D38681B3F74D}">
      <dgm:prSet/>
      <dgm:spPr/>
      <dgm:t>
        <a:bodyPr/>
        <a:lstStyle/>
        <a:p>
          <a:pPr algn="ctr"/>
          <a:endParaRPr lang="fr-FR" sz="1200"/>
        </a:p>
      </dgm:t>
    </dgm:pt>
    <dgm:pt modelId="{64AE33D4-077A-4956-893B-31631E8BEC47}">
      <dgm:prSet custT="1"/>
      <dgm:spPr/>
      <dgm:t>
        <a:bodyPr/>
        <a:lstStyle/>
        <a:p>
          <a:pPr algn="ctr"/>
          <a:r>
            <a:rPr lang="fr-FR" sz="1400" dirty="0" smtClean="0"/>
            <a:t>JM </a:t>
          </a:r>
          <a:r>
            <a:rPr lang="fr-FR" sz="1400" dirty="0" err="1" smtClean="0"/>
            <a:t>Tinturier</a:t>
          </a:r>
          <a:endParaRPr lang="fr-FR" sz="1400" dirty="0"/>
        </a:p>
      </dgm:t>
    </dgm:pt>
    <dgm:pt modelId="{9B4051BA-40D0-4237-A07C-5B7E74B48C30}" type="parTrans" cxnId="{49A28672-7795-49BA-9C00-80F9CDC6AB39}">
      <dgm:prSet/>
      <dgm:spPr/>
      <dgm:t>
        <a:bodyPr/>
        <a:lstStyle/>
        <a:p>
          <a:pPr algn="ctr"/>
          <a:endParaRPr lang="fr-FR" sz="1200"/>
        </a:p>
      </dgm:t>
    </dgm:pt>
    <dgm:pt modelId="{E722C639-AB42-4BFF-9638-BE37920EA7FC}" type="sibTrans" cxnId="{49A28672-7795-49BA-9C00-80F9CDC6AB39}">
      <dgm:prSet/>
      <dgm:spPr/>
      <dgm:t>
        <a:bodyPr/>
        <a:lstStyle/>
        <a:p>
          <a:pPr algn="ctr"/>
          <a:endParaRPr lang="fr-FR" sz="1200"/>
        </a:p>
      </dgm:t>
    </dgm:pt>
    <dgm:pt modelId="{0A298D9B-D1DD-4200-BD49-37790D0E532C}" type="pres">
      <dgm:prSet presAssocID="{B0B0EAEC-AE24-4897-8288-7A294C02AAEA}" presName="Name0" presStyleCnt="0">
        <dgm:presLayoutVars>
          <dgm:dir/>
          <dgm:animLvl val="lvl"/>
          <dgm:resizeHandles val="exact"/>
        </dgm:presLayoutVars>
      </dgm:prSet>
      <dgm:spPr/>
      <dgm:t>
        <a:bodyPr/>
        <a:lstStyle/>
        <a:p>
          <a:endParaRPr lang="fr-FR"/>
        </a:p>
      </dgm:t>
    </dgm:pt>
    <dgm:pt modelId="{97C329D2-85B7-4D9D-A9EA-95924B93D269}" type="pres">
      <dgm:prSet presAssocID="{22B62D9C-D25F-4A78-B56C-89CB6CB8241D}" presName="composite" presStyleCnt="0"/>
      <dgm:spPr/>
    </dgm:pt>
    <dgm:pt modelId="{B05635C9-E816-4750-9829-E75D3CB5A8F3}" type="pres">
      <dgm:prSet presAssocID="{22B62D9C-D25F-4A78-B56C-89CB6CB8241D}" presName="parTx" presStyleLbl="alignNode1" presStyleIdx="0" presStyleCnt="3">
        <dgm:presLayoutVars>
          <dgm:chMax val="0"/>
          <dgm:chPref val="0"/>
          <dgm:bulletEnabled val="1"/>
        </dgm:presLayoutVars>
      </dgm:prSet>
      <dgm:spPr/>
      <dgm:t>
        <a:bodyPr/>
        <a:lstStyle/>
        <a:p>
          <a:endParaRPr lang="fr-FR"/>
        </a:p>
      </dgm:t>
    </dgm:pt>
    <dgm:pt modelId="{D7997906-96A2-45D4-9136-8D2CA071511A}" type="pres">
      <dgm:prSet presAssocID="{22B62D9C-D25F-4A78-B56C-89CB6CB8241D}" presName="desTx" presStyleLbl="alignAccFollowNode1" presStyleIdx="0" presStyleCnt="3">
        <dgm:presLayoutVars>
          <dgm:bulletEnabled val="1"/>
        </dgm:presLayoutVars>
      </dgm:prSet>
      <dgm:spPr/>
      <dgm:t>
        <a:bodyPr/>
        <a:lstStyle/>
        <a:p>
          <a:endParaRPr lang="fr-FR"/>
        </a:p>
      </dgm:t>
    </dgm:pt>
    <dgm:pt modelId="{13F66D4B-1989-4971-BC7D-52F7E4CE7157}" type="pres">
      <dgm:prSet presAssocID="{5F6F2A36-4891-4F7A-8674-D3FCFC1DE092}" presName="space" presStyleCnt="0"/>
      <dgm:spPr/>
    </dgm:pt>
    <dgm:pt modelId="{B56D66DC-4292-4EBD-9BBB-18415BAC644B}" type="pres">
      <dgm:prSet presAssocID="{E35F372D-3D5E-4509-9E03-F7FA67DD3419}" presName="composite" presStyleCnt="0"/>
      <dgm:spPr/>
    </dgm:pt>
    <dgm:pt modelId="{1B885EC8-E5A9-4C28-8F8B-C4994481C08A}" type="pres">
      <dgm:prSet presAssocID="{E35F372D-3D5E-4509-9E03-F7FA67DD3419}" presName="parTx" presStyleLbl="alignNode1" presStyleIdx="1" presStyleCnt="3">
        <dgm:presLayoutVars>
          <dgm:chMax val="0"/>
          <dgm:chPref val="0"/>
          <dgm:bulletEnabled val="1"/>
        </dgm:presLayoutVars>
      </dgm:prSet>
      <dgm:spPr/>
      <dgm:t>
        <a:bodyPr/>
        <a:lstStyle/>
        <a:p>
          <a:endParaRPr lang="fr-FR"/>
        </a:p>
      </dgm:t>
    </dgm:pt>
    <dgm:pt modelId="{F25E0135-3C4E-4141-9F72-0FC13057E1E2}" type="pres">
      <dgm:prSet presAssocID="{E35F372D-3D5E-4509-9E03-F7FA67DD3419}" presName="desTx" presStyleLbl="alignAccFollowNode1" presStyleIdx="1" presStyleCnt="3">
        <dgm:presLayoutVars>
          <dgm:bulletEnabled val="1"/>
        </dgm:presLayoutVars>
      </dgm:prSet>
      <dgm:spPr/>
      <dgm:t>
        <a:bodyPr/>
        <a:lstStyle/>
        <a:p>
          <a:endParaRPr lang="fr-FR"/>
        </a:p>
      </dgm:t>
    </dgm:pt>
    <dgm:pt modelId="{DA1B4B7E-0F7A-41BF-B811-A154F883978D}" type="pres">
      <dgm:prSet presAssocID="{32DB2BF1-7253-4655-B229-7A5181C44DEC}" presName="space" presStyleCnt="0"/>
      <dgm:spPr/>
    </dgm:pt>
    <dgm:pt modelId="{B8EBC80D-A164-46C5-9CB2-D15C1E5D2A0B}" type="pres">
      <dgm:prSet presAssocID="{FE4CA36C-4324-40B8-AA82-5D839E1EAC03}" presName="composite" presStyleCnt="0"/>
      <dgm:spPr/>
    </dgm:pt>
    <dgm:pt modelId="{61AFD8F2-736B-4EC8-9106-BDDDF40B89B4}" type="pres">
      <dgm:prSet presAssocID="{FE4CA36C-4324-40B8-AA82-5D839E1EAC03}" presName="parTx" presStyleLbl="alignNode1" presStyleIdx="2" presStyleCnt="3" custScaleX="103705" custLinFactNeighborX="0" custLinFactNeighborY="-1274">
        <dgm:presLayoutVars>
          <dgm:chMax val="0"/>
          <dgm:chPref val="0"/>
          <dgm:bulletEnabled val="1"/>
        </dgm:presLayoutVars>
      </dgm:prSet>
      <dgm:spPr/>
      <dgm:t>
        <a:bodyPr/>
        <a:lstStyle/>
        <a:p>
          <a:endParaRPr lang="fr-FR"/>
        </a:p>
      </dgm:t>
    </dgm:pt>
    <dgm:pt modelId="{22ED7A5E-0E66-4724-93BC-EF89BFA3A781}" type="pres">
      <dgm:prSet presAssocID="{FE4CA36C-4324-40B8-AA82-5D839E1EAC03}" presName="desTx" presStyleLbl="alignAccFollowNode1" presStyleIdx="2" presStyleCnt="3" custScaleX="103705">
        <dgm:presLayoutVars>
          <dgm:bulletEnabled val="1"/>
        </dgm:presLayoutVars>
      </dgm:prSet>
      <dgm:spPr/>
      <dgm:t>
        <a:bodyPr/>
        <a:lstStyle/>
        <a:p>
          <a:endParaRPr lang="fr-FR"/>
        </a:p>
      </dgm:t>
    </dgm:pt>
  </dgm:ptLst>
  <dgm:cxnLst>
    <dgm:cxn modelId="{DE4D6376-6CC7-4542-92BF-9B0DDC54FE41}" srcId="{22B62D9C-D25F-4A78-B56C-89CB6CB8241D}" destId="{84EA428B-1D32-4953-AE1F-041A422CF64D}" srcOrd="1" destOrd="0" parTransId="{C66ECC33-EAFC-4434-8CA7-4F4C710B3702}" sibTransId="{4C048772-315F-4025-B9B5-0C3E67EBF18A}"/>
    <dgm:cxn modelId="{6310848A-6FC7-4D15-89CC-08F88869065C}" srcId="{B0B0EAEC-AE24-4897-8288-7A294C02AAEA}" destId="{E35F372D-3D5E-4509-9E03-F7FA67DD3419}" srcOrd="1" destOrd="0" parTransId="{4A16B4C0-001D-444E-AD2C-4FBCC5C29C33}" sibTransId="{32DB2BF1-7253-4655-B229-7A5181C44DEC}"/>
    <dgm:cxn modelId="{C5E80BA6-8F04-4979-8291-5C8CB1341313}" type="presOf" srcId="{E35F372D-3D5E-4509-9E03-F7FA67DD3419}" destId="{1B885EC8-E5A9-4C28-8F8B-C4994481C08A}" srcOrd="0" destOrd="0" presId="urn:microsoft.com/office/officeart/2005/8/layout/hList1"/>
    <dgm:cxn modelId="{9F528268-EBCF-4535-8C7A-E1944B813E34}" type="presOf" srcId="{B0B0EAEC-AE24-4897-8288-7A294C02AAEA}" destId="{0A298D9B-D1DD-4200-BD49-37790D0E532C}" srcOrd="0" destOrd="0" presId="urn:microsoft.com/office/officeart/2005/8/layout/hList1"/>
    <dgm:cxn modelId="{7C902AD9-206D-496C-9F7F-2E2E2AECCFEF}" type="presOf" srcId="{88E24728-B383-4F54-A416-BD9624902208}" destId="{D7997906-96A2-45D4-9136-8D2CA071511A}" srcOrd="0" destOrd="0" presId="urn:microsoft.com/office/officeart/2005/8/layout/hList1"/>
    <dgm:cxn modelId="{390E0A8B-1E36-4265-ACFA-F3C443A5CE81}" srcId="{E35F372D-3D5E-4509-9E03-F7FA67DD3419}" destId="{D5B5298F-807F-4256-9A6D-6E4044565236}" srcOrd="2" destOrd="0" parTransId="{C2FA82F9-F08F-46E5-8F9A-8B50B0668A09}" sibTransId="{1D2CF9D4-C17C-4C90-9F18-E15E70F727EB}"/>
    <dgm:cxn modelId="{9D080A3D-6D44-49AB-A3F7-ABF76D76C6BC}" type="presOf" srcId="{D31D18A3-2FDB-4ECA-9282-782A6DA3D8D8}" destId="{22ED7A5E-0E66-4724-93BC-EF89BFA3A781}" srcOrd="0" destOrd="0" presId="urn:microsoft.com/office/officeart/2005/8/layout/hList1"/>
    <dgm:cxn modelId="{649D5872-9064-4519-AB3E-02F4F2530D85}" type="presOf" srcId="{22B62D9C-D25F-4A78-B56C-89CB6CB8241D}" destId="{B05635C9-E816-4750-9829-E75D3CB5A8F3}" srcOrd="0" destOrd="0" presId="urn:microsoft.com/office/officeart/2005/8/layout/hList1"/>
    <dgm:cxn modelId="{AB0E77F3-95BE-49BC-91B5-0611C1A7B400}" type="presOf" srcId="{64AE33D4-077A-4956-893B-31631E8BEC47}" destId="{22ED7A5E-0E66-4724-93BC-EF89BFA3A781}" srcOrd="0" destOrd="1" presId="urn:microsoft.com/office/officeart/2005/8/layout/hList1"/>
    <dgm:cxn modelId="{48792A75-93B0-4508-BD32-708C455DFD98}" type="presOf" srcId="{D5B5298F-807F-4256-9A6D-6E4044565236}" destId="{F25E0135-3C4E-4141-9F72-0FC13057E1E2}" srcOrd="0" destOrd="2" presId="urn:microsoft.com/office/officeart/2005/8/layout/hList1"/>
    <dgm:cxn modelId="{351B7A1D-7014-4C2F-8A10-D2087A88FF02}" srcId="{E35F372D-3D5E-4509-9E03-F7FA67DD3419}" destId="{99B34923-F062-45C1-9A70-0856D6BFEF87}" srcOrd="1" destOrd="0" parTransId="{D9407B51-D419-4F4A-A52E-36475A718176}" sibTransId="{8140EBE6-D028-451A-B024-27F05A68906E}"/>
    <dgm:cxn modelId="{243F235E-FBF0-462E-9D80-96B8362E70A1}" srcId="{B0B0EAEC-AE24-4897-8288-7A294C02AAEA}" destId="{FE4CA36C-4324-40B8-AA82-5D839E1EAC03}" srcOrd="2" destOrd="0" parTransId="{F909DE29-7D6C-47DF-8775-42916D36DE0D}" sibTransId="{07BC6DCD-17C5-4999-B0C9-D78788C3808A}"/>
    <dgm:cxn modelId="{9BDDCEC7-3F6B-45F2-871E-854DE87E6F66}" srcId="{FE4CA36C-4324-40B8-AA82-5D839E1EAC03}" destId="{D31D18A3-2FDB-4ECA-9282-782A6DA3D8D8}" srcOrd="0" destOrd="0" parTransId="{93321D9B-572A-4953-87F7-BD2BB876D352}" sibTransId="{BBE7393A-0284-4D96-A94D-03C129EC3FB8}"/>
    <dgm:cxn modelId="{2410FBCA-7FD9-4438-876D-7CD6A347FBEF}" srcId="{E35F372D-3D5E-4509-9E03-F7FA67DD3419}" destId="{6D974996-09F9-43FE-B122-4DE6CD3A70C9}" srcOrd="0" destOrd="0" parTransId="{3C1DE54E-64E0-4E0F-9EB6-360BB78444F4}" sibTransId="{44B91631-6592-4B70-B14B-74B8C6C95ABE}"/>
    <dgm:cxn modelId="{9FE356B9-7E6B-409C-863B-4CAD253311FE}" type="presOf" srcId="{84EA428B-1D32-4953-AE1F-041A422CF64D}" destId="{D7997906-96A2-45D4-9136-8D2CA071511A}" srcOrd="0" destOrd="1" presId="urn:microsoft.com/office/officeart/2005/8/layout/hList1"/>
    <dgm:cxn modelId="{14ED3F13-F47E-4BD5-AFB4-C7963F39DBD3}" type="presOf" srcId="{99B34923-F062-45C1-9A70-0856D6BFEF87}" destId="{F25E0135-3C4E-4141-9F72-0FC13057E1E2}" srcOrd="0" destOrd="1" presId="urn:microsoft.com/office/officeart/2005/8/layout/hList1"/>
    <dgm:cxn modelId="{266D05AD-C345-449D-BF31-8F71FD71C37F}" srcId="{22B62D9C-D25F-4A78-B56C-89CB6CB8241D}" destId="{88E24728-B383-4F54-A416-BD9624902208}" srcOrd="0" destOrd="0" parTransId="{91131079-6E20-4249-B70F-18DBCDED906F}" sibTransId="{EC957B57-8A31-484F-9553-53E15D740052}"/>
    <dgm:cxn modelId="{345F161F-9B4B-4C79-B1D7-5AE1F5A62035}" type="presOf" srcId="{FE4CA36C-4324-40B8-AA82-5D839E1EAC03}" destId="{61AFD8F2-736B-4EC8-9106-BDDDF40B89B4}" srcOrd="0" destOrd="0" presId="urn:microsoft.com/office/officeart/2005/8/layout/hList1"/>
    <dgm:cxn modelId="{FA370165-1FFF-48DF-826D-D38681B3F74D}" srcId="{22B62D9C-D25F-4A78-B56C-89CB6CB8241D}" destId="{45124D66-BFD6-4028-B41D-268CC38E33F5}" srcOrd="2" destOrd="0" parTransId="{3B3AD745-7061-467F-B7DD-75F6CA1903D4}" sibTransId="{C761A88C-6E1B-4068-AE29-5979BAB089B4}"/>
    <dgm:cxn modelId="{49A28672-7795-49BA-9C00-80F9CDC6AB39}" srcId="{FE4CA36C-4324-40B8-AA82-5D839E1EAC03}" destId="{64AE33D4-077A-4956-893B-31631E8BEC47}" srcOrd="1" destOrd="0" parTransId="{9B4051BA-40D0-4237-A07C-5B7E74B48C30}" sibTransId="{E722C639-AB42-4BFF-9638-BE37920EA7FC}"/>
    <dgm:cxn modelId="{CBED2031-1705-4240-99A0-31B4FF66DE55}" type="presOf" srcId="{6D974996-09F9-43FE-B122-4DE6CD3A70C9}" destId="{F25E0135-3C4E-4141-9F72-0FC13057E1E2}" srcOrd="0" destOrd="0" presId="urn:microsoft.com/office/officeart/2005/8/layout/hList1"/>
    <dgm:cxn modelId="{4012D734-EBA1-4372-AF8F-46F5AF29C270}" srcId="{B0B0EAEC-AE24-4897-8288-7A294C02AAEA}" destId="{22B62D9C-D25F-4A78-B56C-89CB6CB8241D}" srcOrd="0" destOrd="0" parTransId="{3001B1F7-EECE-41DC-93D8-1E23787F27D0}" sibTransId="{5F6F2A36-4891-4F7A-8674-D3FCFC1DE092}"/>
    <dgm:cxn modelId="{342E8FD8-E3E6-425F-819F-5F04856E1489}" type="presOf" srcId="{45124D66-BFD6-4028-B41D-268CC38E33F5}" destId="{D7997906-96A2-45D4-9136-8D2CA071511A}" srcOrd="0" destOrd="2" presId="urn:microsoft.com/office/officeart/2005/8/layout/hList1"/>
    <dgm:cxn modelId="{D958F83C-3114-4F56-B89A-49A37B84418B}" type="presParOf" srcId="{0A298D9B-D1DD-4200-BD49-37790D0E532C}" destId="{97C329D2-85B7-4D9D-A9EA-95924B93D269}" srcOrd="0" destOrd="0" presId="urn:microsoft.com/office/officeart/2005/8/layout/hList1"/>
    <dgm:cxn modelId="{A0663940-0523-4F74-AEEE-4C853928930E}" type="presParOf" srcId="{97C329D2-85B7-4D9D-A9EA-95924B93D269}" destId="{B05635C9-E816-4750-9829-E75D3CB5A8F3}" srcOrd="0" destOrd="0" presId="urn:microsoft.com/office/officeart/2005/8/layout/hList1"/>
    <dgm:cxn modelId="{C48D860F-ED8C-4F0E-A198-FA9084F62FD5}" type="presParOf" srcId="{97C329D2-85B7-4D9D-A9EA-95924B93D269}" destId="{D7997906-96A2-45D4-9136-8D2CA071511A}" srcOrd="1" destOrd="0" presId="urn:microsoft.com/office/officeart/2005/8/layout/hList1"/>
    <dgm:cxn modelId="{0F988D9A-F9AE-40D6-B10E-A5FF817308C7}" type="presParOf" srcId="{0A298D9B-D1DD-4200-BD49-37790D0E532C}" destId="{13F66D4B-1989-4971-BC7D-52F7E4CE7157}" srcOrd="1" destOrd="0" presId="urn:microsoft.com/office/officeart/2005/8/layout/hList1"/>
    <dgm:cxn modelId="{29897F9E-E7C0-4724-AFB4-2384C0299301}" type="presParOf" srcId="{0A298D9B-D1DD-4200-BD49-37790D0E532C}" destId="{B56D66DC-4292-4EBD-9BBB-18415BAC644B}" srcOrd="2" destOrd="0" presId="urn:microsoft.com/office/officeart/2005/8/layout/hList1"/>
    <dgm:cxn modelId="{3B6AD44F-2832-4FAB-B543-D27A6262780A}" type="presParOf" srcId="{B56D66DC-4292-4EBD-9BBB-18415BAC644B}" destId="{1B885EC8-E5A9-4C28-8F8B-C4994481C08A}" srcOrd="0" destOrd="0" presId="urn:microsoft.com/office/officeart/2005/8/layout/hList1"/>
    <dgm:cxn modelId="{37963D1D-38EF-4327-AF99-CD2109DBF388}" type="presParOf" srcId="{B56D66DC-4292-4EBD-9BBB-18415BAC644B}" destId="{F25E0135-3C4E-4141-9F72-0FC13057E1E2}" srcOrd="1" destOrd="0" presId="urn:microsoft.com/office/officeart/2005/8/layout/hList1"/>
    <dgm:cxn modelId="{5ACAA548-B42E-43E0-BC82-3CD2AF51D095}" type="presParOf" srcId="{0A298D9B-D1DD-4200-BD49-37790D0E532C}" destId="{DA1B4B7E-0F7A-41BF-B811-A154F883978D}" srcOrd="3" destOrd="0" presId="urn:microsoft.com/office/officeart/2005/8/layout/hList1"/>
    <dgm:cxn modelId="{C4CE20CF-FF0C-4010-8F1F-05EF52BAD6A7}" type="presParOf" srcId="{0A298D9B-D1DD-4200-BD49-37790D0E532C}" destId="{B8EBC80D-A164-46C5-9CB2-D15C1E5D2A0B}" srcOrd="4" destOrd="0" presId="urn:microsoft.com/office/officeart/2005/8/layout/hList1"/>
    <dgm:cxn modelId="{88107187-26DA-47FB-82B4-3ECCCED64598}" type="presParOf" srcId="{B8EBC80D-A164-46C5-9CB2-D15C1E5D2A0B}" destId="{61AFD8F2-736B-4EC8-9106-BDDDF40B89B4}" srcOrd="0" destOrd="0" presId="urn:microsoft.com/office/officeart/2005/8/layout/hList1"/>
    <dgm:cxn modelId="{AF5AACED-5F26-449D-9FB3-2CAAB4D3B34F}" type="presParOf" srcId="{B8EBC80D-A164-46C5-9CB2-D15C1E5D2A0B}" destId="{22ED7A5E-0E66-4724-93BC-EF89BFA3A781}" srcOrd="1" destOrd="0" presId="urn:microsoft.com/office/officeart/2005/8/layout/hList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0325-D453-4BDF-96AC-CE2DC8CF6616}">
      <dsp:nvSpPr>
        <dsp:cNvPr id="0" name=""/>
        <dsp:cNvSpPr/>
      </dsp:nvSpPr>
      <dsp:spPr>
        <a:xfrm>
          <a:off x="631812" y="0"/>
          <a:ext cx="7160541" cy="46085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7C588-91A6-4982-A940-003F5D93F070}">
      <dsp:nvSpPr>
        <dsp:cNvPr id="0" name=""/>
        <dsp:cNvSpPr/>
      </dsp:nvSpPr>
      <dsp:spPr>
        <a:xfrm>
          <a:off x="3976" y="1656188"/>
          <a:ext cx="1050087"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Etude de cadrage</a:t>
          </a:r>
          <a:endParaRPr lang="fr-FR" sz="1200" kern="1200" dirty="0">
            <a:solidFill>
              <a:schemeClr val="tx1"/>
            </a:solidFill>
          </a:endParaRPr>
        </a:p>
      </dsp:txBody>
      <dsp:txXfrm>
        <a:off x="55237" y="1707449"/>
        <a:ext cx="947565" cy="1193612"/>
      </dsp:txXfrm>
    </dsp:sp>
    <dsp:sp modelId="{81A1D6E0-0BB2-4656-A6BE-1459D38CB5EB}">
      <dsp:nvSpPr>
        <dsp:cNvPr id="0" name=""/>
        <dsp:cNvSpPr/>
      </dsp:nvSpPr>
      <dsp:spPr>
        <a:xfrm>
          <a:off x="1375466" y="1656188"/>
          <a:ext cx="1050087" cy="1296134"/>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Appel d’offre</a:t>
          </a:r>
          <a:endParaRPr lang="fr-FR" sz="1200" kern="1200" dirty="0">
            <a:solidFill>
              <a:schemeClr val="tx1"/>
            </a:solidFill>
          </a:endParaRPr>
        </a:p>
      </dsp:txBody>
      <dsp:txXfrm>
        <a:off x="1426727" y="1707449"/>
        <a:ext cx="947565" cy="1193612"/>
      </dsp:txXfrm>
    </dsp:sp>
    <dsp:sp modelId="{3B236EBF-7B17-4483-A847-0A95122106A9}">
      <dsp:nvSpPr>
        <dsp:cNvPr id="0" name=""/>
        <dsp:cNvSpPr/>
      </dsp:nvSpPr>
      <dsp:spPr>
        <a:xfrm>
          <a:off x="2746955" y="1656188"/>
          <a:ext cx="2820473"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Réalisation</a:t>
          </a:r>
          <a:endParaRPr lang="fr-FR" sz="1200" kern="1200" dirty="0">
            <a:solidFill>
              <a:schemeClr val="tx1"/>
            </a:solidFill>
          </a:endParaRPr>
        </a:p>
      </dsp:txBody>
      <dsp:txXfrm>
        <a:off x="2810227" y="1719460"/>
        <a:ext cx="2693929" cy="1169590"/>
      </dsp:txXfrm>
    </dsp:sp>
    <dsp:sp modelId="{EBCE95FB-6FCA-4C79-974A-AEDE817C81FC}">
      <dsp:nvSpPr>
        <dsp:cNvPr id="0" name=""/>
        <dsp:cNvSpPr/>
      </dsp:nvSpPr>
      <dsp:spPr>
        <a:xfrm>
          <a:off x="5883579" y="1656188"/>
          <a:ext cx="1050087"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Mise en service</a:t>
          </a:r>
          <a:endParaRPr lang="fr-FR" sz="1200" kern="1200" dirty="0">
            <a:solidFill>
              <a:schemeClr val="tx1"/>
            </a:solidFill>
          </a:endParaRPr>
        </a:p>
      </dsp:txBody>
      <dsp:txXfrm>
        <a:off x="5934840" y="1707449"/>
        <a:ext cx="947565" cy="1193612"/>
      </dsp:txXfrm>
    </dsp:sp>
    <dsp:sp modelId="{2C36B5EF-8025-4EDE-89E7-DA681E38A1A5}">
      <dsp:nvSpPr>
        <dsp:cNvPr id="0" name=""/>
        <dsp:cNvSpPr/>
      </dsp:nvSpPr>
      <dsp:spPr>
        <a:xfrm>
          <a:off x="7260320" y="1656188"/>
          <a:ext cx="1159870"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Stabilisation</a:t>
          </a:r>
          <a:endParaRPr lang="fr-FR" sz="1200" kern="1200" dirty="0">
            <a:solidFill>
              <a:schemeClr val="tx1"/>
            </a:solidFill>
          </a:endParaRPr>
        </a:p>
      </dsp:txBody>
      <dsp:txXfrm>
        <a:off x="7316940" y="1712808"/>
        <a:ext cx="1046630" cy="1182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0325-D453-4BDF-96AC-CE2DC8CF6616}">
      <dsp:nvSpPr>
        <dsp:cNvPr id="0" name=""/>
        <dsp:cNvSpPr/>
      </dsp:nvSpPr>
      <dsp:spPr>
        <a:xfrm>
          <a:off x="609113" y="0"/>
          <a:ext cx="7160541" cy="45971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7C588-91A6-4982-A940-003F5D93F070}">
      <dsp:nvSpPr>
        <dsp:cNvPr id="0" name=""/>
        <dsp:cNvSpPr/>
      </dsp:nvSpPr>
      <dsp:spPr>
        <a:xfrm>
          <a:off x="84780" y="1624329"/>
          <a:ext cx="93737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Etude de cadrage</a:t>
          </a:r>
          <a:endParaRPr lang="fr-FR" sz="1200" kern="1200" dirty="0">
            <a:solidFill>
              <a:schemeClr val="tx1"/>
            </a:solidFill>
          </a:endParaRPr>
        </a:p>
      </dsp:txBody>
      <dsp:txXfrm>
        <a:off x="130539" y="1670088"/>
        <a:ext cx="845855" cy="1201428"/>
      </dsp:txXfrm>
    </dsp:sp>
    <dsp:sp modelId="{81A1D6E0-0BB2-4656-A6BE-1459D38CB5EB}">
      <dsp:nvSpPr>
        <dsp:cNvPr id="0" name=""/>
        <dsp:cNvSpPr/>
      </dsp:nvSpPr>
      <dsp:spPr>
        <a:xfrm>
          <a:off x="1213473" y="1652114"/>
          <a:ext cx="1064036" cy="1292946"/>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rPr>
            <a:t>Appel d’offre</a:t>
          </a:r>
          <a:endParaRPr lang="fr-FR" sz="1200" kern="1200" dirty="0">
            <a:solidFill>
              <a:schemeClr val="tx1"/>
            </a:solidFill>
          </a:endParaRPr>
        </a:p>
      </dsp:txBody>
      <dsp:txXfrm>
        <a:off x="1265415" y="1704056"/>
        <a:ext cx="960152" cy="1189062"/>
      </dsp:txXfrm>
    </dsp:sp>
    <dsp:sp modelId="{3B236EBF-7B17-4483-A847-0A95122106A9}">
      <dsp:nvSpPr>
        <dsp:cNvPr id="0" name=""/>
        <dsp:cNvSpPr/>
      </dsp:nvSpPr>
      <dsp:spPr>
        <a:xfrm>
          <a:off x="2701446" y="1659378"/>
          <a:ext cx="226751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Réalisation</a:t>
          </a:r>
          <a:endParaRPr lang="fr-FR" sz="1200" kern="1200" dirty="0">
            <a:solidFill>
              <a:schemeClr val="tx1"/>
            </a:solidFill>
          </a:endParaRPr>
        </a:p>
      </dsp:txBody>
      <dsp:txXfrm>
        <a:off x="2764562" y="1722494"/>
        <a:ext cx="2141281" cy="1166714"/>
      </dsp:txXfrm>
    </dsp:sp>
    <dsp:sp modelId="{EBCE95FB-6FCA-4C79-974A-AEDE817C81FC}">
      <dsp:nvSpPr>
        <dsp:cNvPr id="0" name=""/>
        <dsp:cNvSpPr/>
      </dsp:nvSpPr>
      <dsp:spPr>
        <a:xfrm>
          <a:off x="5962702" y="1659378"/>
          <a:ext cx="93737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Mise en service</a:t>
          </a:r>
          <a:endParaRPr lang="fr-FR" sz="1200" kern="1200" dirty="0">
            <a:solidFill>
              <a:schemeClr val="tx1"/>
            </a:solidFill>
          </a:endParaRPr>
        </a:p>
      </dsp:txBody>
      <dsp:txXfrm>
        <a:off x="6008461" y="1705137"/>
        <a:ext cx="845855" cy="1201428"/>
      </dsp:txXfrm>
    </dsp:sp>
    <dsp:sp modelId="{2C36B5EF-8025-4EDE-89E7-DA681E38A1A5}">
      <dsp:nvSpPr>
        <dsp:cNvPr id="0" name=""/>
        <dsp:cNvSpPr/>
      </dsp:nvSpPr>
      <dsp:spPr>
        <a:xfrm>
          <a:off x="7112896" y="1659378"/>
          <a:ext cx="1035371"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Stabilisation</a:t>
          </a:r>
          <a:endParaRPr lang="fr-FR" sz="1200" kern="1200" dirty="0">
            <a:solidFill>
              <a:schemeClr val="tx1"/>
            </a:solidFill>
          </a:endParaRPr>
        </a:p>
      </dsp:txBody>
      <dsp:txXfrm>
        <a:off x="7163439" y="1709921"/>
        <a:ext cx="934285" cy="1191860"/>
      </dsp:txXfrm>
    </dsp:sp>
    <dsp:sp modelId="{6981AAB5-F5F5-420F-A1CC-7D914BAE774C}">
      <dsp:nvSpPr>
        <dsp:cNvPr id="0" name=""/>
        <dsp:cNvSpPr/>
      </dsp:nvSpPr>
      <dsp:spPr>
        <a:xfrm>
          <a:off x="4978917" y="1723104"/>
          <a:ext cx="802324" cy="1229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Recette globale ( avec N4)</a:t>
          </a:r>
          <a:endParaRPr lang="fr-FR" sz="1400" kern="1200" dirty="0">
            <a:solidFill>
              <a:schemeClr val="tx1"/>
            </a:solidFill>
          </a:endParaRPr>
        </a:p>
      </dsp:txBody>
      <dsp:txXfrm>
        <a:off x="5018083" y="1762270"/>
        <a:ext cx="723992" cy="1150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5AC35FC-1FB5-4CE6-B1EB-EF9A9E9843A5}" type="datetimeFigureOut">
              <a:rPr lang="fr-FR" smtClean="0"/>
              <a:t>29/10/2015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1891B2-2F6E-4470-9436-41A3DF5891E4}" type="slidenum">
              <a:rPr lang="fr-FR" smtClean="0"/>
              <a:t>‹N°›</a:t>
            </a:fld>
            <a:endParaRPr lang="fr-FR"/>
          </a:p>
        </p:txBody>
      </p:sp>
    </p:spTree>
    <p:extLst>
      <p:ext uri="{BB962C8B-B14F-4D97-AF65-F5344CB8AC3E}">
        <p14:creationId xmlns:p14="http://schemas.microsoft.com/office/powerpoint/2010/main" val="149586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r>
              <a:rPr lang="fr-FR" altLang="fr-FR" smtClean="0"/>
              <a:t>Date de démarrage projet</a:t>
            </a:r>
          </a:p>
          <a:p>
            <a:r>
              <a:rPr lang="fr-FR" altLang="fr-FR" smtClean="0"/>
              <a:t>Normalement entre le 1et 15 décembre</a:t>
            </a:r>
          </a:p>
          <a:p>
            <a:endParaRPr lang="fr-FR" altLang="fr-FR" smtClean="0"/>
          </a:p>
          <a:p>
            <a:endParaRPr lang="fr-FR" altLang="fr-FR" smtClean="0"/>
          </a:p>
          <a:p>
            <a:r>
              <a:rPr lang="fr-FR" altLang="fr-FR" smtClean="0"/>
              <a:t>Date de mise en service</a:t>
            </a:r>
          </a:p>
          <a:p>
            <a:r>
              <a:rPr lang="fr-FR" altLang="fr-FR" smtClean="0"/>
              <a:t>1/1/2017 </a:t>
            </a:r>
            <a:r>
              <a:rPr lang="fr-FR" altLang="fr-FR" smtClean="0">
                <a:sym typeface="Wingdings" pitchFamily="2" charset="2"/>
              </a:rPr>
              <a:t> 1 mai 2017</a:t>
            </a:r>
          </a:p>
          <a:p>
            <a:r>
              <a:rPr lang="fr-FR" altLang="fr-FR" smtClean="0">
                <a:sym typeface="Wingdings" pitchFamily="2" charset="2"/>
              </a:rPr>
              <a:t>Collecte : mise en œuvre à partir 2017, au départ uniquement une collecte AD</a:t>
            </a:r>
          </a:p>
          <a:p>
            <a:r>
              <a:rPr lang="fr-FR" altLang="fr-FR" smtClean="0">
                <a:sym typeface="Wingdings" pitchFamily="2" charset="2"/>
              </a:rPr>
              <a:t>Si collecte externe, alors mode achat/vente (Négoce ou collecte mais pas économie circulaire)</a:t>
            </a:r>
          </a:p>
          <a:p>
            <a:endParaRPr lang="fr-FR" altLang="fr-FR" smtClean="0">
              <a:sym typeface="Wingdings" pitchFamily="2" charset="2"/>
            </a:endParaRPr>
          </a:p>
          <a:p>
            <a:r>
              <a:rPr lang="fr-FR" altLang="fr-FR" smtClean="0">
                <a:sym typeface="Wingdings" pitchFamily="2" charset="2"/>
              </a:rPr>
              <a:t>C’est sur la base de la réalisation d’un lingot, d’une transformation que l’économie circulaire se mettra en place.</a:t>
            </a:r>
          </a:p>
          <a:p>
            <a:r>
              <a:rPr lang="fr-FR" altLang="fr-FR" smtClean="0">
                <a:sym typeface="Wingdings" pitchFamily="2" charset="2"/>
              </a:rPr>
              <a:t>Approche qualification piece à piece dans un 1</a:t>
            </a:r>
            <a:r>
              <a:rPr lang="fr-FR" altLang="fr-FR" baseline="30000" smtClean="0">
                <a:sym typeface="Wingdings" pitchFamily="2" charset="2"/>
              </a:rPr>
              <a:t>er</a:t>
            </a:r>
            <a:r>
              <a:rPr lang="fr-FR" altLang="fr-FR" smtClean="0">
                <a:sym typeface="Wingdings" pitchFamily="2" charset="2"/>
              </a:rPr>
              <a:t> temps</a:t>
            </a:r>
          </a:p>
          <a:p>
            <a:endParaRPr lang="fr-FR" altLang="fr-FR" smtClean="0">
              <a:sym typeface="Wingdings" pitchFamily="2" charset="2"/>
            </a:endParaRPr>
          </a:p>
          <a:p>
            <a:endParaRPr lang="fr-FR" altLang="fr-FR" smtClean="0"/>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spcBef>
                <a:spcPct val="30000"/>
              </a:spcBef>
              <a:defRPr sz="1200">
                <a:solidFill>
                  <a:schemeClr val="tx1"/>
                </a:solidFill>
                <a:latin typeface="Arial" charset="0"/>
              </a:defRPr>
            </a:lvl1pPr>
            <a:lvl2pPr marL="742950" indent="-285750" defTabSz="882650" eaLnBrk="0" hangingPunct="0">
              <a:spcBef>
                <a:spcPct val="30000"/>
              </a:spcBef>
              <a:defRPr sz="1200">
                <a:solidFill>
                  <a:schemeClr val="tx1"/>
                </a:solidFill>
                <a:latin typeface="Arial" charset="0"/>
              </a:defRPr>
            </a:lvl2pPr>
            <a:lvl3pPr marL="1143000" indent="-228600" defTabSz="882650" eaLnBrk="0" hangingPunct="0">
              <a:spcBef>
                <a:spcPct val="30000"/>
              </a:spcBef>
              <a:defRPr sz="1200">
                <a:solidFill>
                  <a:schemeClr val="tx1"/>
                </a:solidFill>
                <a:latin typeface="Arial" charset="0"/>
              </a:defRPr>
            </a:lvl3pPr>
            <a:lvl4pPr marL="1600200" indent="-228600" defTabSz="882650" eaLnBrk="0" hangingPunct="0">
              <a:spcBef>
                <a:spcPct val="30000"/>
              </a:spcBef>
              <a:defRPr sz="1200">
                <a:solidFill>
                  <a:schemeClr val="tx1"/>
                </a:solidFill>
                <a:latin typeface="Arial" charset="0"/>
              </a:defRPr>
            </a:lvl4pPr>
            <a:lvl5pPr marL="2057400" indent="-228600" defTabSz="882650" eaLnBrk="0" hangingPunct="0">
              <a:spcBef>
                <a:spcPct val="30000"/>
              </a:spcBef>
              <a:defRPr sz="1200">
                <a:solidFill>
                  <a:schemeClr val="tx1"/>
                </a:solidFill>
                <a:latin typeface="Arial" charset="0"/>
              </a:defRPr>
            </a:lvl5pPr>
            <a:lvl6pPr marL="2514600" indent="-228600" defTabSz="882650" eaLnBrk="0" fontAlgn="base" hangingPunct="0">
              <a:spcBef>
                <a:spcPct val="30000"/>
              </a:spcBef>
              <a:spcAft>
                <a:spcPct val="0"/>
              </a:spcAft>
              <a:defRPr sz="1200">
                <a:solidFill>
                  <a:schemeClr val="tx1"/>
                </a:solidFill>
                <a:latin typeface="Arial" charset="0"/>
              </a:defRPr>
            </a:lvl6pPr>
            <a:lvl7pPr marL="2971800" indent="-228600" defTabSz="882650" eaLnBrk="0" fontAlgn="base" hangingPunct="0">
              <a:spcBef>
                <a:spcPct val="30000"/>
              </a:spcBef>
              <a:spcAft>
                <a:spcPct val="0"/>
              </a:spcAft>
              <a:defRPr sz="1200">
                <a:solidFill>
                  <a:schemeClr val="tx1"/>
                </a:solidFill>
                <a:latin typeface="Arial" charset="0"/>
              </a:defRPr>
            </a:lvl7pPr>
            <a:lvl8pPr marL="3429000" indent="-228600" defTabSz="882650" eaLnBrk="0" fontAlgn="base" hangingPunct="0">
              <a:spcBef>
                <a:spcPct val="30000"/>
              </a:spcBef>
              <a:spcAft>
                <a:spcPct val="0"/>
              </a:spcAft>
              <a:defRPr sz="1200">
                <a:solidFill>
                  <a:schemeClr val="tx1"/>
                </a:solidFill>
                <a:latin typeface="Arial" charset="0"/>
              </a:defRPr>
            </a:lvl8pPr>
            <a:lvl9pPr marL="3886200" indent="-228600" defTabSz="8826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422119-F926-4DF1-99B9-48DB2A785A25}" type="slidenum">
              <a:rPr lang="fr-FR" altLang="fr-FR" smtClean="0"/>
              <a:pPr eaLnBrk="1" hangingPunct="1">
                <a:spcBef>
                  <a:spcPct val="0"/>
                </a:spcBef>
              </a:pPr>
              <a:t>14</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r>
              <a:rPr lang="fr-FR" altLang="fr-FR" smtClean="0"/>
              <a:t>Date de démarrage projet</a:t>
            </a:r>
          </a:p>
          <a:p>
            <a:r>
              <a:rPr lang="fr-FR" altLang="fr-FR" smtClean="0"/>
              <a:t>Normalement entre le 1et 15 décembre</a:t>
            </a:r>
          </a:p>
          <a:p>
            <a:endParaRPr lang="fr-FR" altLang="fr-FR" smtClean="0"/>
          </a:p>
          <a:p>
            <a:endParaRPr lang="fr-FR" altLang="fr-FR" smtClean="0"/>
          </a:p>
          <a:p>
            <a:r>
              <a:rPr lang="fr-FR" altLang="fr-FR" smtClean="0"/>
              <a:t>Date de mise en service</a:t>
            </a:r>
          </a:p>
          <a:p>
            <a:r>
              <a:rPr lang="fr-FR" altLang="fr-FR" smtClean="0"/>
              <a:t>1/1/2017 </a:t>
            </a:r>
            <a:r>
              <a:rPr lang="fr-FR" altLang="fr-FR" smtClean="0">
                <a:sym typeface="Wingdings" pitchFamily="2" charset="2"/>
              </a:rPr>
              <a:t> 1 mai 2017</a:t>
            </a:r>
          </a:p>
          <a:p>
            <a:r>
              <a:rPr lang="fr-FR" altLang="fr-FR" smtClean="0">
                <a:sym typeface="Wingdings" pitchFamily="2" charset="2"/>
              </a:rPr>
              <a:t>Collecte : mise en œuvre à partir 2017, au départ uniquement une collecte AD</a:t>
            </a:r>
          </a:p>
          <a:p>
            <a:r>
              <a:rPr lang="fr-FR" altLang="fr-FR" smtClean="0">
                <a:sym typeface="Wingdings" pitchFamily="2" charset="2"/>
              </a:rPr>
              <a:t>Si collecte externe, alors mode achat/vente (Négoce ou collecte mais pas économie circulaire)</a:t>
            </a:r>
          </a:p>
          <a:p>
            <a:endParaRPr lang="fr-FR" altLang="fr-FR" smtClean="0">
              <a:sym typeface="Wingdings" pitchFamily="2" charset="2"/>
            </a:endParaRPr>
          </a:p>
          <a:p>
            <a:r>
              <a:rPr lang="fr-FR" altLang="fr-FR" smtClean="0">
                <a:sym typeface="Wingdings" pitchFamily="2" charset="2"/>
              </a:rPr>
              <a:t>C’est sur la base de la réalisation d’un lingot, d’une transformation que l’économie circulaire se mettra en place.</a:t>
            </a:r>
          </a:p>
          <a:p>
            <a:r>
              <a:rPr lang="fr-FR" altLang="fr-FR" smtClean="0">
                <a:sym typeface="Wingdings" pitchFamily="2" charset="2"/>
              </a:rPr>
              <a:t>Approche qualification piece à piece dans un 1</a:t>
            </a:r>
            <a:r>
              <a:rPr lang="fr-FR" altLang="fr-FR" baseline="30000" smtClean="0">
                <a:sym typeface="Wingdings" pitchFamily="2" charset="2"/>
              </a:rPr>
              <a:t>er</a:t>
            </a:r>
            <a:r>
              <a:rPr lang="fr-FR" altLang="fr-FR" smtClean="0">
                <a:sym typeface="Wingdings" pitchFamily="2" charset="2"/>
              </a:rPr>
              <a:t> temps</a:t>
            </a:r>
          </a:p>
          <a:p>
            <a:endParaRPr lang="fr-FR" altLang="fr-FR" smtClean="0">
              <a:sym typeface="Wingdings" pitchFamily="2" charset="2"/>
            </a:endParaRPr>
          </a:p>
          <a:p>
            <a:endParaRPr lang="fr-FR" altLang="fr-FR" smtClean="0"/>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spcBef>
                <a:spcPct val="30000"/>
              </a:spcBef>
              <a:defRPr sz="1200">
                <a:solidFill>
                  <a:schemeClr val="tx1"/>
                </a:solidFill>
                <a:latin typeface="Arial" charset="0"/>
              </a:defRPr>
            </a:lvl1pPr>
            <a:lvl2pPr marL="742950" indent="-285750" defTabSz="882650" eaLnBrk="0" hangingPunct="0">
              <a:spcBef>
                <a:spcPct val="30000"/>
              </a:spcBef>
              <a:defRPr sz="1200">
                <a:solidFill>
                  <a:schemeClr val="tx1"/>
                </a:solidFill>
                <a:latin typeface="Arial" charset="0"/>
              </a:defRPr>
            </a:lvl2pPr>
            <a:lvl3pPr marL="1143000" indent="-228600" defTabSz="882650" eaLnBrk="0" hangingPunct="0">
              <a:spcBef>
                <a:spcPct val="30000"/>
              </a:spcBef>
              <a:defRPr sz="1200">
                <a:solidFill>
                  <a:schemeClr val="tx1"/>
                </a:solidFill>
                <a:latin typeface="Arial" charset="0"/>
              </a:defRPr>
            </a:lvl3pPr>
            <a:lvl4pPr marL="1600200" indent="-228600" defTabSz="882650" eaLnBrk="0" hangingPunct="0">
              <a:spcBef>
                <a:spcPct val="30000"/>
              </a:spcBef>
              <a:defRPr sz="1200">
                <a:solidFill>
                  <a:schemeClr val="tx1"/>
                </a:solidFill>
                <a:latin typeface="Arial" charset="0"/>
              </a:defRPr>
            </a:lvl4pPr>
            <a:lvl5pPr marL="2057400" indent="-228600" defTabSz="882650" eaLnBrk="0" hangingPunct="0">
              <a:spcBef>
                <a:spcPct val="30000"/>
              </a:spcBef>
              <a:defRPr sz="1200">
                <a:solidFill>
                  <a:schemeClr val="tx1"/>
                </a:solidFill>
                <a:latin typeface="Arial" charset="0"/>
              </a:defRPr>
            </a:lvl5pPr>
            <a:lvl6pPr marL="2514600" indent="-228600" defTabSz="882650" eaLnBrk="0" fontAlgn="base" hangingPunct="0">
              <a:spcBef>
                <a:spcPct val="30000"/>
              </a:spcBef>
              <a:spcAft>
                <a:spcPct val="0"/>
              </a:spcAft>
              <a:defRPr sz="1200">
                <a:solidFill>
                  <a:schemeClr val="tx1"/>
                </a:solidFill>
                <a:latin typeface="Arial" charset="0"/>
              </a:defRPr>
            </a:lvl6pPr>
            <a:lvl7pPr marL="2971800" indent="-228600" defTabSz="882650" eaLnBrk="0" fontAlgn="base" hangingPunct="0">
              <a:spcBef>
                <a:spcPct val="30000"/>
              </a:spcBef>
              <a:spcAft>
                <a:spcPct val="0"/>
              </a:spcAft>
              <a:defRPr sz="1200">
                <a:solidFill>
                  <a:schemeClr val="tx1"/>
                </a:solidFill>
                <a:latin typeface="Arial" charset="0"/>
              </a:defRPr>
            </a:lvl7pPr>
            <a:lvl8pPr marL="3429000" indent="-228600" defTabSz="882650" eaLnBrk="0" fontAlgn="base" hangingPunct="0">
              <a:spcBef>
                <a:spcPct val="30000"/>
              </a:spcBef>
              <a:spcAft>
                <a:spcPct val="0"/>
              </a:spcAft>
              <a:defRPr sz="1200">
                <a:solidFill>
                  <a:schemeClr val="tx1"/>
                </a:solidFill>
                <a:latin typeface="Arial" charset="0"/>
              </a:defRPr>
            </a:lvl8pPr>
            <a:lvl9pPr marL="3886200" indent="-228600" defTabSz="8826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422119-F926-4DF1-99B9-48DB2A785A25}" type="slidenum">
              <a:rPr lang="fr-FR" altLang="fr-FR" smtClean="0"/>
              <a:pPr eaLnBrk="1" hangingPunct="1">
                <a:spcBef>
                  <a:spcPct val="0"/>
                </a:spcBef>
              </a:pPr>
              <a:t>16</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Intermediaire">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3717032"/>
            <a:ext cx="7772400" cy="1470025"/>
          </a:xfrm>
        </p:spPr>
        <p:txBody>
          <a:bodyPr/>
          <a:lstStyle>
            <a:lvl1pPr>
              <a:defRPr b="1">
                <a:solidFill>
                  <a:srgbClr val="41526F"/>
                </a:solidFill>
              </a:defRPr>
            </a:lvl1pPr>
          </a:lstStyle>
          <a:p>
            <a:r>
              <a:rPr lang="fr-FR" dirty="0" smtClean="0"/>
              <a:t>Exemple de titres</a:t>
            </a:r>
            <a:endParaRPr lang="fr-FR" dirty="0"/>
          </a:p>
        </p:txBody>
      </p:sp>
    </p:spTree>
    <p:extLst>
      <p:ext uri="{BB962C8B-B14F-4D97-AF65-F5344CB8AC3E}">
        <p14:creationId xmlns:p14="http://schemas.microsoft.com/office/powerpoint/2010/main" val="2563008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i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88640"/>
            <a:ext cx="8229600" cy="648072"/>
          </a:xfrm>
        </p:spPr>
        <p:txBody>
          <a:bodyPr>
            <a:normAutofit/>
          </a:bodyPr>
          <a:lstStyle>
            <a:lvl1pPr>
              <a:defRPr sz="2800" b="1">
                <a:solidFill>
                  <a:srgbClr val="41526F"/>
                </a:solidFill>
              </a:defRPr>
            </a:lvl1pPr>
          </a:lstStyle>
          <a:p>
            <a:r>
              <a:rPr lang="fr-FR" dirty="0" smtClean="0"/>
              <a:t>Exemple de titre</a:t>
            </a:r>
            <a:endParaRPr lang="fr-FR" dirty="0"/>
          </a:p>
        </p:txBody>
      </p:sp>
      <p:sp>
        <p:nvSpPr>
          <p:cNvPr id="3" name="Espace réservé du contenu 2"/>
          <p:cNvSpPr>
            <a:spLocks noGrp="1"/>
          </p:cNvSpPr>
          <p:nvPr>
            <p:ph idx="1"/>
          </p:nvPr>
        </p:nvSpPr>
        <p:spPr>
          <a:xfrm>
            <a:off x="457200" y="980728"/>
            <a:ext cx="8229600" cy="5145435"/>
          </a:xfrm>
        </p:spPr>
        <p:txBody>
          <a:bodyPr/>
          <a:lstStyle>
            <a:lvl1pPr>
              <a:defRPr sz="1800" b="1"/>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9435E822-A002-47F3-9B71-4A1CDFA8727D}"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E4C3A5-32B6-454B-9E48-6F9A55A31D18}"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5346397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i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88640"/>
            <a:ext cx="8229600" cy="648072"/>
          </a:xfrm>
        </p:spPr>
        <p:txBody>
          <a:bodyPr>
            <a:normAutofit/>
          </a:bodyPr>
          <a:lstStyle>
            <a:lvl1pPr>
              <a:defRPr sz="2800" b="1">
                <a:solidFill>
                  <a:srgbClr val="41526F"/>
                </a:solidFill>
              </a:defRPr>
            </a:lvl1pPr>
          </a:lstStyle>
          <a:p>
            <a:r>
              <a:rPr lang="fr-FR" dirty="0" smtClean="0"/>
              <a:t>Exemple de titre</a:t>
            </a:r>
            <a:endParaRPr lang="fr-FR" dirty="0"/>
          </a:p>
        </p:txBody>
      </p:sp>
      <p:sp>
        <p:nvSpPr>
          <p:cNvPr id="4" name="Espace réservé de la date 3"/>
          <p:cNvSpPr>
            <a:spLocks noGrp="1"/>
          </p:cNvSpPr>
          <p:nvPr>
            <p:ph type="dt" sz="half" idx="10"/>
          </p:nvPr>
        </p:nvSpPr>
        <p:spPr/>
        <p:txBody>
          <a:bodyPr/>
          <a:lstStyle/>
          <a:p>
            <a:fld id="{9435E822-A002-47F3-9B71-4A1CDFA8727D}"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E4C3A5-32B6-454B-9E48-6F9A55A31D18}" type="slidenum">
              <a:rPr lang="fr-FR" smtClean="0">
                <a:solidFill>
                  <a:prstClr val="white"/>
                </a:solidFill>
              </a:rPr>
              <a:pPr/>
              <a:t>‹N°›</a:t>
            </a:fld>
            <a:endParaRPr lang="fr-FR" dirty="0">
              <a:solidFill>
                <a:prstClr val="white"/>
              </a:solidFill>
            </a:endParaRPr>
          </a:p>
        </p:txBody>
      </p:sp>
      <p:sp>
        <p:nvSpPr>
          <p:cNvPr id="7" name="AutoShape 5"/>
          <p:cNvSpPr>
            <a:spLocks noChangeArrowheads="1"/>
          </p:cNvSpPr>
          <p:nvPr userDrawn="1"/>
        </p:nvSpPr>
        <p:spPr bwMode="auto">
          <a:xfrm>
            <a:off x="107950" y="998538"/>
            <a:ext cx="8970963" cy="4446587"/>
          </a:xfrm>
          <a:prstGeom prst="chevron">
            <a:avLst>
              <a:gd name="adj" fmla="val 12693"/>
            </a:avLst>
          </a:prstGeom>
          <a:solidFill>
            <a:srgbClr val="FFFFCC"/>
          </a:solidFill>
          <a:ln w="254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fr-FR" altLang="fr-FR" sz="1200" smtClean="0">
              <a:solidFill>
                <a:prstClr val="black"/>
              </a:solidFill>
            </a:endParaRPr>
          </a:p>
        </p:txBody>
      </p:sp>
      <p:sp>
        <p:nvSpPr>
          <p:cNvPr id="8" name="Rectangle 7"/>
          <p:cNvSpPr>
            <a:spLocks noChangeArrowheads="1"/>
          </p:cNvSpPr>
          <p:nvPr userDrawn="1"/>
        </p:nvSpPr>
        <p:spPr bwMode="auto">
          <a:xfrm>
            <a:off x="7626350" y="1017588"/>
            <a:ext cx="215900" cy="4411662"/>
          </a:xfrm>
          <a:prstGeom prst="rect">
            <a:avLst/>
          </a:prstGeom>
          <a:solidFill>
            <a:schemeClr val="hlink">
              <a:alpha val="59000"/>
            </a:schemeClr>
          </a:solidFill>
          <a:ln>
            <a:noFill/>
          </a:ln>
          <a:extLst>
            <a:ext uri="{91240B29-F687-4F45-9708-019B960494DF}">
              <a14:hiddenLine xmlns:a14="http://schemas.microsoft.com/office/drawing/2010/main" w="9525" cap="rnd" algn="ctr">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Comité de pilotage de clôture</a:t>
            </a:r>
          </a:p>
        </p:txBody>
      </p:sp>
      <p:sp>
        <p:nvSpPr>
          <p:cNvPr id="9" name="Rectangle 8"/>
          <p:cNvSpPr>
            <a:spLocks noChangeArrowheads="1"/>
          </p:cNvSpPr>
          <p:nvPr userDrawn="1"/>
        </p:nvSpPr>
        <p:spPr bwMode="auto">
          <a:xfrm>
            <a:off x="1328738" y="1017588"/>
            <a:ext cx="214312" cy="4411662"/>
          </a:xfrm>
          <a:prstGeom prst="rect">
            <a:avLst/>
          </a:prstGeom>
          <a:solidFill>
            <a:schemeClr val="hlink">
              <a:alpha val="59000"/>
            </a:schemeClr>
          </a:solidFill>
          <a:ln>
            <a:noFill/>
          </a:ln>
          <a:extLst>
            <a:ext uri="{91240B29-F687-4F45-9708-019B960494DF}">
              <a14:hiddenLine xmlns:a14="http://schemas.microsoft.com/office/drawing/2010/main" w="9525" cap="rnd">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Mandat de projet</a:t>
            </a:r>
          </a:p>
        </p:txBody>
      </p:sp>
      <p:sp>
        <p:nvSpPr>
          <p:cNvPr id="10" name="Text Box 8"/>
          <p:cNvSpPr txBox="1">
            <a:spLocks noChangeArrowheads="1"/>
          </p:cNvSpPr>
          <p:nvPr userDrawn="1"/>
        </p:nvSpPr>
        <p:spPr bwMode="auto">
          <a:xfrm>
            <a:off x="1576388" y="1004888"/>
            <a:ext cx="1209675"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Cadrage projet</a:t>
            </a:r>
          </a:p>
          <a:p>
            <a:pPr algn="ctr">
              <a:defRPr/>
            </a:pPr>
            <a:r>
              <a:rPr lang="fr-FR" altLang="fr-FR" sz="800" b="1" dirty="0" smtClean="0">
                <a:solidFill>
                  <a:prstClr val="white">
                    <a:lumMod val="65000"/>
                  </a:prstClr>
                </a:solidFill>
              </a:rPr>
              <a:t>(Initialiser)</a:t>
            </a:r>
          </a:p>
        </p:txBody>
      </p:sp>
      <p:sp>
        <p:nvSpPr>
          <p:cNvPr id="11" name="Text Box 9"/>
          <p:cNvSpPr txBox="1">
            <a:spLocks noChangeArrowheads="1"/>
          </p:cNvSpPr>
          <p:nvPr userDrawn="1"/>
        </p:nvSpPr>
        <p:spPr bwMode="auto">
          <a:xfrm>
            <a:off x="3203575" y="1004888"/>
            <a:ext cx="2736850"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Réalisation des produits</a:t>
            </a:r>
          </a:p>
          <a:p>
            <a:pPr algn="ctr">
              <a:defRPr/>
            </a:pPr>
            <a:r>
              <a:rPr lang="fr-FR" altLang="fr-FR" sz="800" b="1" dirty="0" smtClean="0">
                <a:solidFill>
                  <a:prstClr val="white">
                    <a:lumMod val="65000"/>
                  </a:prstClr>
                </a:solidFill>
              </a:rPr>
              <a:t>(Analyse / Développement / Recette)</a:t>
            </a:r>
          </a:p>
        </p:txBody>
      </p:sp>
      <p:sp>
        <p:nvSpPr>
          <p:cNvPr id="12" name="Text Box 10"/>
          <p:cNvSpPr txBox="1">
            <a:spLocks noChangeArrowheads="1"/>
          </p:cNvSpPr>
          <p:nvPr userDrawn="1"/>
        </p:nvSpPr>
        <p:spPr bwMode="auto">
          <a:xfrm>
            <a:off x="6300788" y="1006475"/>
            <a:ext cx="1174750" cy="350838"/>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Stabilisation du SI</a:t>
            </a:r>
          </a:p>
          <a:p>
            <a:pPr algn="ctr">
              <a:defRPr/>
            </a:pPr>
            <a:r>
              <a:rPr lang="fr-FR" altLang="fr-FR" sz="800" b="1" dirty="0" smtClean="0">
                <a:solidFill>
                  <a:prstClr val="white">
                    <a:lumMod val="65000"/>
                  </a:prstClr>
                </a:solidFill>
              </a:rPr>
              <a:t>(Démarrage)</a:t>
            </a:r>
          </a:p>
        </p:txBody>
      </p:sp>
      <p:sp>
        <p:nvSpPr>
          <p:cNvPr id="13" name="Rectangle 12"/>
          <p:cNvSpPr>
            <a:spLocks noChangeArrowheads="1"/>
          </p:cNvSpPr>
          <p:nvPr userDrawn="1"/>
        </p:nvSpPr>
        <p:spPr bwMode="auto">
          <a:xfrm>
            <a:off x="2935288" y="1017588"/>
            <a:ext cx="215900" cy="4411662"/>
          </a:xfrm>
          <a:prstGeom prst="rect">
            <a:avLst/>
          </a:prstGeom>
          <a:solidFill>
            <a:schemeClr val="hlink">
              <a:alpha val="59000"/>
            </a:schemeClr>
          </a:solidFill>
          <a:ln>
            <a:noFill/>
          </a:ln>
          <a:effectLst/>
          <a:extLst>
            <a:ext uri="{91240B29-F687-4F45-9708-019B960494DF}">
              <a14:hiddenLine xmlns:a14="http://schemas.microsoft.com/office/drawing/2010/main" w="9525" cap="rnd" algn="ctr">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 DAE</a:t>
            </a:r>
          </a:p>
        </p:txBody>
      </p:sp>
      <p:sp>
        <p:nvSpPr>
          <p:cNvPr id="14" name="Rectangle 13"/>
          <p:cNvSpPr>
            <a:spLocks noChangeArrowheads="1"/>
          </p:cNvSpPr>
          <p:nvPr userDrawn="1"/>
        </p:nvSpPr>
        <p:spPr bwMode="auto">
          <a:xfrm>
            <a:off x="6019800" y="1017588"/>
            <a:ext cx="215900" cy="4411662"/>
          </a:xfrm>
          <a:prstGeom prst="rect">
            <a:avLst/>
          </a:prstGeom>
          <a:solidFill>
            <a:schemeClr val="hlink">
              <a:alpha val="59000"/>
            </a:schemeClr>
          </a:solidFill>
          <a:ln>
            <a:noFill/>
          </a:ln>
          <a:extLst>
            <a:ext uri="{91240B29-F687-4F45-9708-019B960494DF}">
              <a14:hiddenLine xmlns:a14="http://schemas.microsoft.com/office/drawing/2010/main" w="9525" cap="rnd" algn="ctr">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 Mise en production</a:t>
            </a:r>
          </a:p>
        </p:txBody>
      </p:sp>
      <p:sp>
        <p:nvSpPr>
          <p:cNvPr id="15" name="AutoShape 13"/>
          <p:cNvSpPr>
            <a:spLocks noChangeArrowheads="1"/>
          </p:cNvSpPr>
          <p:nvPr userDrawn="1"/>
        </p:nvSpPr>
        <p:spPr bwMode="auto">
          <a:xfrm>
            <a:off x="1158875" y="5229225"/>
            <a:ext cx="460375" cy="503238"/>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DAE</a:t>
            </a:r>
          </a:p>
          <a:p>
            <a:pPr algn="ctr">
              <a:defRPr/>
            </a:pPr>
            <a:r>
              <a:rPr lang="fr-FR" altLang="fr-FR" sz="900" smtClean="0">
                <a:solidFill>
                  <a:prstClr val="black"/>
                </a:solidFill>
                <a:latin typeface="Arial Narrow" pitchFamily="34" charset="0"/>
              </a:rPr>
              <a:t>cadrage</a:t>
            </a:r>
          </a:p>
        </p:txBody>
      </p:sp>
      <p:sp>
        <p:nvSpPr>
          <p:cNvPr id="16" name="AutoShape 15"/>
          <p:cNvSpPr>
            <a:spLocks noChangeArrowheads="1"/>
          </p:cNvSpPr>
          <p:nvPr userDrawn="1"/>
        </p:nvSpPr>
        <p:spPr bwMode="auto">
          <a:xfrm>
            <a:off x="80963" y="5230813"/>
            <a:ext cx="458787"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Mandat</a:t>
            </a:r>
          </a:p>
          <a:p>
            <a:pPr algn="ctr">
              <a:defRPr/>
            </a:pPr>
            <a:r>
              <a:rPr lang="fr-FR" altLang="fr-FR" sz="900" smtClean="0">
                <a:solidFill>
                  <a:prstClr val="black"/>
                </a:solidFill>
                <a:latin typeface="Arial Narrow" pitchFamily="34" charset="0"/>
              </a:rPr>
              <a:t>de projet</a:t>
            </a:r>
          </a:p>
        </p:txBody>
      </p:sp>
      <p:sp>
        <p:nvSpPr>
          <p:cNvPr id="17" name="AutoShape 16"/>
          <p:cNvSpPr>
            <a:spLocks noChangeArrowheads="1"/>
          </p:cNvSpPr>
          <p:nvPr userDrawn="1"/>
        </p:nvSpPr>
        <p:spPr bwMode="auto">
          <a:xfrm>
            <a:off x="2773363" y="5230813"/>
            <a:ext cx="503237"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DAE/DIP</a:t>
            </a:r>
          </a:p>
          <a:p>
            <a:pPr algn="ctr">
              <a:defRPr/>
            </a:pPr>
            <a:r>
              <a:rPr lang="fr-FR" altLang="fr-FR" sz="900" smtClean="0">
                <a:solidFill>
                  <a:prstClr val="black"/>
                </a:solidFill>
                <a:latin typeface="Arial Narrow" pitchFamily="34" charset="0"/>
              </a:rPr>
              <a:t>Projet</a:t>
            </a:r>
          </a:p>
        </p:txBody>
      </p:sp>
      <p:sp>
        <p:nvSpPr>
          <p:cNvPr id="18" name="AutoShape 17"/>
          <p:cNvSpPr>
            <a:spLocks noChangeArrowheads="1"/>
          </p:cNvSpPr>
          <p:nvPr userDrawn="1"/>
        </p:nvSpPr>
        <p:spPr bwMode="auto">
          <a:xfrm>
            <a:off x="5867400" y="5230813"/>
            <a:ext cx="512763"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PV</a:t>
            </a:r>
          </a:p>
          <a:p>
            <a:pPr algn="ctr">
              <a:defRPr/>
            </a:pPr>
            <a:r>
              <a:rPr lang="fr-FR" altLang="fr-FR" sz="900" smtClean="0">
                <a:solidFill>
                  <a:prstClr val="black"/>
                </a:solidFill>
                <a:latin typeface="Arial Narrow" pitchFamily="34" charset="0"/>
              </a:rPr>
              <a:t>recette</a:t>
            </a:r>
          </a:p>
        </p:txBody>
      </p:sp>
      <p:sp>
        <p:nvSpPr>
          <p:cNvPr id="19" name="AutoShape 18"/>
          <p:cNvSpPr>
            <a:spLocks noChangeArrowheads="1"/>
          </p:cNvSpPr>
          <p:nvPr userDrawn="1"/>
        </p:nvSpPr>
        <p:spPr bwMode="auto">
          <a:xfrm>
            <a:off x="7451725" y="5230813"/>
            <a:ext cx="534988"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Rapport</a:t>
            </a:r>
          </a:p>
          <a:p>
            <a:pPr algn="ctr">
              <a:defRPr/>
            </a:pPr>
            <a:r>
              <a:rPr lang="fr-FR" altLang="fr-FR" sz="900" smtClean="0">
                <a:solidFill>
                  <a:prstClr val="black"/>
                </a:solidFill>
                <a:latin typeface="Arial Narrow" pitchFamily="34" charset="0"/>
              </a:rPr>
              <a:t>fin projet</a:t>
            </a:r>
          </a:p>
        </p:txBody>
      </p:sp>
      <p:sp>
        <p:nvSpPr>
          <p:cNvPr id="20" name="Text Box 41"/>
          <p:cNvSpPr txBox="1">
            <a:spLocks noChangeArrowheads="1"/>
          </p:cNvSpPr>
          <p:nvPr userDrawn="1"/>
        </p:nvSpPr>
        <p:spPr bwMode="auto">
          <a:xfrm>
            <a:off x="7947025" y="1006475"/>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900" b="1" smtClean="0">
                <a:solidFill>
                  <a:prstClr val="black"/>
                </a:solidFill>
              </a:rPr>
              <a:t>Clôturé</a:t>
            </a:r>
          </a:p>
        </p:txBody>
      </p:sp>
      <p:graphicFrame>
        <p:nvGraphicFramePr>
          <p:cNvPr id="21" name="Group 134"/>
          <p:cNvGraphicFramePr>
            <a:graphicFrameLocks noGrp="1"/>
          </p:cNvGraphicFramePr>
          <p:nvPr userDrawn="1">
            <p:extLst>
              <p:ext uri="{D42A27DB-BD31-4B8C-83A1-F6EECF244321}">
                <p14:modId xmlns:p14="http://schemas.microsoft.com/office/powerpoint/2010/main" val="246908400"/>
              </p:ext>
            </p:extLst>
          </p:nvPr>
        </p:nvGraphicFramePr>
        <p:xfrm>
          <a:off x="611188" y="5949950"/>
          <a:ext cx="8208962" cy="460375"/>
        </p:xfrm>
        <a:graphic>
          <a:graphicData uri="http://schemas.openxmlformats.org/drawingml/2006/table">
            <a:tbl>
              <a:tblPr/>
              <a:tblGrid>
                <a:gridCol w="576262"/>
                <a:gridCol w="792163"/>
                <a:gridCol w="792162"/>
                <a:gridCol w="1079500"/>
                <a:gridCol w="720725"/>
                <a:gridCol w="1150938"/>
                <a:gridCol w="865187"/>
                <a:gridCol w="719138"/>
                <a:gridCol w="1512887"/>
              </a:tblGrid>
              <a:tr h="209337">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dirty="0" smtClean="0">
                          <a:ln>
                            <a:noFill/>
                          </a:ln>
                          <a:solidFill>
                            <a:schemeClr val="tx1"/>
                          </a:solidFill>
                          <a:effectLst/>
                          <a:latin typeface="Arial" charset="0"/>
                          <a:cs typeface="Arial" charset="0"/>
                        </a:rPr>
                        <a:t>STATUT GLOBAL</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smtClean="0">
                          <a:ln>
                            <a:noFill/>
                          </a:ln>
                          <a:solidFill>
                            <a:schemeClr val="tx1"/>
                          </a:solidFill>
                          <a:effectLst/>
                          <a:latin typeface="Arial" charset="0"/>
                          <a:cs typeface="Arial" charset="0"/>
                        </a:rPr>
                        <a:t>TENDANCE</a:t>
                      </a:r>
                      <a:endParaRPr kumimoji="0" lang="fr-FR" altLang="fr-FR" sz="900" b="0" i="0" u="none" strike="noStrike" cap="none" normalizeH="0" baseline="0" smtClean="0">
                        <a:ln>
                          <a:noFill/>
                        </a:ln>
                        <a:solidFill>
                          <a:schemeClr val="tx1"/>
                        </a:solidFill>
                        <a:effectLst/>
                        <a:latin typeface="Arial" charset="0"/>
                        <a:cs typeface="Arial" charset="0"/>
                      </a:endParaRP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smtClean="0">
                          <a:ln>
                            <a:noFill/>
                          </a:ln>
                          <a:solidFill>
                            <a:schemeClr val="tx1"/>
                          </a:solidFill>
                          <a:effectLst/>
                          <a:latin typeface="Arial" charset="0"/>
                          <a:cs typeface="Arial" charset="0"/>
                        </a:rPr>
                        <a:t>Type de projet</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r>
              <a:tr h="251038">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Bon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Moyen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Mauvais</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En amélioration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Neutre</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En dégradation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Projet majeur</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Evolution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chemeClr val="tx1"/>
                          </a:solidFill>
                          <a:effectLst/>
                          <a:latin typeface="Arial" charset="0"/>
                          <a:cs typeface="Arial" charset="0"/>
                        </a:rPr>
                        <a:t>      Transverse A&amp;D / Alliages</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r>
            </a:tbl>
          </a:graphicData>
        </a:graphic>
      </p:graphicFrame>
      <p:sp>
        <p:nvSpPr>
          <p:cNvPr id="22" name="Text Box 95"/>
          <p:cNvSpPr txBox="1">
            <a:spLocks noChangeArrowheads="1"/>
          </p:cNvSpPr>
          <p:nvPr userDrawn="1"/>
        </p:nvSpPr>
        <p:spPr bwMode="auto">
          <a:xfrm>
            <a:off x="71438" y="1004888"/>
            <a:ext cx="1285875"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Elaboration projet</a:t>
            </a:r>
          </a:p>
          <a:p>
            <a:pPr algn="ctr">
              <a:defRPr/>
            </a:pPr>
            <a:r>
              <a:rPr lang="fr-FR" altLang="fr-FR" sz="800" b="1" dirty="0" smtClean="0">
                <a:solidFill>
                  <a:prstClr val="white">
                    <a:lumMod val="65000"/>
                  </a:prstClr>
                </a:solidFill>
              </a:rPr>
              <a:t>(Elaborer)</a:t>
            </a:r>
          </a:p>
        </p:txBody>
      </p:sp>
      <p:pic>
        <p:nvPicPr>
          <p:cNvPr id="23" name="Picture 16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163" y="6169025"/>
            <a:ext cx="225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6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14538" y="6170613"/>
            <a:ext cx="233362"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163"/>
          <p:cNvSpPr>
            <a:spLocks noChangeArrowheads="1"/>
          </p:cNvSpPr>
          <p:nvPr userDrawn="1"/>
        </p:nvSpPr>
        <p:spPr bwMode="auto">
          <a:xfrm rot="-2700000">
            <a:off x="2814638" y="6208713"/>
            <a:ext cx="250825" cy="149225"/>
          </a:xfrm>
          <a:prstGeom prst="rightArrow">
            <a:avLst>
              <a:gd name="adj1" fmla="val 49685"/>
              <a:gd name="adj2" fmla="val 75475"/>
            </a:avLst>
          </a:prstGeom>
          <a:solidFill>
            <a:srgbClr val="00FF0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pic>
        <p:nvPicPr>
          <p:cNvPr id="26" name="Picture 15" descr="icones_0109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30313" y="6159500"/>
            <a:ext cx="2428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165"/>
          <p:cNvSpPr>
            <a:spLocks noChangeArrowheads="1"/>
          </p:cNvSpPr>
          <p:nvPr userDrawn="1"/>
        </p:nvSpPr>
        <p:spPr bwMode="auto">
          <a:xfrm>
            <a:off x="3922713" y="6188075"/>
            <a:ext cx="188912" cy="193675"/>
          </a:xfrm>
          <a:prstGeom prst="rightArrow">
            <a:avLst>
              <a:gd name="adj1" fmla="val 49685"/>
              <a:gd name="adj2" fmla="val 44903"/>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sp>
        <p:nvSpPr>
          <p:cNvPr id="28" name="AutoShape 166"/>
          <p:cNvSpPr>
            <a:spLocks noChangeArrowheads="1"/>
          </p:cNvSpPr>
          <p:nvPr userDrawn="1"/>
        </p:nvSpPr>
        <p:spPr bwMode="auto">
          <a:xfrm rot="2700000">
            <a:off x="4628357" y="6190456"/>
            <a:ext cx="228600" cy="198437"/>
          </a:xfrm>
          <a:prstGeom prst="rightArrow">
            <a:avLst>
              <a:gd name="adj1" fmla="val 49685"/>
              <a:gd name="adj2" fmla="val 51728"/>
            </a:avLst>
          </a:prstGeom>
          <a:solidFill>
            <a:srgbClr val="FF000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sp>
        <p:nvSpPr>
          <p:cNvPr id="29" name="Text Box 167"/>
          <p:cNvSpPr txBox="1">
            <a:spLocks noChangeArrowheads="1"/>
          </p:cNvSpPr>
          <p:nvPr userDrawn="1"/>
        </p:nvSpPr>
        <p:spPr bwMode="auto">
          <a:xfrm>
            <a:off x="5762625"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000099"/>
                </a:solidFill>
                <a:latin typeface="Arial Black" pitchFamily="34" charset="0"/>
              </a:rPr>
              <a:t>P</a:t>
            </a:r>
          </a:p>
        </p:txBody>
      </p:sp>
      <p:sp>
        <p:nvSpPr>
          <p:cNvPr id="30" name="Text Box 168"/>
          <p:cNvSpPr txBox="1">
            <a:spLocks noChangeArrowheads="1"/>
          </p:cNvSpPr>
          <p:nvPr userDrawn="1"/>
        </p:nvSpPr>
        <p:spPr bwMode="auto">
          <a:xfrm>
            <a:off x="6635750"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008000"/>
                </a:solidFill>
                <a:latin typeface="Arial Black" pitchFamily="34" charset="0"/>
              </a:rPr>
              <a:t>E</a:t>
            </a:r>
          </a:p>
        </p:txBody>
      </p:sp>
      <p:sp>
        <p:nvSpPr>
          <p:cNvPr id="31" name="Text Box 169"/>
          <p:cNvSpPr txBox="1">
            <a:spLocks noChangeArrowheads="1"/>
          </p:cNvSpPr>
          <p:nvPr userDrawn="1"/>
        </p:nvSpPr>
        <p:spPr bwMode="auto">
          <a:xfrm>
            <a:off x="7370763"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996633"/>
                </a:solidFill>
                <a:latin typeface="Arial Black" pitchFamily="34" charset="0"/>
              </a:rPr>
              <a:t>T</a:t>
            </a:r>
          </a:p>
        </p:txBody>
      </p:sp>
    </p:spTree>
    <p:extLst>
      <p:ext uri="{BB962C8B-B14F-4D97-AF65-F5344CB8AC3E}">
        <p14:creationId xmlns:p14="http://schemas.microsoft.com/office/powerpoint/2010/main" val="1477125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F6C6702A-3501-4D76-84AF-4EEC5A495083}" type="datetimeFigureOut">
              <a:rPr lang="en-US" smtClean="0">
                <a:solidFill>
                  <a:prstClr val="black">
                    <a:tint val="75000"/>
                  </a:prstClr>
                </a:solidFill>
              </a:rPr>
              <a:pPr/>
              <a:t>10/29/2015</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80C7CDC-6754-493B-8DC9-1E66CCFD846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53496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533A5-192C-4AD0-8854-531B6153A144}"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C3A5-32B6-454B-9E48-6F9A55A31D1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7698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wmf"/></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36512" y="305371"/>
            <a:ext cx="9071992" cy="2688221"/>
            <a:chOff x="11430" y="305371"/>
            <a:chExt cx="9097074" cy="2700498"/>
          </a:xfrm>
        </p:grpSpPr>
        <p:pic>
          <p:nvPicPr>
            <p:cNvPr id="1029" name="Picture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2117" t="1616" r="23333" b="9045"/>
            <a:stretch/>
          </p:blipFill>
          <p:spPr bwMode="auto">
            <a:xfrm>
              <a:off x="3714575" y="308184"/>
              <a:ext cx="1888773" cy="2694871"/>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caroline.marty\Desktop\bill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5029" y="308184"/>
              <a:ext cx="1781145" cy="268540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26" name="Picture 2" descr="image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83859" y="308184"/>
              <a:ext cx="1924045" cy="2697685"/>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caroline.marty\AppData\Local\Microsoft\Windows\Temporary Internet Files\Content.Outlook\LRFBDNXP\IMG_0521.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4634" t="1" r="49271" b="35279"/>
            <a:stretch/>
          </p:blipFill>
          <p:spPr bwMode="auto">
            <a:xfrm>
              <a:off x="11430" y="305371"/>
              <a:ext cx="1772429" cy="270049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77822" y="308183"/>
              <a:ext cx="1730682" cy="2685409"/>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e 26"/>
          <p:cNvGrpSpPr/>
          <p:nvPr/>
        </p:nvGrpSpPr>
        <p:grpSpPr>
          <a:xfrm>
            <a:off x="36512" y="2420888"/>
            <a:ext cx="9071992" cy="4298994"/>
            <a:chOff x="11430" y="2217410"/>
            <a:chExt cx="9144000" cy="4298994"/>
          </a:xfrm>
        </p:grpSpPr>
        <p:pic>
          <p:nvPicPr>
            <p:cNvPr id="4" name="Imag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430" y="3005941"/>
              <a:ext cx="9144000" cy="3493622"/>
            </a:xfrm>
            <a:prstGeom prst="rect">
              <a:avLst/>
            </a:prstGeom>
            <a:effectLst>
              <a:softEdge rad="12700"/>
            </a:effectLst>
          </p:spPr>
        </p:pic>
        <p:pic>
          <p:nvPicPr>
            <p:cNvPr id="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99182" y="2217410"/>
              <a:ext cx="2952328" cy="137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3" y="4881706"/>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a:off x="11430" y="6177850"/>
              <a:ext cx="2040290" cy="338554"/>
            </a:xfrm>
            <a:prstGeom prst="rect">
              <a:avLst/>
            </a:prstGeom>
            <a:noFill/>
          </p:spPr>
          <p:txBody>
            <a:bodyPr wrap="square" rtlCol="0">
              <a:spAutoFit/>
            </a:bodyPr>
            <a:lstStyle/>
            <a:p>
              <a:pPr algn="ctr"/>
              <a:r>
                <a:rPr lang="fr-FR" sz="800" b="1" dirty="0" smtClean="0">
                  <a:solidFill>
                    <a:prstClr val="white"/>
                  </a:solidFill>
                  <a:latin typeface="Arial" pitchFamily="34" charset="0"/>
                  <a:cs typeface="Arial" pitchFamily="34" charset="0"/>
                </a:rPr>
                <a:t>DES ALLIAGES,</a:t>
              </a:r>
            </a:p>
            <a:p>
              <a:pPr algn="ctr"/>
              <a:r>
                <a:rPr lang="fr-FR" sz="800" b="1" dirty="0" smtClean="0">
                  <a:solidFill>
                    <a:prstClr val="white"/>
                  </a:solidFill>
                  <a:latin typeface="Arial" pitchFamily="34" charset="0"/>
                  <a:cs typeface="Arial" pitchFamily="34" charset="0"/>
                </a:rPr>
                <a:t>DES MINERAIS ET DES HOMMES</a:t>
              </a:r>
              <a:r>
                <a:rPr lang="fr-FR" sz="600" b="1" dirty="0" smtClean="0">
                  <a:solidFill>
                    <a:prstClr val="white"/>
                  </a:solidFill>
                  <a:latin typeface="Arial" pitchFamily="34" charset="0"/>
                  <a:cs typeface="Arial" pitchFamily="34" charset="0"/>
                </a:rPr>
                <a:t>.</a:t>
              </a:r>
              <a:endParaRPr lang="en-US" sz="600" b="1" dirty="0">
                <a:solidFill>
                  <a:prstClr val="white"/>
                </a:solidFill>
                <a:latin typeface="Arial" pitchFamily="34" charset="0"/>
                <a:cs typeface="Arial" pitchFamily="34" charset="0"/>
              </a:endParaRPr>
            </a:p>
          </p:txBody>
        </p:sp>
      </p:grpSp>
      <p:sp>
        <p:nvSpPr>
          <p:cNvPr id="13" name="Rectangle 3"/>
          <p:cNvSpPr>
            <a:spLocks noGrp="1" noChangeArrowheads="1"/>
          </p:cNvSpPr>
          <p:nvPr>
            <p:ph type="subTitle" idx="4294967295"/>
          </p:nvPr>
        </p:nvSpPr>
        <p:spPr>
          <a:xfrm>
            <a:off x="1016" y="3861048"/>
            <a:ext cx="9107488" cy="18829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marL="0" indent="0" algn="ctr" eaLnBrk="1" hangingPunct="1">
              <a:lnSpc>
                <a:spcPct val="80000"/>
              </a:lnSpc>
              <a:buFont typeface="Wingdings" pitchFamily="2" charset="2"/>
              <a:buNone/>
            </a:pPr>
            <a:r>
              <a:rPr lang="fr-FR" sz="3500" b="1" dirty="0" smtClean="0"/>
              <a:t>COPIL SI </a:t>
            </a:r>
          </a:p>
          <a:p>
            <a:pPr marL="0" indent="0" algn="ctr" eaLnBrk="1" hangingPunct="1">
              <a:lnSpc>
                <a:spcPct val="80000"/>
              </a:lnSpc>
              <a:buFont typeface="Wingdings" pitchFamily="2" charset="2"/>
              <a:buNone/>
            </a:pPr>
            <a:r>
              <a:rPr lang="fr-FR" sz="3500" b="1" dirty="0" smtClean="0"/>
              <a:t>Planning  - Détermination des charges et du Budget </a:t>
            </a:r>
          </a:p>
          <a:p>
            <a:pPr marL="0" indent="0" algn="ctr" eaLnBrk="1" hangingPunct="1">
              <a:lnSpc>
                <a:spcPct val="80000"/>
              </a:lnSpc>
              <a:buFont typeface="Wingdings" pitchFamily="2" charset="2"/>
              <a:buNone/>
            </a:pPr>
            <a:r>
              <a:rPr lang="fr-FR" sz="3500" b="1" dirty="0" smtClean="0"/>
              <a:t>pour la phase Réalisation + Mise en service + Stabilisation</a:t>
            </a:r>
          </a:p>
          <a:p>
            <a:pPr marL="0" indent="0" algn="ctr" eaLnBrk="1" hangingPunct="1">
              <a:lnSpc>
                <a:spcPct val="80000"/>
              </a:lnSpc>
              <a:buFont typeface="Wingdings" pitchFamily="2" charset="2"/>
              <a:buNone/>
            </a:pPr>
            <a:endParaRPr lang="fr-FR" sz="3500" b="1" dirty="0" smtClean="0"/>
          </a:p>
          <a:p>
            <a:pPr marL="0" indent="0" algn="ctr" eaLnBrk="1" hangingPunct="1">
              <a:lnSpc>
                <a:spcPct val="80000"/>
              </a:lnSpc>
              <a:buFont typeface="Wingdings" pitchFamily="2" charset="2"/>
              <a:buNone/>
            </a:pPr>
            <a:r>
              <a:rPr lang="fr-FR" sz="3500" b="1" dirty="0" smtClean="0"/>
              <a:t>Support + CR</a:t>
            </a:r>
          </a:p>
          <a:p>
            <a:pPr marL="0" indent="0" algn="ctr" eaLnBrk="1" hangingPunct="1">
              <a:lnSpc>
                <a:spcPct val="80000"/>
              </a:lnSpc>
              <a:buFont typeface="Wingdings" pitchFamily="2" charset="2"/>
              <a:buNone/>
            </a:pPr>
            <a:r>
              <a:rPr lang="fr-FR" sz="3500" b="1" dirty="0" smtClean="0"/>
              <a:t>29 </a:t>
            </a:r>
            <a:r>
              <a:rPr lang="fr-FR" sz="3500" b="1" dirty="0" smtClean="0"/>
              <a:t>octobre 2015</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1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42754" r="36760" b="61188"/>
          <a:stretch>
            <a:fillRect/>
          </a:stretch>
        </p:blipFill>
        <p:spPr bwMode="auto">
          <a:xfrm>
            <a:off x="7669658" y="5949280"/>
            <a:ext cx="136683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N4</a:t>
            </a:r>
            <a:endParaRPr lang="fr-FR" dirty="0"/>
          </a:p>
        </p:txBody>
      </p:sp>
      <p:sp>
        <p:nvSpPr>
          <p:cNvPr id="3" name="Espace réservé du contenu 2"/>
          <p:cNvSpPr>
            <a:spLocks noGrp="1"/>
          </p:cNvSpPr>
          <p:nvPr>
            <p:ph idx="1"/>
          </p:nvPr>
        </p:nvSpPr>
        <p:spPr/>
        <p:txBody>
          <a:bodyPr/>
          <a:lstStyle/>
          <a:p>
            <a:r>
              <a:rPr lang="fr-FR" dirty="0" smtClean="0"/>
              <a:t>Liste des lots pour N4 en 2 sous groupes : SAP et autres que SAP</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10</a:t>
            </a:fld>
            <a:endParaRPr lang="fr-FR" dirty="0">
              <a:solidFill>
                <a:prstClr val="white"/>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552699"/>
            <a:ext cx="8088917" cy="432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1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N3</a:t>
            </a:r>
            <a:endParaRPr lang="fr-FR" dirty="0"/>
          </a:p>
        </p:txBody>
      </p:sp>
      <p:sp>
        <p:nvSpPr>
          <p:cNvPr id="3" name="Espace réservé du contenu 2"/>
          <p:cNvSpPr>
            <a:spLocks noGrp="1"/>
          </p:cNvSpPr>
          <p:nvPr>
            <p:ph idx="1"/>
          </p:nvPr>
        </p:nvSpPr>
        <p:spPr/>
        <p:txBody>
          <a:bodyPr/>
          <a:lstStyle/>
          <a:p>
            <a:r>
              <a:rPr lang="fr-FR" dirty="0" smtClean="0"/>
              <a:t>Liste des lots pour N3</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11</a:t>
            </a:fld>
            <a:endParaRPr lang="fr-FR"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 y="1640582"/>
            <a:ext cx="79533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13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Répartition des charges Métier et DSI</a:t>
            </a:r>
            <a:endParaRPr lang="fr-FR" dirty="0"/>
          </a:p>
        </p:txBody>
      </p:sp>
      <p:sp>
        <p:nvSpPr>
          <p:cNvPr id="3" name="Espace réservé du contenu 2"/>
          <p:cNvSpPr>
            <a:spLocks noGrp="1"/>
          </p:cNvSpPr>
          <p:nvPr>
            <p:ph idx="1"/>
          </p:nvPr>
        </p:nvSpPr>
        <p:spPr/>
        <p:txBody>
          <a:bodyPr/>
          <a:lstStyle/>
          <a:p>
            <a:r>
              <a:rPr lang="fr-FR" dirty="0" smtClean="0"/>
              <a:t>Le projet SI Ecotitanium est composé de 3 séquences majeures :</a:t>
            </a:r>
          </a:p>
          <a:p>
            <a:pPr lvl="1"/>
            <a:r>
              <a:rPr lang="fr-FR" dirty="0" smtClean="0"/>
              <a:t>Réalisation en 10 mois </a:t>
            </a:r>
          </a:p>
          <a:p>
            <a:pPr lvl="1"/>
            <a:r>
              <a:rPr lang="fr-FR" dirty="0" smtClean="0"/>
              <a:t>Mise en service en 6 mois – Arrivée progressive des outils industriels</a:t>
            </a:r>
          </a:p>
          <a:p>
            <a:pPr lvl="1"/>
            <a:r>
              <a:rPr lang="fr-FR" dirty="0" smtClean="0"/>
              <a:t>Stabilisation en 6 mois</a:t>
            </a:r>
          </a:p>
          <a:p>
            <a:r>
              <a:rPr lang="fr-FR" dirty="0" smtClean="0"/>
              <a:t>Le tableau suivant présente pour la contribution métier et DSI un équivalent ETP annualisé de la charge estimée.</a:t>
            </a:r>
          </a:p>
          <a:p>
            <a:endParaRPr lang="fr-FR" dirty="0" smtClean="0"/>
          </a:p>
          <a:p>
            <a:endParaRPr lang="fr-FR" dirty="0"/>
          </a:p>
          <a:p>
            <a:endParaRPr lang="fr-FR" dirty="0"/>
          </a:p>
          <a:p>
            <a:r>
              <a:rPr lang="fr-FR" dirty="0" smtClean="0"/>
              <a:t>Spécifiquement pour la charge estimé DSI du N3, le tableau présente la répartition par séquence :</a:t>
            </a:r>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12</a:t>
            </a:fld>
            <a:endParaRPr lang="fr-FR"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977" y="2636912"/>
            <a:ext cx="2066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09120"/>
            <a:ext cx="8150350" cy="151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484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Valorisation de la charge DSI</a:t>
            </a:r>
            <a:endParaRPr lang="fr-FR" dirty="0"/>
          </a:p>
        </p:txBody>
      </p:sp>
      <p:sp>
        <p:nvSpPr>
          <p:cNvPr id="3" name="Espace réservé du contenu 2"/>
          <p:cNvSpPr>
            <a:spLocks noGrp="1"/>
          </p:cNvSpPr>
          <p:nvPr>
            <p:ph idx="1"/>
          </p:nvPr>
        </p:nvSpPr>
        <p:spPr>
          <a:xfrm>
            <a:off x="496107" y="1340768"/>
            <a:ext cx="8229600" cy="5145435"/>
          </a:xfrm>
        </p:spPr>
        <p:txBody>
          <a:bodyPr/>
          <a:lstStyle/>
          <a:p>
            <a:r>
              <a:rPr lang="fr-FR" dirty="0" smtClean="0"/>
              <a:t>Le tableau ci-dessous présente </a:t>
            </a:r>
            <a:r>
              <a:rPr lang="fr-FR" dirty="0"/>
              <a:t> </a:t>
            </a:r>
            <a:r>
              <a:rPr lang="fr-FR" dirty="0" smtClean="0"/>
              <a:t>en K€ la valorisation des ETP métier et DSI.</a:t>
            </a:r>
          </a:p>
          <a:p>
            <a:r>
              <a:rPr lang="fr-FR" dirty="0" smtClean="0"/>
              <a:t>La règle retenue est une moyenne </a:t>
            </a:r>
            <a:r>
              <a:rPr lang="fr-FR" dirty="0" err="1" smtClean="0"/>
              <a:t>ing</a:t>
            </a:r>
            <a:r>
              <a:rPr lang="fr-FR" dirty="0" smtClean="0"/>
              <a:t> + Etam soit (110 + 50)/2</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Comment la charge métier est elle suivie ?   COMPAS ?</a:t>
            </a:r>
          </a:p>
          <a:p>
            <a:r>
              <a:rPr lang="fr-FR" dirty="0" smtClean="0"/>
              <a:t>Détermination des règles de valorisation et de facturation des ETP DSI ?</a:t>
            </a:r>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13</a:t>
            </a:fld>
            <a:endParaRPr lang="fr-FR"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40" y="2345514"/>
            <a:ext cx="8254024" cy="151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679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27556" y="116632"/>
            <a:ext cx="8592593" cy="792088"/>
          </a:xfrm>
        </p:spPr>
        <p:txBody>
          <a:bodyPr>
            <a:normAutofit fontScale="90000"/>
          </a:bodyPr>
          <a:lstStyle/>
          <a:p>
            <a:r>
              <a:rPr lang="fr-FR" dirty="0"/>
              <a:t>Planning </a:t>
            </a:r>
            <a:r>
              <a:rPr lang="fr-FR" dirty="0" smtClean="0"/>
              <a:t>– Synthèse </a:t>
            </a:r>
            <a:br>
              <a:rPr lang="fr-FR" dirty="0" smtClean="0"/>
            </a:br>
            <a:r>
              <a:rPr lang="fr-FR" altLang="fr-FR" dirty="0" smtClean="0"/>
              <a:t>Jalons SI </a:t>
            </a:r>
            <a:r>
              <a:rPr lang="fr-FR" altLang="fr-FR" sz="2700" dirty="0" smtClean="0"/>
              <a:t>(</a:t>
            </a:r>
            <a:r>
              <a:rPr lang="fr-FR" altLang="fr-FR" sz="2200" dirty="0" smtClean="0"/>
              <a:t>Version_3 07/2015</a:t>
            </a:r>
            <a:r>
              <a:rPr lang="fr-FR" altLang="fr-FR" sz="2700" dirty="0" smtClean="0"/>
              <a:t>) </a:t>
            </a:r>
            <a:r>
              <a:rPr lang="fr-FR" altLang="fr-FR" dirty="0" smtClean="0"/>
              <a:t>dans le planning industriel</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99170116"/>
              </p:ext>
            </p:extLst>
          </p:nvPr>
        </p:nvGraphicFramePr>
        <p:xfrm>
          <a:off x="468313" y="944724"/>
          <a:ext cx="842416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5"/>
          <p:cNvCxnSpPr/>
          <p:nvPr/>
        </p:nvCxnSpPr>
        <p:spPr>
          <a:xfrm>
            <a:off x="142874" y="4094981"/>
            <a:ext cx="68421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542925" y="3933056"/>
            <a:ext cx="0" cy="11112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684337"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3044824"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6264274" y="3933056"/>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7596187" y="3933056"/>
            <a:ext cx="0" cy="11098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820149" y="3933056"/>
            <a:ext cx="0" cy="828675"/>
          </a:xfrm>
          <a:prstGeom prst="line">
            <a:avLst/>
          </a:prstGeom>
        </p:spPr>
        <p:style>
          <a:lnRef idx="2">
            <a:schemeClr val="accent1"/>
          </a:lnRef>
          <a:fillRef idx="0">
            <a:schemeClr val="accent1"/>
          </a:fillRef>
          <a:effectRef idx="1">
            <a:schemeClr val="accent1"/>
          </a:effectRef>
          <a:fontRef idx="minor">
            <a:schemeClr val="tx1"/>
          </a:fontRef>
        </p:style>
      </p:cxnSp>
      <p:sp>
        <p:nvSpPr>
          <p:cNvPr id="4108" name="ZoneTexte 15"/>
          <p:cNvSpPr txBox="1">
            <a:spLocks noChangeArrowheads="1"/>
          </p:cNvSpPr>
          <p:nvPr/>
        </p:nvSpPr>
        <p:spPr bwMode="auto">
          <a:xfrm>
            <a:off x="1295399" y="4796656"/>
            <a:ext cx="889987" cy="261610"/>
          </a:xfrm>
          <a:prstGeom prst="rect">
            <a:avLst/>
          </a:prstGeom>
          <a:solidFill>
            <a:schemeClr val="bg1"/>
          </a:solidFill>
          <a:ln>
            <a:noFill/>
          </a:ln>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16/07/2015</a:t>
            </a:r>
            <a:endParaRPr lang="fr-FR" altLang="fr-FR" sz="1100" dirty="0">
              <a:latin typeface="Arial" charset="0"/>
            </a:endParaRPr>
          </a:p>
        </p:txBody>
      </p:sp>
      <p:sp>
        <p:nvSpPr>
          <p:cNvPr id="4109" name="ZoneTexte 16"/>
          <p:cNvSpPr txBox="1">
            <a:spLocks noChangeArrowheads="1"/>
          </p:cNvSpPr>
          <p:nvPr/>
        </p:nvSpPr>
        <p:spPr bwMode="auto">
          <a:xfrm>
            <a:off x="2447764" y="48186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600" b="1" dirty="0" smtClean="0">
                <a:solidFill>
                  <a:srgbClr val="FF0000"/>
                </a:solidFill>
                <a:latin typeface="Arial" charset="0"/>
              </a:rPr>
              <a:t>30/10/2015</a:t>
            </a:r>
            <a:endParaRPr lang="fr-FR" altLang="fr-FR" sz="1600" b="1" dirty="0">
              <a:solidFill>
                <a:srgbClr val="FF0000"/>
              </a:solidFill>
              <a:latin typeface="Arial" charset="0"/>
            </a:endParaRPr>
          </a:p>
        </p:txBody>
      </p:sp>
      <p:sp>
        <p:nvSpPr>
          <p:cNvPr id="4110" name="ZoneTexte 17"/>
          <p:cNvSpPr txBox="1">
            <a:spLocks noChangeArrowheads="1"/>
          </p:cNvSpPr>
          <p:nvPr/>
        </p:nvSpPr>
        <p:spPr bwMode="auto">
          <a:xfrm>
            <a:off x="5814103" y="4777323"/>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1/10/2016</a:t>
            </a:r>
            <a:endParaRPr lang="fr-FR" altLang="fr-FR" sz="1100" dirty="0">
              <a:latin typeface="Arial" charset="0"/>
            </a:endParaRPr>
          </a:p>
        </p:txBody>
      </p:sp>
      <p:sp>
        <p:nvSpPr>
          <p:cNvPr id="4111" name="ZoneTexte 18"/>
          <p:cNvSpPr txBox="1">
            <a:spLocks noChangeArrowheads="1"/>
          </p:cNvSpPr>
          <p:nvPr/>
        </p:nvSpPr>
        <p:spPr bwMode="auto">
          <a:xfrm>
            <a:off x="5699434" y="5094415"/>
            <a:ext cx="1030163"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GO LIVE</a:t>
            </a:r>
            <a:endParaRPr lang="fr-FR" altLang="fr-FR" sz="1400" b="1" dirty="0">
              <a:latin typeface="Arial" charset="0"/>
            </a:endParaRPr>
          </a:p>
        </p:txBody>
      </p:sp>
      <p:sp>
        <p:nvSpPr>
          <p:cNvPr id="4112" name="ZoneTexte 19"/>
          <p:cNvSpPr txBox="1">
            <a:spLocks noChangeArrowheads="1"/>
          </p:cNvSpPr>
          <p:nvPr/>
        </p:nvSpPr>
        <p:spPr bwMode="auto">
          <a:xfrm>
            <a:off x="8388349" y="4796656"/>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1/11/2017</a:t>
            </a:r>
            <a:endParaRPr lang="fr-FR" altLang="fr-FR" sz="1100" dirty="0">
              <a:latin typeface="Arial" charset="0"/>
            </a:endParaRPr>
          </a:p>
        </p:txBody>
      </p:sp>
      <p:cxnSp>
        <p:nvCxnSpPr>
          <p:cNvPr id="22" name="Connecteur droit avec flèche 21"/>
          <p:cNvCxnSpPr/>
          <p:nvPr/>
        </p:nvCxnSpPr>
        <p:spPr>
          <a:xfrm>
            <a:off x="509587" y="4347393"/>
            <a:ext cx="10747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3" name="Connecteur droit avec flèche 22"/>
          <p:cNvCxnSpPr/>
          <p:nvPr/>
        </p:nvCxnSpPr>
        <p:spPr>
          <a:xfrm>
            <a:off x="1727199" y="4347393"/>
            <a:ext cx="1304925"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a:off x="3095624" y="4347393"/>
            <a:ext cx="3124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5" name="Connecteur droit avec flèche 24"/>
          <p:cNvCxnSpPr/>
          <p:nvPr/>
        </p:nvCxnSpPr>
        <p:spPr>
          <a:xfrm>
            <a:off x="6300787" y="4347393"/>
            <a:ext cx="127635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6" name="Connecteur droit avec flèche 25"/>
          <p:cNvCxnSpPr/>
          <p:nvPr/>
        </p:nvCxnSpPr>
        <p:spPr>
          <a:xfrm>
            <a:off x="7631112" y="4347393"/>
            <a:ext cx="11890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118" name="ZoneTexte 26"/>
          <p:cNvSpPr txBox="1">
            <a:spLocks noChangeArrowheads="1"/>
          </p:cNvSpPr>
          <p:nvPr/>
        </p:nvSpPr>
        <p:spPr bwMode="auto">
          <a:xfrm>
            <a:off x="788987" y="4412481"/>
            <a:ext cx="806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dirty="0">
                <a:latin typeface="Arial" charset="0"/>
              </a:rPr>
              <a:t>5</a:t>
            </a:r>
            <a:r>
              <a:rPr lang="fr-FR" altLang="fr-FR" sz="1200" dirty="0" smtClean="0">
                <a:latin typeface="Arial" charset="0"/>
              </a:rPr>
              <a:t> </a:t>
            </a:r>
            <a:r>
              <a:rPr lang="fr-FR" altLang="fr-FR" sz="1200" dirty="0">
                <a:latin typeface="Arial" charset="0"/>
              </a:rPr>
              <a:t>mois                    </a:t>
            </a:r>
            <a:r>
              <a:rPr lang="fr-FR" altLang="fr-FR" sz="1200" dirty="0" smtClean="0">
                <a:latin typeface="Arial" charset="0"/>
              </a:rPr>
              <a:t>3 </a:t>
            </a:r>
            <a:r>
              <a:rPr lang="fr-FR" altLang="fr-FR" sz="1200" dirty="0">
                <a:latin typeface="Arial" charset="0"/>
              </a:rPr>
              <a:t>mois                                     </a:t>
            </a:r>
            <a:r>
              <a:rPr lang="fr-FR" altLang="fr-FR" sz="1200" dirty="0" smtClean="0">
                <a:latin typeface="Arial" charset="0"/>
              </a:rPr>
              <a:t>11 </a:t>
            </a:r>
            <a:r>
              <a:rPr lang="fr-FR" altLang="fr-FR" sz="1200" dirty="0">
                <a:latin typeface="Arial" charset="0"/>
              </a:rPr>
              <a:t>mois                                             6 mois                      6 mois </a:t>
            </a:r>
          </a:p>
        </p:txBody>
      </p:sp>
      <p:cxnSp>
        <p:nvCxnSpPr>
          <p:cNvPr id="29" name="Connecteur droit 28"/>
          <p:cNvCxnSpPr/>
          <p:nvPr/>
        </p:nvCxnSpPr>
        <p:spPr>
          <a:xfrm>
            <a:off x="900112" y="4077518"/>
            <a:ext cx="3397250" cy="174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a:off x="4356099" y="4094981"/>
            <a:ext cx="3132138" cy="19050"/>
          </a:xfrm>
          <a:prstGeom prst="line">
            <a:avLst/>
          </a:prstGeom>
        </p:spPr>
        <p:style>
          <a:lnRef idx="3">
            <a:schemeClr val="accent4"/>
          </a:lnRef>
          <a:fillRef idx="0">
            <a:schemeClr val="accent4"/>
          </a:fillRef>
          <a:effectRef idx="2">
            <a:schemeClr val="accent4"/>
          </a:effectRef>
          <a:fontRef idx="minor">
            <a:schemeClr val="tx1"/>
          </a:fontRef>
        </p:style>
      </p:cxnSp>
      <p:sp>
        <p:nvSpPr>
          <p:cNvPr id="28" name="ZoneTexte 14"/>
          <p:cNvSpPr txBox="1">
            <a:spLocks noChangeArrowheads="1"/>
          </p:cNvSpPr>
          <p:nvPr/>
        </p:nvSpPr>
        <p:spPr bwMode="auto">
          <a:xfrm>
            <a:off x="22224" y="5060994"/>
            <a:ext cx="1635384" cy="523220"/>
          </a:xfrm>
          <a:prstGeom prst="rect">
            <a:avLst/>
          </a:prstGeom>
          <a:solidFill>
            <a:schemeClr val="bg1"/>
          </a:solidFill>
          <a:ln>
            <a:noFill/>
          </a:ln>
          <a:extLst/>
        </p:spPr>
        <p:txBody>
          <a:bodyPr wrap="none">
            <a:spAutoFit/>
          </a:bodyPr>
          <a:lstStyle>
            <a:defPPr>
              <a:defRPr lang="fr-FR"/>
            </a:defPPr>
            <a:lvl1pPr eaLnBrk="1" hangingPunct="1">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smtClean="0"/>
              <a:t>25/02/2015</a:t>
            </a:r>
          </a:p>
          <a:p>
            <a:r>
              <a:rPr lang="fr-FR" altLang="fr-FR" dirty="0" smtClean="0"/>
              <a:t>Réunion Kick Off</a:t>
            </a:r>
            <a:endParaRPr lang="fr-FR" altLang="fr-FR" dirty="0"/>
          </a:p>
        </p:txBody>
      </p:sp>
      <p:sp>
        <p:nvSpPr>
          <p:cNvPr id="27" name="ZoneTexte 18"/>
          <p:cNvSpPr txBox="1">
            <a:spLocks noChangeArrowheads="1"/>
          </p:cNvSpPr>
          <p:nvPr/>
        </p:nvSpPr>
        <p:spPr bwMode="auto">
          <a:xfrm>
            <a:off x="6729597" y="5532318"/>
            <a:ext cx="2422697" cy="523220"/>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1/05/2017</a:t>
            </a:r>
          </a:p>
          <a:p>
            <a:pPr eaLnBrk="1" hangingPunct="1">
              <a:spcBef>
                <a:spcPct val="0"/>
              </a:spcBef>
              <a:buFontTx/>
              <a:buNone/>
            </a:pPr>
            <a:r>
              <a:rPr lang="fr-FR" altLang="fr-FR" sz="1400" b="1" dirty="0" smtClean="0">
                <a:latin typeface="Arial" charset="0"/>
              </a:rPr>
              <a:t>Début commercialisation</a:t>
            </a:r>
            <a:endParaRPr lang="fr-FR" altLang="fr-FR" sz="1400" b="1" dirty="0">
              <a:latin typeface="Arial" charset="0"/>
            </a:endParaRPr>
          </a:p>
        </p:txBody>
      </p:sp>
      <p:sp>
        <p:nvSpPr>
          <p:cNvPr id="30" name="ZoneTexte 18"/>
          <p:cNvSpPr txBox="1">
            <a:spLocks noChangeArrowheads="1"/>
          </p:cNvSpPr>
          <p:nvPr/>
        </p:nvSpPr>
        <p:spPr bwMode="auto">
          <a:xfrm>
            <a:off x="6876256" y="5094415"/>
            <a:ext cx="1286667"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Fin support</a:t>
            </a:r>
            <a:endParaRPr lang="fr-FR" altLang="fr-FR" sz="1400" b="1" dirty="0">
              <a:latin typeface="Arial" charset="0"/>
            </a:endParaRPr>
          </a:p>
        </p:txBody>
      </p:sp>
      <p:sp>
        <p:nvSpPr>
          <p:cNvPr id="32" name="ZoneTexte 18"/>
          <p:cNvSpPr txBox="1">
            <a:spLocks noChangeArrowheads="1"/>
          </p:cNvSpPr>
          <p:nvPr/>
        </p:nvSpPr>
        <p:spPr bwMode="auto">
          <a:xfrm>
            <a:off x="8234621" y="5085184"/>
            <a:ext cx="909379"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Clôture</a:t>
            </a:r>
            <a:endParaRPr lang="fr-FR" altLang="fr-FR" sz="1400" b="1" dirty="0">
              <a:latin typeface="Arial" charset="0"/>
            </a:endParaRPr>
          </a:p>
        </p:txBody>
      </p:sp>
    </p:spTree>
    <p:extLst>
      <p:ext uri="{BB962C8B-B14F-4D97-AF65-F5344CB8AC3E}">
        <p14:creationId xmlns:p14="http://schemas.microsoft.com/office/powerpoint/2010/main" val="188478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Planning détaillé N4</a:t>
            </a:r>
            <a:endParaRPr lang="fr-FR" dirty="0"/>
          </a:p>
        </p:txBody>
      </p:sp>
      <p:sp>
        <p:nvSpPr>
          <p:cNvPr id="5" name="Espace réservé du contenu 4"/>
          <p:cNvSpPr>
            <a:spLocks noGrp="1"/>
          </p:cNvSpPr>
          <p:nvPr>
            <p:ph idx="1"/>
          </p:nvPr>
        </p:nvSpPr>
        <p:spPr/>
        <p:txBody>
          <a:bodyPr/>
          <a:lstStyle/>
          <a:p>
            <a:endParaRPr lang="fr-FR"/>
          </a:p>
        </p:txBody>
      </p:sp>
      <p:pic>
        <p:nvPicPr>
          <p:cNvPr id="3"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94" y="1052736"/>
            <a:ext cx="8023553"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62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27556" y="116632"/>
            <a:ext cx="8592593" cy="792088"/>
          </a:xfrm>
        </p:spPr>
        <p:txBody>
          <a:bodyPr>
            <a:normAutofit/>
          </a:bodyPr>
          <a:lstStyle/>
          <a:p>
            <a:r>
              <a:rPr lang="fr-FR" dirty="0"/>
              <a:t>Planning détaillé N3</a:t>
            </a:r>
            <a:endParaRPr lang="fr-FR" altLang="fr-FR" dirty="0" smtClean="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38922904"/>
              </p:ext>
            </p:extLst>
          </p:nvPr>
        </p:nvGraphicFramePr>
        <p:xfrm>
          <a:off x="468313" y="1196752"/>
          <a:ext cx="8424167" cy="459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5"/>
          <p:cNvCxnSpPr/>
          <p:nvPr/>
        </p:nvCxnSpPr>
        <p:spPr>
          <a:xfrm>
            <a:off x="142874" y="4094981"/>
            <a:ext cx="68421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3203848" y="4013439"/>
            <a:ext cx="0" cy="11112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684337"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3044824"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6264274" y="4040485"/>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7596187" y="3933056"/>
            <a:ext cx="0" cy="11098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820149" y="3933056"/>
            <a:ext cx="0" cy="828675"/>
          </a:xfrm>
          <a:prstGeom prst="line">
            <a:avLst/>
          </a:prstGeom>
        </p:spPr>
        <p:style>
          <a:lnRef idx="2">
            <a:schemeClr val="accent1"/>
          </a:lnRef>
          <a:fillRef idx="0">
            <a:schemeClr val="accent1"/>
          </a:fillRef>
          <a:effectRef idx="1">
            <a:schemeClr val="accent1"/>
          </a:effectRef>
          <a:fontRef idx="minor">
            <a:schemeClr val="tx1"/>
          </a:fontRef>
        </p:style>
      </p:cxnSp>
      <p:sp>
        <p:nvSpPr>
          <p:cNvPr id="4108" name="ZoneTexte 15"/>
          <p:cNvSpPr txBox="1">
            <a:spLocks noChangeArrowheads="1"/>
          </p:cNvSpPr>
          <p:nvPr/>
        </p:nvSpPr>
        <p:spPr bwMode="auto">
          <a:xfrm>
            <a:off x="1295399" y="4796656"/>
            <a:ext cx="889987" cy="261610"/>
          </a:xfrm>
          <a:prstGeom prst="rect">
            <a:avLst/>
          </a:prstGeom>
          <a:solidFill>
            <a:schemeClr val="bg1"/>
          </a:solidFill>
          <a:ln>
            <a:noFill/>
          </a:ln>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16/07/2015</a:t>
            </a:r>
            <a:endParaRPr lang="fr-FR" altLang="fr-FR" sz="1100" dirty="0">
              <a:latin typeface="Arial" charset="0"/>
            </a:endParaRPr>
          </a:p>
        </p:txBody>
      </p:sp>
      <p:sp>
        <p:nvSpPr>
          <p:cNvPr id="4110" name="ZoneTexte 17"/>
          <p:cNvSpPr txBox="1">
            <a:spLocks noChangeArrowheads="1"/>
          </p:cNvSpPr>
          <p:nvPr/>
        </p:nvSpPr>
        <p:spPr bwMode="auto">
          <a:xfrm>
            <a:off x="5814103" y="4607550"/>
            <a:ext cx="8659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b="1" dirty="0" smtClean="0">
                <a:latin typeface="Arial" charset="0"/>
              </a:rPr>
              <a:t>1/10/2016</a:t>
            </a:r>
            <a:endParaRPr lang="fr-FR" altLang="fr-FR" sz="1200" b="1" dirty="0">
              <a:latin typeface="Arial" charset="0"/>
            </a:endParaRPr>
          </a:p>
        </p:txBody>
      </p:sp>
      <p:sp>
        <p:nvSpPr>
          <p:cNvPr id="4111" name="ZoneTexte 18"/>
          <p:cNvSpPr txBox="1">
            <a:spLocks noChangeArrowheads="1"/>
          </p:cNvSpPr>
          <p:nvPr/>
        </p:nvSpPr>
        <p:spPr bwMode="auto">
          <a:xfrm>
            <a:off x="6278141" y="4797152"/>
            <a:ext cx="1210096" cy="523220"/>
          </a:xfrm>
          <a:prstGeom prst="rect">
            <a:avLst/>
          </a:prstGeom>
          <a:solidFill>
            <a:schemeClr val="bg1"/>
          </a:solidFill>
          <a:ln>
            <a:noFill/>
          </a:ln>
          <a:extLst/>
        </p:spPr>
        <p:txBody>
          <a:bodyPr wrap="square">
            <a:spAutoFit/>
          </a:bodyPr>
          <a:lstStyle>
            <a:defPPr>
              <a:defRPr lang="fr-FR"/>
            </a:defPPr>
            <a:lvl1pPr>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a:t>Go live, sans installations</a:t>
            </a:r>
          </a:p>
        </p:txBody>
      </p:sp>
      <p:sp>
        <p:nvSpPr>
          <p:cNvPr id="4112" name="ZoneTexte 19"/>
          <p:cNvSpPr txBox="1">
            <a:spLocks noChangeArrowheads="1"/>
          </p:cNvSpPr>
          <p:nvPr/>
        </p:nvSpPr>
        <p:spPr bwMode="auto">
          <a:xfrm>
            <a:off x="8388349" y="4796656"/>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1/11/2017</a:t>
            </a:r>
            <a:endParaRPr lang="fr-FR" altLang="fr-FR" sz="1100" dirty="0">
              <a:latin typeface="Arial" charset="0"/>
            </a:endParaRPr>
          </a:p>
        </p:txBody>
      </p:sp>
      <p:cxnSp>
        <p:nvCxnSpPr>
          <p:cNvPr id="22" name="Connecteur droit avec flèche 21"/>
          <p:cNvCxnSpPr/>
          <p:nvPr/>
        </p:nvCxnSpPr>
        <p:spPr>
          <a:xfrm>
            <a:off x="509587" y="4347393"/>
            <a:ext cx="10747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3" name="Connecteur droit avec flèche 22"/>
          <p:cNvCxnSpPr/>
          <p:nvPr/>
        </p:nvCxnSpPr>
        <p:spPr>
          <a:xfrm>
            <a:off x="1727199" y="4347393"/>
            <a:ext cx="1304925"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a:off x="3095624" y="4347393"/>
            <a:ext cx="3124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5" name="Connecteur droit avec flèche 24"/>
          <p:cNvCxnSpPr/>
          <p:nvPr/>
        </p:nvCxnSpPr>
        <p:spPr>
          <a:xfrm>
            <a:off x="6300787" y="4347393"/>
            <a:ext cx="127635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6" name="Connecteur droit avec flèche 25"/>
          <p:cNvCxnSpPr/>
          <p:nvPr/>
        </p:nvCxnSpPr>
        <p:spPr>
          <a:xfrm>
            <a:off x="7631112" y="4347393"/>
            <a:ext cx="11890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118" name="ZoneTexte 26"/>
          <p:cNvSpPr txBox="1">
            <a:spLocks noChangeArrowheads="1"/>
          </p:cNvSpPr>
          <p:nvPr/>
        </p:nvSpPr>
        <p:spPr bwMode="auto">
          <a:xfrm>
            <a:off x="788987" y="4376911"/>
            <a:ext cx="806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dirty="0">
                <a:latin typeface="Arial" charset="0"/>
              </a:rPr>
              <a:t>5</a:t>
            </a:r>
            <a:r>
              <a:rPr lang="fr-FR" altLang="fr-FR" sz="1200" dirty="0" smtClean="0">
                <a:latin typeface="Arial" charset="0"/>
              </a:rPr>
              <a:t> </a:t>
            </a:r>
            <a:r>
              <a:rPr lang="fr-FR" altLang="fr-FR" sz="1200" dirty="0">
                <a:latin typeface="Arial" charset="0"/>
              </a:rPr>
              <a:t>mois                    </a:t>
            </a:r>
            <a:r>
              <a:rPr lang="fr-FR" altLang="fr-FR" sz="1200" dirty="0" smtClean="0">
                <a:latin typeface="Arial" charset="0"/>
              </a:rPr>
              <a:t>3 </a:t>
            </a:r>
            <a:r>
              <a:rPr lang="fr-FR" altLang="fr-FR" sz="1200" dirty="0">
                <a:latin typeface="Arial" charset="0"/>
              </a:rPr>
              <a:t>mois                                     </a:t>
            </a:r>
            <a:r>
              <a:rPr lang="fr-FR" altLang="fr-FR" sz="1200" dirty="0" smtClean="0">
                <a:latin typeface="Arial" charset="0"/>
              </a:rPr>
              <a:t>11 </a:t>
            </a:r>
            <a:r>
              <a:rPr lang="fr-FR" altLang="fr-FR" sz="1200" dirty="0">
                <a:latin typeface="Arial" charset="0"/>
              </a:rPr>
              <a:t>mois                                             6 mois                      6 mois </a:t>
            </a:r>
          </a:p>
        </p:txBody>
      </p:sp>
      <p:cxnSp>
        <p:nvCxnSpPr>
          <p:cNvPr id="29" name="Connecteur droit 28"/>
          <p:cNvCxnSpPr/>
          <p:nvPr/>
        </p:nvCxnSpPr>
        <p:spPr>
          <a:xfrm>
            <a:off x="900112" y="4077518"/>
            <a:ext cx="3397250" cy="174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a:off x="4356099" y="4094981"/>
            <a:ext cx="3132138" cy="19050"/>
          </a:xfrm>
          <a:prstGeom prst="line">
            <a:avLst/>
          </a:prstGeom>
        </p:spPr>
        <p:style>
          <a:lnRef idx="3">
            <a:schemeClr val="accent4"/>
          </a:lnRef>
          <a:fillRef idx="0">
            <a:schemeClr val="accent4"/>
          </a:fillRef>
          <a:effectRef idx="2">
            <a:schemeClr val="accent4"/>
          </a:effectRef>
          <a:fontRef idx="minor">
            <a:schemeClr val="tx1"/>
          </a:fontRef>
        </p:style>
      </p:cxnSp>
      <p:sp>
        <p:nvSpPr>
          <p:cNvPr id="28" name="ZoneTexte 14"/>
          <p:cNvSpPr txBox="1">
            <a:spLocks noChangeArrowheads="1"/>
          </p:cNvSpPr>
          <p:nvPr/>
        </p:nvSpPr>
        <p:spPr bwMode="auto">
          <a:xfrm>
            <a:off x="3212178" y="4797152"/>
            <a:ext cx="2007894" cy="954107"/>
          </a:xfrm>
          <a:prstGeom prst="rect">
            <a:avLst/>
          </a:prstGeom>
          <a:solidFill>
            <a:schemeClr val="bg1"/>
          </a:solidFill>
          <a:ln>
            <a:noFill/>
          </a:ln>
          <a:extLst/>
        </p:spPr>
        <p:txBody>
          <a:bodyPr wrap="square">
            <a:spAutoFit/>
          </a:bodyPr>
          <a:lstStyle>
            <a:defPPr>
              <a:defRPr lang="fr-FR"/>
            </a:defPPr>
            <a:lvl1pPr eaLnBrk="1" hangingPunct="1">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smtClean="0"/>
              <a:t>Réunion préparatoire : 3/11/15</a:t>
            </a:r>
          </a:p>
          <a:p>
            <a:r>
              <a:rPr lang="fr-FR" altLang="fr-FR" dirty="0" smtClean="0"/>
              <a:t>Réunion </a:t>
            </a:r>
            <a:r>
              <a:rPr lang="fr-FR" altLang="fr-FR" dirty="0"/>
              <a:t>Kick </a:t>
            </a:r>
            <a:r>
              <a:rPr lang="fr-FR" altLang="fr-FR" dirty="0" smtClean="0"/>
              <a:t>Off :</a:t>
            </a:r>
            <a:endParaRPr lang="fr-FR" altLang="fr-FR" dirty="0"/>
          </a:p>
          <a:p>
            <a:r>
              <a:rPr lang="fr-FR" altLang="fr-FR" dirty="0" smtClean="0"/>
              <a:t>17/11/2015</a:t>
            </a:r>
          </a:p>
        </p:txBody>
      </p:sp>
      <p:cxnSp>
        <p:nvCxnSpPr>
          <p:cNvPr id="33" name="Connecteur droit 32"/>
          <p:cNvCxnSpPr/>
          <p:nvPr/>
        </p:nvCxnSpPr>
        <p:spPr>
          <a:xfrm>
            <a:off x="5436096" y="4040484"/>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5" name="ZoneTexte 17"/>
          <p:cNvSpPr txBox="1">
            <a:spLocks noChangeArrowheads="1"/>
          </p:cNvSpPr>
          <p:nvPr/>
        </p:nvSpPr>
        <p:spPr bwMode="auto">
          <a:xfrm>
            <a:off x="5292080" y="4941168"/>
            <a:ext cx="950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b="1" dirty="0" smtClean="0">
                <a:latin typeface="Arial" charset="0"/>
              </a:rPr>
              <a:t>15/09/2016</a:t>
            </a:r>
            <a:endParaRPr lang="fr-FR" altLang="fr-FR" sz="1100" b="1" dirty="0">
              <a:latin typeface="Arial" charset="0"/>
            </a:endParaRPr>
          </a:p>
        </p:txBody>
      </p:sp>
    </p:spTree>
    <p:extLst>
      <p:ext uri="{BB962C8B-B14F-4D97-AF65-F5344CB8AC3E}">
        <p14:creationId xmlns:p14="http://schemas.microsoft.com/office/powerpoint/2010/main" val="3151851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7"/>
            <a:ext cx="8229600" cy="1224136"/>
          </a:xfrm>
        </p:spPr>
        <p:txBody>
          <a:bodyPr>
            <a:normAutofit/>
          </a:bodyPr>
          <a:lstStyle/>
          <a:p>
            <a:pPr marL="0" indent="0">
              <a:buNone/>
            </a:pPr>
            <a:r>
              <a:rPr lang="fr-FR" sz="2800" dirty="0" smtClean="0"/>
              <a:t>Annexes</a:t>
            </a:r>
          </a:p>
          <a:p>
            <a:pPr marL="0" indent="0">
              <a:buNone/>
            </a:pPr>
            <a:r>
              <a:rPr lang="fr-FR" sz="2800" dirty="0" smtClean="0"/>
              <a:t>Eléments de la gouvernance du projet</a:t>
            </a:r>
            <a:endParaRPr lang="fr-FR" sz="28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17</a:t>
            </a:fld>
            <a:endParaRPr lang="fr-FR" dirty="0">
              <a:solidFill>
                <a:prstClr val="white"/>
              </a:solidFill>
            </a:endParaRPr>
          </a:p>
        </p:txBody>
      </p:sp>
    </p:spTree>
    <p:extLst>
      <p:ext uri="{BB962C8B-B14F-4D97-AF65-F5344CB8AC3E}">
        <p14:creationId xmlns:p14="http://schemas.microsoft.com/office/powerpoint/2010/main" val="1714589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fr-FR" altLang="fr-FR" smtClean="0"/>
              <a:t>Prince2: qu’est qu’un COPIL ?</a:t>
            </a:r>
          </a:p>
        </p:txBody>
      </p:sp>
      <p:sp>
        <p:nvSpPr>
          <p:cNvPr id="3076" name="Rectangle 3"/>
          <p:cNvSpPr>
            <a:spLocks noGrp="1" noChangeArrowheads="1"/>
          </p:cNvSpPr>
          <p:nvPr>
            <p:ph type="body" idx="1"/>
          </p:nvPr>
        </p:nvSpPr>
        <p:spPr/>
        <p:txBody>
          <a:bodyPr/>
          <a:lstStyle/>
          <a:p>
            <a:pPr eaLnBrk="1" hangingPunct="1">
              <a:lnSpc>
                <a:spcPct val="90000"/>
              </a:lnSpc>
            </a:pPr>
            <a:r>
              <a:rPr lang="fr-FR" altLang="fr-FR" sz="1800" dirty="0" smtClean="0"/>
              <a:t>L’agenda des réunions du Comité de pilotage (COPIL) est fixé en fonction des jalons de fin de séquence</a:t>
            </a:r>
          </a:p>
          <a:p>
            <a:pPr eaLnBrk="1" hangingPunct="1">
              <a:lnSpc>
                <a:spcPct val="90000"/>
              </a:lnSpc>
            </a:pPr>
            <a:r>
              <a:rPr lang="fr-FR" altLang="fr-FR" sz="1800" dirty="0" smtClean="0"/>
              <a:t>Le COPIL valide la fin de chaque séquence et approuve le passage à la séquence suivante.</a:t>
            </a:r>
          </a:p>
          <a:p>
            <a:pPr eaLnBrk="1" hangingPunct="1">
              <a:lnSpc>
                <a:spcPct val="90000"/>
              </a:lnSpc>
            </a:pPr>
            <a:r>
              <a:rPr lang="fr-FR" altLang="fr-FR" sz="1800" dirty="0" smtClean="0"/>
              <a:t>Pas de COPIL à l’intérieur d’une séquence, sauf demande exceptionnelle (exemple: dépassement d’une tolérance)</a:t>
            </a:r>
            <a:endParaRPr lang="fr-FR" altLang="fr-FR" dirty="0"/>
          </a:p>
          <a:p>
            <a:pPr eaLnBrk="1" hangingPunct="1">
              <a:lnSpc>
                <a:spcPct val="90000"/>
              </a:lnSpc>
            </a:pPr>
            <a:endParaRPr lang="fr-FR" altLang="fr-FR" sz="1800" dirty="0" smtClean="0"/>
          </a:p>
          <a:p>
            <a:pPr eaLnBrk="1" hangingPunct="1">
              <a:lnSpc>
                <a:spcPct val="90000"/>
              </a:lnSpc>
            </a:pPr>
            <a:r>
              <a:rPr lang="fr-FR" altLang="fr-FR" sz="1800" dirty="0" smtClean="0"/>
              <a:t>Les responsabilités du COPIL sont : </a:t>
            </a:r>
          </a:p>
          <a:p>
            <a:pPr lvl="1">
              <a:lnSpc>
                <a:spcPct val="90000"/>
              </a:lnSpc>
            </a:pPr>
            <a:r>
              <a:rPr lang="fr-FR" altLang="fr-FR" sz="1600" dirty="0" smtClean="0"/>
              <a:t>La vérification que le projet progresse conformément aux objectifs, au planning  et selon le budget alloué</a:t>
            </a:r>
          </a:p>
          <a:p>
            <a:pPr lvl="1">
              <a:lnSpc>
                <a:spcPct val="90000"/>
              </a:lnSpc>
            </a:pPr>
            <a:r>
              <a:rPr lang="fr-FR" altLang="fr-FR" sz="1600" dirty="0" smtClean="0"/>
              <a:t>De statuer sur les demandes de changements importantes (exemple demande de spécifique)</a:t>
            </a:r>
          </a:p>
          <a:p>
            <a:pPr lvl="1">
              <a:lnSpc>
                <a:spcPct val="90000"/>
              </a:lnSpc>
            </a:pPr>
            <a:r>
              <a:rPr lang="fr-FR" altLang="fr-FR" sz="1600" dirty="0" smtClean="0"/>
              <a:t>De procéder aux arbitrages éventuels</a:t>
            </a:r>
          </a:p>
          <a:p>
            <a:pPr lvl="1">
              <a:lnSpc>
                <a:spcPct val="90000"/>
              </a:lnSpc>
            </a:pPr>
            <a:r>
              <a:rPr lang="fr-FR" altLang="fr-FR" sz="1600" dirty="0" smtClean="0"/>
              <a:t>De piloter les risques</a:t>
            </a:r>
          </a:p>
          <a:p>
            <a:pPr lvl="1">
              <a:lnSpc>
                <a:spcPct val="90000"/>
              </a:lnSpc>
            </a:pPr>
            <a:r>
              <a:rPr lang="fr-FR" altLang="fr-FR" sz="1600" dirty="0" smtClean="0"/>
              <a:t>De s’assurer de la disponibilité des ressources</a:t>
            </a:r>
          </a:p>
          <a:p>
            <a:pPr lvl="1">
              <a:lnSpc>
                <a:spcPct val="90000"/>
              </a:lnSpc>
            </a:pPr>
            <a:endParaRPr lang="fr-FR" altLang="fr-FR" dirty="0" smtClean="0"/>
          </a:p>
        </p:txBody>
      </p:sp>
    </p:spTree>
    <p:extLst>
      <p:ext uri="{BB962C8B-B14F-4D97-AF65-F5344CB8AC3E}">
        <p14:creationId xmlns:p14="http://schemas.microsoft.com/office/powerpoint/2010/main" val="7854280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Type</a:t>
            </a:r>
            <a:endParaRPr lang="fr-FR" dirty="0"/>
          </a:p>
        </p:txBody>
      </p:sp>
      <p:grpSp>
        <p:nvGrpSpPr>
          <p:cNvPr id="6" name="Espace réservé du contenu 4"/>
          <p:cNvGrpSpPr>
            <a:grpSpLocks/>
          </p:cNvGrpSpPr>
          <p:nvPr/>
        </p:nvGrpSpPr>
        <p:grpSpPr bwMode="auto">
          <a:xfrm>
            <a:off x="446856" y="972107"/>
            <a:ext cx="8229600" cy="4888124"/>
            <a:chOff x="320" y="930"/>
            <a:chExt cx="5699" cy="2448"/>
          </a:xfrm>
        </p:grpSpPr>
        <p:cxnSp>
          <p:nvCxnSpPr>
            <p:cNvPr id="4100" name="_s4100"/>
            <p:cNvCxnSpPr>
              <a:cxnSpLocks noChangeShapeType="1"/>
              <a:stCxn id="12" idx="0"/>
              <a:endCxn id="9" idx="2"/>
            </p:cNvCxnSpPr>
            <p:nvPr/>
          </p:nvCxnSpPr>
          <p:spPr bwMode="auto">
            <a:xfrm rot="16200000" flipV="1">
              <a:off x="3945" y="1734"/>
              <a:ext cx="519" cy="192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1" name="_s4101"/>
            <p:cNvCxnSpPr>
              <a:cxnSpLocks noChangeShapeType="1"/>
              <a:stCxn id="11" idx="0"/>
              <a:endCxn id="9" idx="2"/>
            </p:cNvCxnSpPr>
            <p:nvPr/>
          </p:nvCxnSpPr>
          <p:spPr bwMode="auto">
            <a:xfrm rot="5400000" flipH="1" flipV="1">
              <a:off x="2984" y="2694"/>
              <a:ext cx="519"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10" idx="0"/>
              <a:endCxn id="9" idx="2"/>
            </p:cNvCxnSpPr>
            <p:nvPr/>
          </p:nvCxnSpPr>
          <p:spPr bwMode="auto">
            <a:xfrm rot="5400000" flipH="1" flipV="1">
              <a:off x="1950" y="1660"/>
              <a:ext cx="519" cy="207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9" idx="0"/>
              <a:endCxn id="8" idx="2"/>
            </p:cNvCxnSpPr>
            <p:nvPr/>
          </p:nvCxnSpPr>
          <p:spPr bwMode="auto">
            <a:xfrm rot="16200000" flipV="1">
              <a:off x="3177" y="2046"/>
              <a:ext cx="134"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4" name="_s4104"/>
            <p:cNvCxnSpPr>
              <a:cxnSpLocks noChangeShapeType="1"/>
              <a:stCxn id="8" idx="0"/>
              <a:endCxn id="7" idx="2"/>
            </p:cNvCxnSpPr>
            <p:nvPr/>
          </p:nvCxnSpPr>
          <p:spPr bwMode="auto">
            <a:xfrm rot="16200000" flipV="1">
              <a:off x="3196" y="1388"/>
              <a:ext cx="91" cy="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 name="_s4105"/>
            <p:cNvSpPr>
              <a:spLocks noChangeArrowheads="1"/>
            </p:cNvSpPr>
            <p:nvPr/>
          </p:nvSpPr>
          <p:spPr bwMode="auto">
            <a:xfrm>
              <a:off x="2353" y="930"/>
              <a:ext cx="1774" cy="414"/>
            </a:xfrm>
            <a:prstGeom prst="roundRect">
              <a:avLst>
                <a:gd name="adj" fmla="val 16667"/>
              </a:avLst>
            </a:prstGeom>
            <a:solidFill>
              <a:schemeClr val="bg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Comité stratégique </a:t>
              </a:r>
            </a:p>
            <a:p>
              <a:pPr marL="0" marR="0" lvl="0" indent="0" algn="ctr" defTabSz="914400" rtl="0" eaLnBrk="1" fontAlgn="base" latinLnBrk="0" hangingPunct="1">
                <a:lnSpc>
                  <a:spcPct val="100000"/>
                </a:lnSpc>
                <a:spcBef>
                  <a:spcPct val="0"/>
                </a:spcBef>
                <a:spcAft>
                  <a:spcPct val="0"/>
                </a:spcAft>
                <a:buClrTx/>
                <a:buSzTx/>
                <a:buFontTx/>
                <a:buNone/>
                <a:tabLst/>
              </a:pPr>
              <a:r>
                <a:rPr lang="fr-BE" sz="1700" dirty="0" smtClean="0">
                  <a:cs typeface="Arial" charset="0"/>
                </a:rPr>
                <a:t>ECOTITANIUM</a:t>
              </a:r>
              <a:endParaRPr kumimoji="0" lang="en-US" sz="1700" b="0" i="0" u="none" strike="noStrike" cap="none" normalizeH="0" baseline="0" dirty="0" smtClean="0">
                <a:ln>
                  <a:noFill/>
                </a:ln>
                <a:solidFill>
                  <a:schemeClr val="tx1"/>
                </a:solidFill>
                <a:effectLst/>
                <a:latin typeface="Arial" charset="0"/>
                <a:cs typeface="Arial" charset="0"/>
              </a:endParaRPr>
            </a:p>
          </p:txBody>
        </p:sp>
        <p:sp>
          <p:nvSpPr>
            <p:cNvPr id="8" name="_s4106"/>
            <p:cNvSpPr>
              <a:spLocks noChangeArrowheads="1"/>
            </p:cNvSpPr>
            <p:nvPr/>
          </p:nvSpPr>
          <p:spPr bwMode="auto">
            <a:xfrm>
              <a:off x="615" y="1435"/>
              <a:ext cx="5257" cy="544"/>
            </a:xfrm>
            <a:prstGeom prst="roundRect">
              <a:avLst>
                <a:gd name="adj" fmla="val 16667"/>
              </a:avLst>
            </a:prstGeom>
            <a:solidFill>
              <a:srgbClr val="00B85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b="1" i="0" u="none" strike="noStrike" cap="none" normalizeH="0" baseline="0" dirty="0" smtClean="0">
                  <a:ln>
                    <a:noFill/>
                  </a:ln>
                  <a:solidFill>
                    <a:schemeClr val="bg1"/>
                  </a:solidFill>
                  <a:effectLst/>
                  <a:latin typeface="Arial" charset="0"/>
                  <a:cs typeface="Arial" charset="0"/>
                </a:rPr>
                <a:t>Comité de Pilotage de Projet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BE" sz="1700" b="0"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700" dirty="0" smtClean="0">
                  <a:solidFill>
                    <a:schemeClr val="bg1"/>
                  </a:solidFill>
                  <a:latin typeface="Arial" charset="0"/>
                  <a:cs typeface="Arial" charset="0"/>
                </a:rPr>
                <a:t>Exploitant</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dirty="0" smtClean="0">
                  <a:ln>
                    <a:noFill/>
                  </a:ln>
                  <a:solidFill>
                    <a:schemeClr val="bg1"/>
                  </a:solidFill>
                  <a:effectLst/>
                  <a:latin typeface="Arial" charset="0"/>
                  <a:cs typeface="Arial" charset="0"/>
                </a:rPr>
                <a:t>      -</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Exécutif</a:t>
              </a:r>
              <a:r>
                <a:rPr kumimoji="0" lang="en-US" sz="1700" b="0" i="0" u="none" strike="noStrike" cap="none" normalizeH="0" baseline="0" dirty="0" smtClean="0">
                  <a:ln>
                    <a:noFill/>
                  </a:ln>
                  <a:solidFill>
                    <a:schemeClr val="bg1"/>
                  </a:solidFill>
                  <a:effectLst/>
                  <a:latin typeface="Arial" charset="0"/>
                  <a:cs typeface="Arial" charset="0"/>
                </a:rPr>
                <a:t> </a:t>
              </a:r>
              <a:r>
                <a:rPr lang="en-US" sz="1700" dirty="0">
                  <a:solidFill>
                    <a:schemeClr val="bg1"/>
                  </a:solidFill>
                  <a:latin typeface="Arial" charset="0"/>
                  <a:cs typeface="Arial" charset="0"/>
                </a:rPr>
                <a:t> </a:t>
              </a:r>
              <a:r>
                <a:rPr lang="en-US" sz="1700" dirty="0" smtClean="0">
                  <a:solidFill>
                    <a:schemeClr val="bg1"/>
                  </a:solidFill>
                  <a:latin typeface="Arial" charset="0"/>
                  <a:cs typeface="Arial" charset="0"/>
                </a:rPr>
                <a:t>       - </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Fournisseurs</a:t>
              </a:r>
              <a:r>
                <a:rPr kumimoji="0" lang="en-US" sz="1700" b="0" i="0" u="none" strike="noStrike" cap="none" normalizeH="0" baseline="0" dirty="0" smtClean="0">
                  <a:ln>
                    <a:noFill/>
                  </a:ln>
                  <a:solidFill>
                    <a:schemeClr val="bg1"/>
                  </a:solidFill>
                  <a:effectLst/>
                  <a:latin typeface="Arial" charset="0"/>
                  <a:cs typeface="Arial" charset="0"/>
                </a:rPr>
                <a:t>  </a:t>
              </a:r>
            </a:p>
          </p:txBody>
        </p:sp>
        <p:sp>
          <p:nvSpPr>
            <p:cNvPr id="9" name="_s4107"/>
            <p:cNvSpPr>
              <a:spLocks noChangeArrowheads="1"/>
            </p:cNvSpPr>
            <p:nvPr/>
          </p:nvSpPr>
          <p:spPr bwMode="auto">
            <a:xfrm>
              <a:off x="1181" y="2113"/>
              <a:ext cx="4126" cy="322"/>
            </a:xfrm>
            <a:prstGeom prst="roundRect">
              <a:avLst>
                <a:gd name="adj" fmla="val 16667"/>
              </a:avLst>
            </a:prstGeom>
            <a:solidFill>
              <a:srgbClr val="EAEAEA"/>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Chef de projet métier – Chef de projet informatique</a:t>
              </a:r>
            </a:p>
          </p:txBody>
        </p:sp>
        <p:sp>
          <p:nvSpPr>
            <p:cNvPr id="10" name="_s4108"/>
            <p:cNvSpPr>
              <a:spLocks noChangeArrowheads="1"/>
            </p:cNvSpPr>
            <p:nvPr/>
          </p:nvSpPr>
          <p:spPr bwMode="auto">
            <a:xfrm>
              <a:off x="320" y="2954"/>
              <a:ext cx="1709" cy="424"/>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Responsable</a:t>
              </a:r>
              <a:r>
                <a:rPr kumimoji="0" lang="fr-BE" sz="1700" b="0" i="0" u="none" strike="noStrike" cap="none" normalizeH="0" dirty="0" smtClean="0">
                  <a:ln>
                    <a:noFill/>
                  </a:ln>
                  <a:solidFill>
                    <a:schemeClr val="tx1"/>
                  </a:solidFill>
                  <a:effectLst/>
                  <a:latin typeface="Arial" charset="0"/>
                  <a:cs typeface="Arial" charset="0"/>
                </a:rPr>
                <a:t> de lot</a:t>
              </a:r>
              <a:endParaRPr kumimoji="0" lang="fr-BE" sz="1700" b="0" i="0" u="none" strike="noStrike" cap="none" normalizeH="0" baseline="0" dirty="0" smtClean="0">
                <a:ln>
                  <a:noFill/>
                </a:ln>
                <a:solidFill>
                  <a:schemeClr val="tx1"/>
                </a:solidFill>
                <a:effectLst/>
                <a:latin typeface="Arial" charset="0"/>
                <a:cs typeface="Arial" charset="0"/>
              </a:endParaRPr>
            </a:p>
          </p:txBody>
        </p:sp>
        <p:sp>
          <p:nvSpPr>
            <p:cNvPr id="11" name="_s4109"/>
            <p:cNvSpPr>
              <a:spLocks noChangeArrowheads="1"/>
            </p:cNvSpPr>
            <p:nvPr/>
          </p:nvSpPr>
          <p:spPr bwMode="auto">
            <a:xfrm>
              <a:off x="2325" y="2954"/>
              <a:ext cx="1837" cy="424"/>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BE" sz="1700" dirty="0" smtClean="0">
                  <a:latin typeface="Arial" charset="0"/>
                  <a:cs typeface="Arial" charset="0"/>
                </a:rPr>
                <a:t>Responsable de lot</a:t>
              </a:r>
              <a:endParaRPr kumimoji="0" lang="fr-BE" sz="1700" b="0" i="0" u="none" strike="noStrike" cap="none" normalizeH="0" baseline="0" dirty="0" smtClean="0">
                <a:ln>
                  <a:noFill/>
                </a:ln>
                <a:solidFill>
                  <a:schemeClr val="tx1"/>
                </a:solidFill>
                <a:effectLst/>
                <a:latin typeface="Arial" charset="0"/>
                <a:cs typeface="Arial" charset="0"/>
              </a:endParaRPr>
            </a:p>
          </p:txBody>
        </p:sp>
        <p:sp>
          <p:nvSpPr>
            <p:cNvPr id="12" name="_s4110"/>
            <p:cNvSpPr>
              <a:spLocks noChangeArrowheads="1"/>
            </p:cNvSpPr>
            <p:nvPr/>
          </p:nvSpPr>
          <p:spPr bwMode="auto">
            <a:xfrm>
              <a:off x="4310" y="2954"/>
              <a:ext cx="1709" cy="379"/>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a:t>
              </a:r>
            </a:p>
          </p:txBody>
        </p:sp>
      </p:grpSp>
      <p:sp>
        <p:nvSpPr>
          <p:cNvPr id="18" name="_s4106"/>
          <p:cNvSpPr>
            <a:spLocks noChangeArrowheads="1"/>
          </p:cNvSpPr>
          <p:nvPr/>
        </p:nvSpPr>
        <p:spPr bwMode="auto">
          <a:xfrm>
            <a:off x="3023828" y="4149080"/>
            <a:ext cx="3293862" cy="468053"/>
          </a:xfrm>
          <a:prstGeom prst="roundRect">
            <a:avLst>
              <a:gd name="adj" fmla="val 16667"/>
            </a:avLst>
          </a:prstGeom>
          <a:solidFill>
            <a:srgbClr val="00B85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err="1" smtClean="0">
                <a:ln>
                  <a:noFill/>
                </a:ln>
                <a:solidFill>
                  <a:schemeClr val="bg1"/>
                </a:solidFill>
                <a:effectLst/>
                <a:latin typeface="Arial" charset="0"/>
                <a:cs typeface="Arial" charset="0"/>
              </a:rPr>
              <a:t>Comité</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projet</a:t>
            </a:r>
            <a:r>
              <a:rPr kumimoji="0" lang="en-US" sz="1700" b="0" i="0" u="none" strike="noStrike" cap="none" normalizeH="0" baseline="0" dirty="0" smtClean="0">
                <a:ln>
                  <a:noFill/>
                </a:ln>
                <a:solidFill>
                  <a:schemeClr val="bg1"/>
                </a:solidFill>
                <a:effectLst/>
                <a:latin typeface="Arial" charset="0"/>
                <a:cs typeface="Arial" charset="0"/>
              </a:rPr>
              <a:t> (COPROJ)</a:t>
            </a:r>
          </a:p>
        </p:txBody>
      </p:sp>
    </p:spTree>
    <p:extLst>
      <p:ext uri="{BB962C8B-B14F-4D97-AF65-F5344CB8AC3E}">
        <p14:creationId xmlns:p14="http://schemas.microsoft.com/office/powerpoint/2010/main" val="70064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CR</a:t>
            </a:r>
            <a:endParaRPr lang="fr-FR" dirty="0"/>
          </a:p>
        </p:txBody>
      </p:sp>
      <p:sp>
        <p:nvSpPr>
          <p:cNvPr id="6" name="Espace réservé du contenu 5"/>
          <p:cNvSpPr>
            <a:spLocks noGrp="1"/>
          </p:cNvSpPr>
          <p:nvPr>
            <p:ph idx="1"/>
          </p:nvPr>
        </p:nvSpPr>
        <p:spPr/>
        <p:txBody>
          <a:bodyPr>
            <a:normAutofit fontScale="92500" lnSpcReduction="20000"/>
          </a:bodyPr>
          <a:lstStyle/>
          <a:p>
            <a:r>
              <a:rPr lang="fr-FR" sz="1600" dirty="0" smtClean="0"/>
              <a:t>Alternative GTM // PS</a:t>
            </a:r>
          </a:p>
          <a:p>
            <a:pPr lvl="1"/>
            <a:r>
              <a:rPr lang="fr-FR" sz="1600" dirty="0" smtClean="0"/>
              <a:t>Rencontre semaine dernière SAP France et CSC ayant conduit à écarter la solution PS pour des raisons fonctionnelles et à converger vers le module GTM </a:t>
            </a:r>
          </a:p>
          <a:p>
            <a:r>
              <a:rPr lang="fr-FR" sz="1600" dirty="0" smtClean="0"/>
              <a:t>Actualisation du budget et charges pour le 6 novembre 2015</a:t>
            </a:r>
          </a:p>
          <a:p>
            <a:pPr lvl="1"/>
            <a:r>
              <a:rPr lang="fr-FR" sz="1600" dirty="0" smtClean="0"/>
              <a:t>Intégration du lot 2</a:t>
            </a:r>
          </a:p>
          <a:p>
            <a:pPr lvl="2"/>
            <a:r>
              <a:rPr lang="fr-FR" sz="1400" dirty="0" smtClean="0"/>
              <a:t>Réaliser un budget global lot 1 + lot 2 (options CSC non retenues)</a:t>
            </a:r>
          </a:p>
          <a:p>
            <a:pPr lvl="2"/>
            <a:r>
              <a:rPr lang="fr-FR" sz="1400" dirty="0" smtClean="0"/>
              <a:t>Prendre en compte les évolutions TMA à 1 an</a:t>
            </a:r>
          </a:p>
          <a:p>
            <a:pPr lvl="1"/>
            <a:r>
              <a:rPr lang="fr-FR" sz="1600" dirty="0" smtClean="0"/>
              <a:t>Estimation budget N4 + N3 :</a:t>
            </a:r>
          </a:p>
          <a:p>
            <a:pPr lvl="2"/>
            <a:r>
              <a:rPr lang="fr-FR" sz="1400" dirty="0" smtClean="0"/>
              <a:t>Dégager un lot optionnel</a:t>
            </a:r>
          </a:p>
          <a:p>
            <a:pPr lvl="2"/>
            <a:r>
              <a:rPr lang="fr-FR" sz="1400" dirty="0" smtClean="0"/>
              <a:t>Estimation licence SAP : 15 licences à 1500 € soit 22 k€</a:t>
            </a:r>
          </a:p>
          <a:p>
            <a:pPr lvl="2"/>
            <a:r>
              <a:rPr lang="fr-FR" sz="1400" dirty="0" smtClean="0"/>
              <a:t>Estimé budget octobre 2015, le cout SAP France et CSC doivent être challengés</a:t>
            </a:r>
          </a:p>
          <a:p>
            <a:pPr lvl="3"/>
            <a:r>
              <a:rPr lang="fr-FR" sz="1200" dirty="0" smtClean="0"/>
              <a:t>SAP France de 170 à 150 k€</a:t>
            </a:r>
          </a:p>
          <a:p>
            <a:pPr lvl="3"/>
            <a:r>
              <a:rPr lang="fr-FR" sz="1200" dirty="0" smtClean="0"/>
              <a:t>CSC de 555 à 500 k€</a:t>
            </a:r>
          </a:p>
          <a:p>
            <a:pPr lvl="4"/>
            <a:r>
              <a:rPr lang="fr-FR" sz="1200" dirty="0" smtClean="0"/>
              <a:t>Soit un gain achat de 75 k€</a:t>
            </a:r>
          </a:p>
          <a:p>
            <a:pPr lvl="2"/>
            <a:r>
              <a:rPr lang="fr-FR" sz="1400" dirty="0" smtClean="0"/>
              <a:t>Lot 4.3 : Expliciter le chiffrage budget</a:t>
            </a:r>
          </a:p>
          <a:p>
            <a:pPr lvl="2"/>
            <a:r>
              <a:rPr lang="fr-FR" sz="1400" dirty="0" smtClean="0"/>
              <a:t>Revalider les couts exploitations</a:t>
            </a:r>
          </a:p>
          <a:p>
            <a:pPr lvl="1"/>
            <a:r>
              <a:rPr lang="fr-FR" sz="1600" dirty="0" smtClean="0"/>
              <a:t>Valorisation des charges DSI</a:t>
            </a:r>
          </a:p>
          <a:p>
            <a:pPr lvl="2"/>
            <a:r>
              <a:rPr lang="fr-FR" sz="1400" dirty="0" smtClean="0"/>
              <a:t>Refaire une valorisation avec un cout + précis</a:t>
            </a:r>
          </a:p>
          <a:p>
            <a:pPr lvl="2"/>
            <a:r>
              <a:rPr lang="fr-FR" sz="1400" dirty="0" smtClean="0"/>
              <a:t>Intégrer le lot </a:t>
            </a:r>
            <a:r>
              <a:rPr lang="fr-FR" sz="1400" dirty="0" smtClean="0"/>
              <a:t>pilotage</a:t>
            </a:r>
          </a:p>
          <a:p>
            <a:r>
              <a:rPr lang="fr-FR" dirty="0" smtClean="0"/>
              <a:t>Utilisation de COMPAS – Gestion de projet et temps passé</a:t>
            </a:r>
          </a:p>
          <a:p>
            <a:pPr lvl="1"/>
            <a:r>
              <a:rPr lang="fr-FR" sz="1600" dirty="0"/>
              <a:t>Le CP métier + les principaux k-users (Bernard + Jessica + Claude) réalisent une saisie du temps passé sur le projet SI au sein de COMPAS</a:t>
            </a:r>
          </a:p>
          <a:p>
            <a:pPr lvl="1"/>
            <a:r>
              <a:rPr lang="fr-FR" sz="1600" dirty="0"/>
              <a:t>La saisie s’effectue à la maille heure, 8 heures maxi par journée, de préférence chaque semaine.</a:t>
            </a:r>
          </a:p>
          <a:p>
            <a:pPr lvl="1"/>
            <a:endParaRPr lang="fr-FR" dirty="0" smtClean="0"/>
          </a:p>
        </p:txBody>
      </p:sp>
      <p:sp>
        <p:nvSpPr>
          <p:cNvPr id="4" name="Espace réservé du numéro de diapositive 3"/>
          <p:cNvSpPr>
            <a:spLocks noGrp="1"/>
          </p:cNvSpPr>
          <p:nvPr>
            <p:ph type="sldNum" sz="quarter" idx="12"/>
          </p:nvPr>
        </p:nvSpPr>
        <p:spPr/>
        <p:txBody>
          <a:bodyPr/>
          <a:lstStyle/>
          <a:p>
            <a:fld id="{480C7CDC-6754-493B-8DC9-1E66CCFD8460}"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31379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membres du comité de pilotage</a:t>
            </a:r>
            <a:endParaRPr lang="fr-FR" dirty="0"/>
          </a:p>
        </p:txBody>
      </p:sp>
      <p:sp>
        <p:nvSpPr>
          <p:cNvPr id="5" name="Rectangle 3"/>
          <p:cNvSpPr>
            <a:spLocks noGrp="1" noChangeArrowheads="1"/>
          </p:cNvSpPr>
          <p:nvPr>
            <p:ph idx="1"/>
          </p:nvPr>
        </p:nvSpPr>
        <p:spPr>
          <a:xfrm>
            <a:off x="323528" y="1052736"/>
            <a:ext cx="8229600" cy="5546134"/>
          </a:xfrm>
        </p:spPr>
        <p:txBody>
          <a:bodyPr>
            <a:spAutoFit/>
          </a:bodyPr>
          <a:lstStyle/>
          <a:p>
            <a:pPr marL="441325" indent="-185738"/>
            <a:r>
              <a:rPr lang="fr-FR" sz="1600" dirty="0"/>
              <a:t>L’exécutif</a:t>
            </a:r>
            <a:endParaRPr lang="fr-FR" altLang="fr-FR" sz="1600" dirty="0" smtClean="0"/>
          </a:p>
          <a:p>
            <a:pPr marL="841375" lvl="1" indent="-185738" eaLnBrk="1" hangingPunct="1"/>
            <a:r>
              <a:rPr lang="fr-FR" altLang="fr-FR" sz="1200" dirty="0" smtClean="0"/>
              <a:t>Est le responsable ultime du projet</a:t>
            </a:r>
            <a:endParaRPr lang="fr-FR" altLang="fr-FR" sz="1200" dirty="0"/>
          </a:p>
          <a:p>
            <a:pPr marL="841375" lvl="1" indent="-185738" eaLnBrk="1" hangingPunct="1"/>
            <a:r>
              <a:rPr lang="fr-FR" altLang="fr-FR" sz="1200" dirty="0" smtClean="0"/>
              <a:t>Assume la responsabilité de la réalisation des bénéfices attendus du projet. Il est responsable du business Case</a:t>
            </a:r>
          </a:p>
          <a:p>
            <a:pPr marL="841375" lvl="1" indent="-185738" eaLnBrk="1" hangingPunct="1"/>
            <a:r>
              <a:rPr lang="fr-FR" altLang="fr-FR" sz="1200" dirty="0" smtClean="0"/>
              <a:t>Présente le projet à l’instance de décision, dont il est membre Ici, le comité stratégique Ecotitanium.</a:t>
            </a:r>
          </a:p>
          <a:p>
            <a:pPr marL="841375" lvl="1" indent="-185738" eaLnBrk="1" hangingPunct="1"/>
            <a:r>
              <a:rPr lang="fr-FR" altLang="fr-FR" sz="1200" dirty="0" smtClean="0"/>
              <a:t>A un rôle de promotion vis-à-vis des instances de décision</a:t>
            </a:r>
          </a:p>
          <a:p>
            <a:pPr marL="841375" lvl="1" indent="-185738" eaLnBrk="1" hangingPunct="1"/>
            <a:r>
              <a:rPr lang="fr-FR" altLang="fr-FR" sz="1200" dirty="0" smtClean="0"/>
              <a:t>Est le responsable de la maîtrise d’ouvrage </a:t>
            </a:r>
          </a:p>
          <a:p>
            <a:pPr marL="841375" lvl="1" indent="-185738" eaLnBrk="1" hangingPunct="1"/>
            <a:r>
              <a:rPr lang="fr-FR" altLang="fr-FR" sz="1200" dirty="0" smtClean="0"/>
              <a:t>Préside le Comité de Pilotage</a:t>
            </a:r>
          </a:p>
          <a:p>
            <a:pPr marL="841375" lvl="1" indent="-185738" eaLnBrk="1" hangingPunct="1"/>
            <a:r>
              <a:rPr lang="fr-FR" altLang="fr-FR" sz="1200" dirty="0" smtClean="0"/>
              <a:t>Désigne le chef de projet métier, lui fixe des tolérances et lui délègue le pilotage opérationnel du projet.</a:t>
            </a:r>
          </a:p>
          <a:p>
            <a:pPr marL="841375" lvl="1" indent="-185738"/>
            <a:r>
              <a:rPr lang="fr-FR" altLang="fr-FR" sz="1200" dirty="0" smtClean="0"/>
              <a:t>Libère les ressources métiers attendues sur le projet (Responsable de la disponibilité des ressources)</a:t>
            </a:r>
          </a:p>
          <a:p>
            <a:pPr marL="441325" indent="-185738"/>
            <a:r>
              <a:rPr lang="fr-FR" altLang="fr-FR" sz="1600" dirty="0" smtClean="0"/>
              <a:t>L’exploitant</a:t>
            </a:r>
          </a:p>
          <a:p>
            <a:pPr marL="841375" lvl="1" indent="-185738"/>
            <a:r>
              <a:rPr lang="fr-FR" altLang="fr-FR" sz="1200" dirty="0" smtClean="0"/>
              <a:t>S’assure de la qualité de la recette (données statiques, données dynamique, fonctionnalités),  de l’appropriation de la solution pour les utilisateurs et des conditions d’exécution du RUN (documentation, support, disponibilité et compétences des K-users)</a:t>
            </a:r>
          </a:p>
          <a:p>
            <a:pPr marL="841375" lvl="1" indent="-185738"/>
            <a:r>
              <a:rPr lang="fr-FR" altLang="fr-FR" sz="1200" dirty="0" smtClean="0"/>
              <a:t>Alerte en cas de non performance du système </a:t>
            </a:r>
          </a:p>
          <a:p>
            <a:pPr marL="841375" lvl="1" indent="-185738"/>
            <a:r>
              <a:rPr lang="fr-FR" altLang="fr-FR" sz="1200" dirty="0" smtClean="0"/>
              <a:t>Donne </a:t>
            </a:r>
            <a:r>
              <a:rPr lang="fr-FR" altLang="fr-FR" sz="1200" dirty="0"/>
              <a:t>son accord </a:t>
            </a:r>
            <a:r>
              <a:rPr lang="fr-FR" altLang="fr-FR" sz="1200" dirty="0" smtClean="0"/>
              <a:t>pour </a:t>
            </a:r>
            <a:r>
              <a:rPr lang="fr-FR" altLang="fr-FR" sz="1200" dirty="0"/>
              <a:t>la mise en </a:t>
            </a:r>
            <a:r>
              <a:rPr lang="fr-FR" altLang="fr-FR" sz="1200" dirty="0" smtClean="0"/>
              <a:t>service</a:t>
            </a:r>
          </a:p>
          <a:p>
            <a:pPr marL="441325" indent="-185738"/>
            <a:r>
              <a:rPr lang="fr-FR" altLang="fr-FR" sz="1600" dirty="0" smtClean="0"/>
              <a:t>Les fournisseurs</a:t>
            </a:r>
          </a:p>
          <a:p>
            <a:pPr marL="841375" lvl="1" indent="-185738"/>
            <a:r>
              <a:rPr lang="fr-FR" altLang="fr-FR" sz="1200" dirty="0" smtClean="0"/>
              <a:t>Eclaire le comité de pilotage sur les solutions possibles</a:t>
            </a:r>
          </a:p>
          <a:p>
            <a:pPr marL="841375" lvl="1" indent="-185738"/>
            <a:r>
              <a:rPr lang="fr-FR" altLang="fr-FR" sz="1200" dirty="0" smtClean="0"/>
              <a:t>Alerte </a:t>
            </a:r>
            <a:r>
              <a:rPr lang="fr-FR" altLang="fr-FR" sz="1200" dirty="0"/>
              <a:t>en cas de non performance des </a:t>
            </a:r>
            <a:r>
              <a:rPr lang="fr-FR" altLang="fr-FR" sz="1200" dirty="0" smtClean="0"/>
              <a:t>livrables</a:t>
            </a:r>
          </a:p>
          <a:p>
            <a:pPr marL="841375" lvl="1" indent="-185738"/>
            <a:r>
              <a:rPr lang="fr-FR" altLang="fr-FR" sz="1200" dirty="0" smtClean="0"/>
              <a:t>Libère les ressources DSI et prestataires (Responsable de la disponibilité des ressources)</a:t>
            </a:r>
          </a:p>
          <a:p>
            <a:pPr marL="841375" lvl="1" indent="-185738"/>
            <a:r>
              <a:rPr lang="fr-FR" altLang="fr-FR" sz="1200" dirty="0" smtClean="0"/>
              <a:t>Donne son accord à la mise en service</a:t>
            </a:r>
            <a:endParaRPr lang="fr-FR" altLang="fr-FR" sz="1200" dirty="0"/>
          </a:p>
        </p:txBody>
      </p:sp>
    </p:spTree>
    <p:extLst>
      <p:ext uri="{BB962C8B-B14F-4D97-AF65-F5344CB8AC3E}">
        <p14:creationId xmlns:p14="http://schemas.microsoft.com/office/powerpoint/2010/main" val="2234954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chef de projet métier</a:t>
            </a:r>
            <a:endParaRPr lang="fr-FR" dirty="0"/>
          </a:p>
        </p:txBody>
      </p:sp>
      <p:sp>
        <p:nvSpPr>
          <p:cNvPr id="5" name="Rectangle 3"/>
          <p:cNvSpPr>
            <a:spLocks noGrp="1" noChangeArrowheads="1"/>
          </p:cNvSpPr>
          <p:nvPr>
            <p:ph idx="1"/>
          </p:nvPr>
        </p:nvSpPr>
        <p:spPr>
          <a:xfrm>
            <a:off x="457200" y="1448077"/>
            <a:ext cx="8229600" cy="4321183"/>
          </a:xfrm>
        </p:spPr>
        <p:txBody>
          <a:bodyPr>
            <a:spAutoFit/>
          </a:bodyPr>
          <a:lstStyle/>
          <a:p>
            <a:pPr marL="288925" indent="-288925" eaLnBrk="1" hangingPunct="1">
              <a:spcBef>
                <a:spcPct val="40000"/>
              </a:spcBef>
            </a:pPr>
            <a:r>
              <a:rPr lang="fr-CA" altLang="fr-FR" sz="1600" dirty="0" smtClean="0"/>
              <a:t>Il rapporte à l’Exécutif et réalise une communication « Projet » très régulière aux membres du comité de pilotage</a:t>
            </a:r>
          </a:p>
          <a:p>
            <a:pPr marL="288925" indent="-288925" eaLnBrk="1" hangingPunct="1">
              <a:spcBef>
                <a:spcPct val="40000"/>
              </a:spcBef>
            </a:pPr>
            <a:r>
              <a:rPr lang="fr-CA" altLang="fr-FR" sz="1600" dirty="0" smtClean="0"/>
              <a:t>Il doit s’assurer que le projet livre les attendus définis  en respectant les tolérances de délai, de cout, de charge, et de performance</a:t>
            </a:r>
          </a:p>
          <a:p>
            <a:pPr marL="288925" indent="-288925" eaLnBrk="1" hangingPunct="1">
              <a:spcBef>
                <a:spcPct val="40000"/>
              </a:spcBef>
            </a:pPr>
            <a:r>
              <a:rPr lang="fr-CA" altLang="fr-FR" sz="1600" dirty="0" smtClean="0"/>
              <a:t>Il réalise une analyse et un suivi des risques périodiquement</a:t>
            </a:r>
          </a:p>
          <a:p>
            <a:pPr marL="288925" indent="-288925" eaLnBrk="1" hangingPunct="1">
              <a:spcBef>
                <a:spcPct val="40000"/>
              </a:spcBef>
            </a:pPr>
            <a:r>
              <a:rPr lang="fr-CA" altLang="fr-FR" sz="1600" dirty="0" smtClean="0"/>
              <a:t>Il organise et prépare les comités </a:t>
            </a:r>
          </a:p>
          <a:p>
            <a:pPr marL="288925" indent="-288925" eaLnBrk="1" hangingPunct="1">
              <a:spcBef>
                <a:spcPct val="40000"/>
              </a:spcBef>
            </a:pPr>
            <a:r>
              <a:rPr lang="fr-CA" altLang="fr-FR" sz="1600" dirty="0" smtClean="0"/>
              <a:t>Il prend en charge  :</a:t>
            </a:r>
          </a:p>
          <a:p>
            <a:pPr marL="841375" lvl="1" indent="-185738" eaLnBrk="1" hangingPunct="1">
              <a:spcBef>
                <a:spcPct val="40000"/>
              </a:spcBef>
            </a:pPr>
            <a:r>
              <a:rPr lang="fr-CA" altLang="fr-FR" sz="1400" dirty="0" smtClean="0"/>
              <a:t>La définition du besoin</a:t>
            </a:r>
          </a:p>
          <a:p>
            <a:pPr marL="841375" lvl="1" indent="-185738" eaLnBrk="1" hangingPunct="1">
              <a:spcBef>
                <a:spcPct val="40000"/>
              </a:spcBef>
            </a:pPr>
            <a:r>
              <a:rPr lang="fr-CA" altLang="fr-FR" sz="1400" dirty="0" smtClean="0"/>
              <a:t>La validation des choix fonctionnels</a:t>
            </a:r>
          </a:p>
          <a:p>
            <a:pPr marL="841375" lvl="1" indent="-185738" eaLnBrk="1" hangingPunct="1">
              <a:spcBef>
                <a:spcPct val="40000"/>
              </a:spcBef>
            </a:pPr>
            <a:r>
              <a:rPr lang="fr-CA" altLang="fr-FR" sz="1400" dirty="0" smtClean="0"/>
              <a:t>La recette applicative et la formation des utilisateurs</a:t>
            </a:r>
          </a:p>
          <a:p>
            <a:pPr marL="841375" lvl="1" indent="-185738" eaLnBrk="1" hangingPunct="1">
              <a:spcBef>
                <a:spcPct val="40000"/>
              </a:spcBef>
            </a:pPr>
            <a:r>
              <a:rPr lang="fr-CA" altLang="fr-FR" sz="1400" dirty="0" smtClean="0"/>
              <a:t>La reprise des données</a:t>
            </a:r>
          </a:p>
          <a:p>
            <a:pPr marL="841375" lvl="1" indent="-185738" eaLnBrk="1" hangingPunct="1">
              <a:spcBef>
                <a:spcPct val="40000"/>
              </a:spcBef>
            </a:pPr>
            <a:r>
              <a:rPr lang="fr-CA" altLang="fr-FR" sz="1400" dirty="0" smtClean="0"/>
              <a:t>L’adéquation de la solution fonctionnelle livrée avec les attentes métiers</a:t>
            </a:r>
          </a:p>
          <a:p>
            <a:pPr marL="841375" lvl="1" indent="-185738" eaLnBrk="1" hangingPunct="1">
              <a:spcBef>
                <a:spcPct val="40000"/>
              </a:spcBef>
            </a:pPr>
            <a:r>
              <a:rPr lang="fr-CA" altLang="fr-FR" sz="1400" dirty="0" smtClean="0"/>
              <a:t>Il est responsable du budget global du projet. Il peut déléguer tout ou partie du budget au chef de projet informatique</a:t>
            </a:r>
          </a:p>
        </p:txBody>
      </p:sp>
    </p:spTree>
    <p:extLst>
      <p:ext uri="{BB962C8B-B14F-4D97-AF65-F5344CB8AC3E}">
        <p14:creationId xmlns:p14="http://schemas.microsoft.com/office/powerpoint/2010/main" val="4130240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chef de projet Informatique</a:t>
            </a:r>
            <a:endParaRPr lang="fr-FR" dirty="0"/>
          </a:p>
        </p:txBody>
      </p:sp>
      <p:sp>
        <p:nvSpPr>
          <p:cNvPr id="5" name="Rectangle 3"/>
          <p:cNvSpPr>
            <a:spLocks noGrp="1" noChangeArrowheads="1"/>
          </p:cNvSpPr>
          <p:nvPr>
            <p:ph idx="1"/>
          </p:nvPr>
        </p:nvSpPr>
        <p:spPr>
          <a:xfrm>
            <a:off x="457200" y="1544593"/>
            <a:ext cx="8229600" cy="3108543"/>
          </a:xfrm>
        </p:spPr>
        <p:txBody>
          <a:bodyPr lIns="0" tIns="0" rIns="0" bIns="0">
            <a:spAutoFit/>
          </a:bodyPr>
          <a:lstStyle/>
          <a:p>
            <a:pPr marL="288925" indent="-288925" eaLnBrk="1" hangingPunct="1">
              <a:spcBef>
                <a:spcPct val="40000"/>
              </a:spcBef>
            </a:pPr>
            <a:r>
              <a:rPr lang="fr-CA" altLang="fr-FR" sz="1600" dirty="0" smtClean="0"/>
              <a:t>Il rapporte au chef de projet métier</a:t>
            </a:r>
          </a:p>
          <a:p>
            <a:pPr marL="288925" indent="-288925" eaLnBrk="1" hangingPunct="1"/>
            <a:r>
              <a:rPr lang="fr-CA" altLang="fr-FR" sz="1600" dirty="0" smtClean="0"/>
              <a:t>Il assiste le chef de projet fonctionnel dans l’expression et la formalisation du besoin (AMOA)</a:t>
            </a:r>
          </a:p>
          <a:p>
            <a:pPr marL="288925" indent="-288925" eaLnBrk="1" hangingPunct="1"/>
            <a:r>
              <a:rPr lang="fr-CA" altLang="fr-FR" sz="1600" dirty="0" smtClean="0"/>
              <a:t>Il coordonne les lots placés sous sa responsabilité et assure un </a:t>
            </a:r>
            <a:r>
              <a:rPr lang="fr-CA" altLang="fr-FR" sz="1600" dirty="0" err="1" smtClean="0"/>
              <a:t>reporting</a:t>
            </a:r>
            <a:r>
              <a:rPr lang="fr-CA" altLang="fr-FR" sz="1600" dirty="0" smtClean="0"/>
              <a:t> global</a:t>
            </a:r>
          </a:p>
          <a:p>
            <a:pPr marL="288925" indent="-288925" eaLnBrk="1" hangingPunct="1"/>
            <a:r>
              <a:rPr lang="fr-CA" altLang="fr-FR" sz="1600" dirty="0" smtClean="0"/>
              <a:t>Il identifie et organise les ressources nécessaires en lien avec le chef de projet métier</a:t>
            </a:r>
          </a:p>
          <a:p>
            <a:pPr marL="288925" indent="-288925" eaLnBrk="1" hangingPunct="1"/>
            <a:r>
              <a:rPr lang="fr-CA" altLang="fr-FR" sz="1600" dirty="0" smtClean="0"/>
              <a:t>Il est responsable de la construction de la solution :</a:t>
            </a:r>
          </a:p>
          <a:p>
            <a:pPr marL="841375" lvl="1" indent="-185738" eaLnBrk="1" hangingPunct="1"/>
            <a:r>
              <a:rPr lang="fr-CA" altLang="fr-FR" sz="1400" dirty="0" smtClean="0"/>
              <a:t>Gère les relations avec les fournisseurs intégrateurs, de logiciels et de matériels, et s’assure de la qualité de leurs prestations</a:t>
            </a:r>
          </a:p>
          <a:p>
            <a:pPr marL="841375" lvl="1" indent="-185738" eaLnBrk="1" hangingPunct="1"/>
            <a:r>
              <a:rPr lang="fr-CA" altLang="fr-FR" sz="1400" dirty="0" smtClean="0"/>
              <a:t>S’assure </a:t>
            </a:r>
            <a:r>
              <a:rPr lang="fr-FR" altLang="fr-FR" sz="1400" dirty="0" smtClean="0"/>
              <a:t>de la sécurité de fonctionnement du futur système, de son dimensionnement et de son exploitabilité</a:t>
            </a:r>
            <a:r>
              <a:rPr lang="fr-CA" altLang="fr-FR" sz="1400" dirty="0" smtClean="0"/>
              <a:t> </a:t>
            </a:r>
          </a:p>
          <a:p>
            <a:pPr marL="841375" lvl="1" indent="-185738" eaLnBrk="1" hangingPunct="1"/>
            <a:r>
              <a:rPr lang="fr-CA" altLang="fr-FR" sz="1400" dirty="0" smtClean="0"/>
              <a:t>est le garant du respect des engagements (faisabilité technique, budget, planning, la conformité du résultat)</a:t>
            </a:r>
          </a:p>
          <a:p>
            <a:pPr marL="841375" lvl="1" indent="-185738" eaLnBrk="1" hangingPunct="1"/>
            <a:r>
              <a:rPr lang="fr-CA" altLang="fr-FR" sz="1400" dirty="0" smtClean="0"/>
              <a:t>Gère le budget informatique alloué au projet</a:t>
            </a:r>
          </a:p>
        </p:txBody>
      </p:sp>
    </p:spTree>
    <p:extLst>
      <p:ext uri="{BB962C8B-B14F-4D97-AF65-F5344CB8AC3E}">
        <p14:creationId xmlns:p14="http://schemas.microsoft.com/office/powerpoint/2010/main" val="3679909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responsable de lot </a:t>
            </a:r>
            <a:endParaRPr lang="fr-FR" dirty="0"/>
          </a:p>
        </p:txBody>
      </p:sp>
      <p:sp>
        <p:nvSpPr>
          <p:cNvPr id="3" name="Espace réservé du contenu 2"/>
          <p:cNvSpPr>
            <a:spLocks noGrp="1"/>
          </p:cNvSpPr>
          <p:nvPr>
            <p:ph idx="1"/>
          </p:nvPr>
        </p:nvSpPr>
        <p:spPr/>
        <p:txBody>
          <a:bodyPr/>
          <a:lstStyle/>
          <a:p>
            <a:pPr marL="0" indent="0" algn="ctr">
              <a:buNone/>
            </a:pPr>
            <a:endParaRPr lang="fr-FR" sz="1600" dirty="0" smtClean="0"/>
          </a:p>
          <a:p>
            <a:pPr marL="0" indent="0" algn="ctr">
              <a:buNone/>
            </a:pPr>
            <a:endParaRPr lang="fr-FR" sz="1600" dirty="0"/>
          </a:p>
          <a:p>
            <a:pPr marL="0" indent="0" algn="ctr">
              <a:buNone/>
            </a:pPr>
            <a:r>
              <a:rPr lang="fr-FR" sz="1600" dirty="0" smtClean="0"/>
              <a:t>L’unité de pilotage du projet est le lot. </a:t>
            </a:r>
          </a:p>
          <a:p>
            <a:endParaRPr lang="fr-FR" sz="1600" dirty="0"/>
          </a:p>
          <a:p>
            <a:endParaRPr lang="fr-FR" sz="1600" dirty="0" smtClean="0"/>
          </a:p>
          <a:p>
            <a:r>
              <a:rPr lang="fr-FR" sz="1600" dirty="0" smtClean="0"/>
              <a:t>Chaque responsable de lot est donc responsable et en charge de : </a:t>
            </a:r>
            <a:endParaRPr lang="fr-FR" sz="1600" dirty="0"/>
          </a:p>
          <a:p>
            <a:pPr lvl="1"/>
            <a:r>
              <a:rPr lang="fr-FR" sz="1600" dirty="0" smtClean="0"/>
              <a:t>Planning </a:t>
            </a:r>
            <a:r>
              <a:rPr lang="fr-FR" sz="1600" dirty="0"/>
              <a:t>/ Avancement / Reste à faire </a:t>
            </a:r>
          </a:p>
          <a:p>
            <a:pPr lvl="1"/>
            <a:r>
              <a:rPr lang="fr-FR" sz="1600" dirty="0"/>
              <a:t>P</a:t>
            </a:r>
            <a:r>
              <a:rPr lang="fr-FR" sz="1600" dirty="0" smtClean="0"/>
              <a:t>ilotage </a:t>
            </a:r>
            <a:r>
              <a:rPr lang="fr-FR" sz="1600" dirty="0"/>
              <a:t>des ressources métiers de son lot</a:t>
            </a:r>
          </a:p>
          <a:p>
            <a:pPr lvl="1"/>
            <a:r>
              <a:rPr lang="fr-FR" sz="1600" dirty="0"/>
              <a:t>P</a:t>
            </a:r>
            <a:r>
              <a:rPr lang="fr-FR" sz="1600" dirty="0" smtClean="0"/>
              <a:t>ilotage </a:t>
            </a:r>
            <a:r>
              <a:rPr lang="fr-FR" sz="1600" dirty="0"/>
              <a:t>des ressources SI de son lot</a:t>
            </a:r>
          </a:p>
          <a:p>
            <a:pPr lvl="1"/>
            <a:r>
              <a:rPr lang="fr-FR" sz="1600" dirty="0"/>
              <a:t>P</a:t>
            </a:r>
            <a:r>
              <a:rPr lang="fr-FR" sz="1600" dirty="0" smtClean="0"/>
              <a:t>ilotage </a:t>
            </a:r>
            <a:r>
              <a:rPr lang="fr-FR" sz="1600" dirty="0"/>
              <a:t>des fournisseurs </a:t>
            </a:r>
            <a:r>
              <a:rPr lang="fr-FR" sz="1600" dirty="0" smtClean="0"/>
              <a:t>de </a:t>
            </a:r>
            <a:r>
              <a:rPr lang="fr-FR" sz="1600" dirty="0"/>
              <a:t>son lot. </a:t>
            </a:r>
            <a:endParaRPr lang="fr-FR" sz="1600" dirty="0" smtClean="0"/>
          </a:p>
          <a:p>
            <a:pPr lvl="1"/>
            <a:r>
              <a:rPr lang="fr-FR" sz="1600" dirty="0" smtClean="0"/>
              <a:t>Respect de l’engagement budgétaire </a:t>
            </a:r>
            <a:r>
              <a:rPr lang="fr-FR" sz="1600" dirty="0"/>
              <a:t>de son lot</a:t>
            </a:r>
          </a:p>
          <a:p>
            <a:pPr lvl="1"/>
            <a:r>
              <a:rPr lang="fr-FR" sz="1600" dirty="0"/>
              <a:t>Qualité </a:t>
            </a:r>
            <a:r>
              <a:rPr lang="fr-FR" sz="1600" dirty="0" smtClean="0"/>
              <a:t>de son lot  (dont la recette unitaire)</a:t>
            </a:r>
          </a:p>
          <a:p>
            <a:pPr lvl="1"/>
            <a:endParaRPr lang="fr-FR" sz="1600" dirty="0"/>
          </a:p>
          <a:p>
            <a:r>
              <a:rPr lang="fr-FR" sz="1600" b="1" dirty="0" smtClean="0"/>
              <a:t>En </a:t>
            </a:r>
            <a:r>
              <a:rPr lang="fr-FR" sz="1600" b="1" dirty="0"/>
              <a:t>cas de problème il se doit d'alerter le chef de projet SI et </a:t>
            </a:r>
            <a:r>
              <a:rPr lang="fr-FR" sz="1600" b="1" dirty="0" smtClean="0"/>
              <a:t>son Manager. </a:t>
            </a:r>
            <a:endParaRPr lang="fr-FR" sz="1600" b="1" dirty="0"/>
          </a:p>
          <a:p>
            <a:pPr lvl="1"/>
            <a:endParaRPr lang="fr-FR" dirty="0" smtClean="0"/>
          </a:p>
          <a:p>
            <a:pPr lvl="1"/>
            <a:endParaRPr lang="fr-FR" dirty="0"/>
          </a:p>
          <a:p>
            <a:pPr lvl="1"/>
            <a:endParaRPr lang="fr-FR" dirty="0"/>
          </a:p>
          <a:p>
            <a:endParaRPr lang="fr-FR" dirty="0"/>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CDE4C3A5-32B6-454B-9E48-6F9A55A31D18}" type="slidenum">
              <a:rPr lang="fr-FR" smtClean="0"/>
              <a:pPr/>
              <a:t>23</a:t>
            </a:fld>
            <a:endParaRPr lang="fr-FR" dirty="0"/>
          </a:p>
        </p:txBody>
      </p:sp>
    </p:spTree>
    <p:extLst>
      <p:ext uri="{BB962C8B-B14F-4D97-AF65-F5344CB8AC3E}">
        <p14:creationId xmlns:p14="http://schemas.microsoft.com/office/powerpoint/2010/main" val="6677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677795" y="4658436"/>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sp>
        <p:nvSpPr>
          <p:cNvPr id="35" name="Rectangle 34"/>
          <p:cNvSpPr/>
          <p:nvPr/>
        </p:nvSpPr>
        <p:spPr>
          <a:xfrm>
            <a:off x="6749803" y="4717124"/>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graphicFrame>
        <p:nvGraphicFramePr>
          <p:cNvPr id="5" name="Diagramme 4"/>
          <p:cNvGraphicFramePr/>
          <p:nvPr>
            <p:extLst>
              <p:ext uri="{D42A27DB-BD31-4B8C-83A1-F6EECF244321}">
                <p14:modId xmlns:p14="http://schemas.microsoft.com/office/powerpoint/2010/main" val="4028860547"/>
              </p:ext>
            </p:extLst>
          </p:nvPr>
        </p:nvGraphicFramePr>
        <p:xfrm>
          <a:off x="899592" y="1232756"/>
          <a:ext cx="756084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60800" y="3392996"/>
            <a:ext cx="2664296"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S.I. N3</a:t>
            </a:r>
            <a:endParaRPr lang="fr-FR" sz="1400" kern="1200" dirty="0"/>
          </a:p>
        </p:txBody>
      </p:sp>
      <p:sp>
        <p:nvSpPr>
          <p:cNvPr id="7" name="Rectangle 6"/>
          <p:cNvSpPr/>
          <p:nvPr/>
        </p:nvSpPr>
        <p:spPr>
          <a:xfrm>
            <a:off x="160800" y="4010746"/>
            <a:ext cx="2663958"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a:t>C. Dance</a:t>
            </a:r>
          </a:p>
        </p:txBody>
      </p:sp>
      <p:sp>
        <p:nvSpPr>
          <p:cNvPr id="11" name="Rectangle 10"/>
          <p:cNvSpPr/>
          <p:nvPr/>
        </p:nvSpPr>
        <p:spPr>
          <a:xfrm>
            <a:off x="107504" y="4698423"/>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13" name="Rectangle 12"/>
          <p:cNvSpPr/>
          <p:nvPr/>
        </p:nvSpPr>
        <p:spPr>
          <a:xfrm>
            <a:off x="3023828" y="4731393"/>
            <a:ext cx="1821024"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dirty="0"/>
              <a:t>P</a:t>
            </a:r>
            <a:r>
              <a:rPr lang="fr-FR" sz="1200" dirty="0" smtClean="0"/>
              <a:t>rocessus</a:t>
            </a:r>
            <a:endParaRPr lang="fr-FR" sz="1200" kern="1200" dirty="0"/>
          </a:p>
        </p:txBody>
      </p:sp>
      <p:sp>
        <p:nvSpPr>
          <p:cNvPr id="14" name="Rectangle 13"/>
          <p:cNvSpPr/>
          <p:nvPr/>
        </p:nvSpPr>
        <p:spPr>
          <a:xfrm>
            <a:off x="3024412" y="5329192"/>
            <a:ext cx="3527807" cy="86983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marL="0" lvl="1" defTabSz="1111250">
              <a:lnSpc>
                <a:spcPct val="90000"/>
              </a:lnSpc>
              <a:spcBef>
                <a:spcPct val="0"/>
              </a:spcBef>
              <a:spcAft>
                <a:spcPct val="15000"/>
              </a:spcAft>
            </a:pPr>
            <a:r>
              <a:rPr lang="fr-FR" sz="900" dirty="0" smtClean="0"/>
              <a:t>L 9.1 : Reprise/</a:t>
            </a:r>
            <a:r>
              <a:rPr lang="fr-FR" sz="900" dirty="0" err="1" smtClean="0"/>
              <a:t>Init</a:t>
            </a:r>
            <a:r>
              <a:rPr lang="fr-FR" sz="900" dirty="0" smtClean="0"/>
              <a:t>  des données</a:t>
            </a:r>
          </a:p>
          <a:p>
            <a:pPr marL="0" lvl="1" defTabSz="1111250">
              <a:lnSpc>
                <a:spcPct val="90000"/>
              </a:lnSpc>
              <a:spcBef>
                <a:spcPct val="0"/>
              </a:spcBef>
              <a:spcAft>
                <a:spcPct val="15000"/>
              </a:spcAft>
            </a:pPr>
            <a:r>
              <a:rPr lang="fr-FR" sz="900" dirty="0" smtClean="0"/>
              <a:t>…</a:t>
            </a:r>
            <a:endParaRPr lang="fr-FR" sz="900" kern="1200" dirty="0" smtClean="0"/>
          </a:p>
          <a:p>
            <a:pPr marL="0" lvl="1" algn="l" defTabSz="1111250">
              <a:lnSpc>
                <a:spcPct val="90000"/>
              </a:lnSpc>
              <a:spcBef>
                <a:spcPct val="0"/>
              </a:spcBef>
              <a:spcAft>
                <a:spcPct val="15000"/>
              </a:spcAft>
            </a:pPr>
            <a:endParaRPr lang="fr-FR" sz="900" kern="1200" dirty="0"/>
          </a:p>
        </p:txBody>
      </p:sp>
      <p:sp>
        <p:nvSpPr>
          <p:cNvPr id="15" name="Rectangle 14"/>
          <p:cNvSpPr/>
          <p:nvPr/>
        </p:nvSpPr>
        <p:spPr>
          <a:xfrm>
            <a:off x="4901602" y="4731393"/>
            <a:ext cx="1650618"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dirty="0" smtClean="0"/>
              <a:t>Recette &amp;</a:t>
            </a:r>
          </a:p>
          <a:p>
            <a:pPr lvl="0" algn="ctr" defTabSz="1111250">
              <a:lnSpc>
                <a:spcPct val="90000"/>
              </a:lnSpc>
              <a:spcBef>
                <a:spcPct val="0"/>
              </a:spcBef>
              <a:spcAft>
                <a:spcPct val="35000"/>
              </a:spcAft>
            </a:pPr>
            <a:r>
              <a:rPr lang="fr-FR" sz="1200" dirty="0" smtClean="0"/>
              <a:t>Formation </a:t>
            </a:r>
            <a:endParaRPr lang="fr-FR" sz="1200" kern="1200" dirty="0"/>
          </a:p>
        </p:txBody>
      </p:sp>
      <p:cxnSp>
        <p:nvCxnSpPr>
          <p:cNvPr id="19" name="Connecteur droit avec flèche 18"/>
          <p:cNvCxnSpPr>
            <a:stCxn id="7" idx="2"/>
            <a:endCxn id="29" idx="0"/>
          </p:cNvCxnSpPr>
          <p:nvPr/>
        </p:nvCxnSpPr>
        <p:spPr>
          <a:xfrm flipH="1">
            <a:off x="1483803" y="4401108"/>
            <a:ext cx="8976" cy="36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24" idx="2"/>
            <a:endCxn id="13" idx="0"/>
          </p:cNvCxnSpPr>
          <p:nvPr/>
        </p:nvCxnSpPr>
        <p:spPr>
          <a:xfrm flipH="1">
            <a:off x="3934340" y="4401108"/>
            <a:ext cx="786740" cy="330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24" idx="2"/>
          </p:cNvCxnSpPr>
          <p:nvPr/>
        </p:nvCxnSpPr>
        <p:spPr>
          <a:xfrm>
            <a:off x="4721080" y="4401108"/>
            <a:ext cx="1005831" cy="302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29617" y="3392997"/>
            <a:ext cx="2582488"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Métiers </a:t>
            </a:r>
            <a:endParaRPr lang="fr-FR" sz="1400" kern="1200" dirty="0"/>
          </a:p>
        </p:txBody>
      </p:sp>
      <p:sp>
        <p:nvSpPr>
          <p:cNvPr id="24" name="Rectangle 23"/>
          <p:cNvSpPr/>
          <p:nvPr/>
        </p:nvSpPr>
        <p:spPr>
          <a:xfrm>
            <a:off x="3430000" y="4010746"/>
            <a:ext cx="2582160"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smtClean="0"/>
              <a:t>B. Charvillat</a:t>
            </a:r>
            <a:endParaRPr lang="fr-FR" sz="1600" dirty="0"/>
          </a:p>
        </p:txBody>
      </p:sp>
      <p:sp>
        <p:nvSpPr>
          <p:cNvPr id="25" name="Rectangle 24"/>
          <p:cNvSpPr/>
          <p:nvPr/>
        </p:nvSpPr>
        <p:spPr>
          <a:xfrm>
            <a:off x="6408204" y="3392996"/>
            <a:ext cx="2585108"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S.I. N4</a:t>
            </a:r>
            <a:endParaRPr lang="fr-FR" sz="1400" kern="1200" dirty="0"/>
          </a:p>
        </p:txBody>
      </p:sp>
      <p:sp>
        <p:nvSpPr>
          <p:cNvPr id="26" name="Rectangle 25"/>
          <p:cNvSpPr/>
          <p:nvPr/>
        </p:nvSpPr>
        <p:spPr>
          <a:xfrm>
            <a:off x="6408754" y="4010746"/>
            <a:ext cx="2584780"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smtClean="0"/>
              <a:t>N. Druel</a:t>
            </a:r>
            <a:endParaRPr lang="fr-FR" sz="1600" dirty="0"/>
          </a:p>
        </p:txBody>
      </p:sp>
      <p:sp>
        <p:nvSpPr>
          <p:cNvPr id="30" name="Rectangle 29"/>
          <p:cNvSpPr/>
          <p:nvPr/>
        </p:nvSpPr>
        <p:spPr>
          <a:xfrm>
            <a:off x="6838198" y="4753816"/>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sp>
        <p:nvSpPr>
          <p:cNvPr id="31" name="Rectangle 30"/>
          <p:cNvSpPr/>
          <p:nvPr/>
        </p:nvSpPr>
        <p:spPr>
          <a:xfrm>
            <a:off x="6766740" y="5365197"/>
            <a:ext cx="2089736" cy="83383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36000" rIns="177800" bIns="200025" numCol="1" spcCol="1270" anchor="t" anchorCtr="0">
            <a:noAutofit/>
          </a:bodyPr>
          <a:lstStyle/>
          <a:p>
            <a:pPr marL="0" lvl="1" algn="l" defTabSz="1111250">
              <a:lnSpc>
                <a:spcPct val="90000"/>
              </a:lnSpc>
              <a:spcBef>
                <a:spcPct val="0"/>
              </a:spcBef>
              <a:spcAft>
                <a:spcPct val="15000"/>
              </a:spcAft>
            </a:pPr>
            <a:r>
              <a:rPr lang="fr-FR" sz="900" kern="1200" dirty="0" smtClean="0"/>
              <a:t>L4.20 : Douane </a:t>
            </a:r>
          </a:p>
          <a:p>
            <a:pPr marL="0" lvl="1" algn="l" defTabSz="1111250">
              <a:lnSpc>
                <a:spcPct val="90000"/>
              </a:lnSpc>
              <a:spcBef>
                <a:spcPct val="0"/>
              </a:spcBef>
              <a:spcAft>
                <a:spcPct val="15000"/>
              </a:spcAft>
            </a:pPr>
            <a:r>
              <a:rPr lang="fr-FR" sz="900" dirty="0" smtClean="0"/>
              <a:t>L4.21 : Reporting</a:t>
            </a:r>
          </a:p>
          <a:p>
            <a:pPr marL="0" lvl="1" algn="l" defTabSz="1111250">
              <a:lnSpc>
                <a:spcPct val="90000"/>
              </a:lnSpc>
              <a:spcBef>
                <a:spcPct val="0"/>
              </a:spcBef>
              <a:spcAft>
                <a:spcPct val="15000"/>
              </a:spcAft>
            </a:pPr>
            <a:r>
              <a:rPr lang="fr-FR" sz="900" kern="1200" dirty="0" smtClean="0"/>
              <a:t>…</a:t>
            </a:r>
            <a:endParaRPr lang="fr-FR" sz="900" dirty="0" smtClean="0"/>
          </a:p>
        </p:txBody>
      </p:sp>
      <p:cxnSp>
        <p:nvCxnSpPr>
          <p:cNvPr id="32" name="Connecteur droit avec flèche 31"/>
          <p:cNvCxnSpPr>
            <a:stCxn id="26" idx="2"/>
            <a:endCxn id="35" idx="0"/>
          </p:cNvCxnSpPr>
          <p:nvPr/>
        </p:nvCxnSpPr>
        <p:spPr>
          <a:xfrm>
            <a:off x="7701144" y="4401108"/>
            <a:ext cx="93802" cy="31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4770431"/>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33" name="Rectangle 32"/>
          <p:cNvSpPr/>
          <p:nvPr/>
        </p:nvSpPr>
        <p:spPr>
          <a:xfrm>
            <a:off x="284582" y="4825136"/>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12" name="Rectangle 11"/>
          <p:cNvSpPr/>
          <p:nvPr/>
        </p:nvSpPr>
        <p:spPr>
          <a:xfrm>
            <a:off x="195806" y="5329192"/>
            <a:ext cx="2629290" cy="86983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marL="0" lvl="1" algn="l" defTabSz="1111250">
              <a:lnSpc>
                <a:spcPct val="90000"/>
              </a:lnSpc>
              <a:spcBef>
                <a:spcPct val="0"/>
              </a:spcBef>
              <a:spcAft>
                <a:spcPct val="15000"/>
              </a:spcAft>
            </a:pPr>
            <a:r>
              <a:rPr lang="fr-FR" sz="900" kern="1200" dirty="0" smtClean="0"/>
              <a:t>L3.1 : M.E.S</a:t>
            </a:r>
          </a:p>
          <a:p>
            <a:pPr marL="0" lvl="1" algn="l" defTabSz="1111250">
              <a:lnSpc>
                <a:spcPct val="90000"/>
              </a:lnSpc>
              <a:spcBef>
                <a:spcPct val="0"/>
              </a:spcBef>
              <a:spcAft>
                <a:spcPct val="15000"/>
              </a:spcAft>
            </a:pPr>
            <a:r>
              <a:rPr lang="fr-FR" sz="900" dirty="0" smtClean="0"/>
              <a:t>L3.2: WBU</a:t>
            </a:r>
          </a:p>
          <a:p>
            <a:pPr marL="0" lvl="1" algn="l" defTabSz="1111250">
              <a:lnSpc>
                <a:spcPct val="90000"/>
              </a:lnSpc>
              <a:spcBef>
                <a:spcPct val="0"/>
              </a:spcBef>
              <a:spcAft>
                <a:spcPct val="15000"/>
              </a:spcAft>
            </a:pPr>
            <a:r>
              <a:rPr lang="fr-FR" sz="900" dirty="0" smtClean="0"/>
              <a:t>…</a:t>
            </a:r>
            <a:endParaRPr lang="fr-FR" sz="900" kern="1200" dirty="0"/>
          </a:p>
        </p:txBody>
      </p:sp>
      <p:sp>
        <p:nvSpPr>
          <p:cNvPr id="45" name="Rectangle 44"/>
          <p:cNvSpPr/>
          <p:nvPr/>
        </p:nvSpPr>
        <p:spPr>
          <a:xfrm>
            <a:off x="892679" y="800708"/>
            <a:ext cx="75677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Comité de pilotage</a:t>
            </a:r>
            <a:endParaRPr lang="fr-FR" sz="1200" dirty="0"/>
          </a:p>
        </p:txBody>
      </p:sp>
    </p:spTree>
    <p:extLst>
      <p:ext uri="{BB962C8B-B14F-4D97-AF65-F5344CB8AC3E}">
        <p14:creationId xmlns:p14="http://schemas.microsoft.com/office/powerpoint/2010/main" val="2257895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Proposition de Composition des </a:t>
            </a:r>
            <a:r>
              <a:rPr lang="fr-FR" dirty="0" err="1"/>
              <a:t>Copil</a:t>
            </a:r>
            <a:r>
              <a:rPr lang="fr-FR" dirty="0"/>
              <a:t> / </a:t>
            </a:r>
            <a:r>
              <a:rPr lang="fr-FR" dirty="0" err="1"/>
              <a:t>Coproj</a:t>
            </a:r>
            <a:r>
              <a:rPr lang="fr-FR" dirty="0"/>
              <a:t> </a:t>
            </a:r>
          </a:p>
        </p:txBody>
      </p:sp>
      <p:sp>
        <p:nvSpPr>
          <p:cNvPr id="5" name="Espace réservé du contenu 4"/>
          <p:cNvSpPr>
            <a:spLocks noGrp="1"/>
          </p:cNvSpPr>
          <p:nvPr>
            <p:ph idx="1"/>
          </p:nvPr>
        </p:nvSpPr>
        <p:spPr>
          <a:xfrm>
            <a:off x="467544" y="1196752"/>
            <a:ext cx="8229600" cy="5145435"/>
          </a:xfrm>
        </p:spPr>
        <p:txBody>
          <a:bodyPr>
            <a:normAutofit fontScale="92500" lnSpcReduction="10000"/>
          </a:bodyPr>
          <a:lstStyle/>
          <a:p>
            <a:r>
              <a:rPr lang="fr-FR" sz="2000" dirty="0" smtClean="0">
                <a:solidFill>
                  <a:schemeClr val="tx2"/>
                </a:solidFill>
              </a:rPr>
              <a:t>Copil </a:t>
            </a:r>
            <a:r>
              <a:rPr lang="fr-FR" sz="2000" dirty="0" smtClean="0"/>
              <a:t>: </a:t>
            </a:r>
          </a:p>
          <a:p>
            <a:pPr lvl="1"/>
            <a:r>
              <a:rPr lang="fr-FR" dirty="0" smtClean="0"/>
              <a:t>Exécutifs (M. Dauzat/R. Allier) + Représentants Utilisateurs (C. </a:t>
            </a:r>
            <a:r>
              <a:rPr lang="fr-FR" dirty="0" err="1" smtClean="0"/>
              <a:t>Ducreux</a:t>
            </a:r>
            <a:r>
              <a:rPr lang="fr-FR" dirty="0" smtClean="0"/>
              <a:t>/J. </a:t>
            </a:r>
            <a:r>
              <a:rPr lang="fr-FR" dirty="0" err="1" smtClean="0"/>
              <a:t>Escaffre</a:t>
            </a:r>
            <a:r>
              <a:rPr lang="fr-FR" dirty="0" smtClean="0"/>
              <a:t>/D. Meritet) + Représentants Fournisseurs (JM Tinturier /S. Roux)  + les chefs de projets (B. </a:t>
            </a:r>
            <a:r>
              <a:rPr lang="fr-FR" dirty="0" err="1" smtClean="0"/>
              <a:t>Charvillat</a:t>
            </a:r>
            <a:r>
              <a:rPr lang="fr-FR" dirty="0" smtClean="0"/>
              <a:t> /C. Dance/N. Druel).</a:t>
            </a:r>
          </a:p>
          <a:p>
            <a:pPr lvl="1"/>
            <a:r>
              <a:rPr lang="fr-FR" dirty="0" smtClean="0">
                <a:solidFill>
                  <a:schemeClr val="tx2"/>
                </a:solidFill>
              </a:rPr>
              <a:t>Animé par le CP métier</a:t>
            </a:r>
          </a:p>
          <a:p>
            <a:endParaRPr lang="fr-FR" sz="2000" dirty="0" smtClean="0">
              <a:solidFill>
                <a:schemeClr val="tx2"/>
              </a:solidFill>
            </a:endParaRPr>
          </a:p>
          <a:p>
            <a:r>
              <a:rPr lang="fr-FR" sz="2000" dirty="0" err="1" smtClean="0">
                <a:solidFill>
                  <a:schemeClr val="tx2"/>
                </a:solidFill>
              </a:rPr>
              <a:t>Coproj</a:t>
            </a:r>
            <a:r>
              <a:rPr lang="fr-FR" sz="2000" dirty="0" smtClean="0">
                <a:solidFill>
                  <a:schemeClr val="tx2"/>
                </a:solidFill>
              </a:rPr>
              <a:t> </a:t>
            </a:r>
            <a:r>
              <a:rPr lang="fr-FR" sz="2000" dirty="0">
                <a:solidFill>
                  <a:schemeClr val="tx2"/>
                </a:solidFill>
              </a:rPr>
              <a:t>N3</a:t>
            </a:r>
            <a:r>
              <a:rPr lang="fr-FR" sz="2000" dirty="0"/>
              <a:t>: </a:t>
            </a:r>
            <a:endParaRPr lang="fr-FR" sz="2000" dirty="0" smtClean="0"/>
          </a:p>
          <a:p>
            <a:pPr lvl="1"/>
            <a:r>
              <a:rPr lang="fr-FR" dirty="0" smtClean="0"/>
              <a:t>Exécutifs </a:t>
            </a:r>
            <a:r>
              <a:rPr lang="fr-FR" dirty="0"/>
              <a:t>(R. Allier) + Représentants Utilisateurs (C. Ducreux/J. </a:t>
            </a:r>
            <a:r>
              <a:rPr lang="fr-FR" dirty="0" err="1"/>
              <a:t>Escaffre</a:t>
            </a:r>
            <a:r>
              <a:rPr lang="fr-FR" dirty="0"/>
              <a:t>) + Représentants Fournisseurs (JM </a:t>
            </a:r>
            <a:r>
              <a:rPr lang="fr-FR" dirty="0" err="1"/>
              <a:t>Tinturier</a:t>
            </a:r>
            <a:r>
              <a:rPr lang="fr-FR" dirty="0"/>
              <a:t>/Jerome Chaput)  + les chefs de projets (B. Charvillat/C. Dance). </a:t>
            </a:r>
            <a:endParaRPr lang="fr-FR" dirty="0" smtClean="0"/>
          </a:p>
          <a:p>
            <a:pPr lvl="1"/>
            <a:r>
              <a:rPr lang="fr-FR" dirty="0" smtClean="0">
                <a:solidFill>
                  <a:schemeClr val="tx2"/>
                </a:solidFill>
              </a:rPr>
              <a:t>Animé </a:t>
            </a:r>
            <a:r>
              <a:rPr lang="fr-FR" dirty="0">
                <a:solidFill>
                  <a:schemeClr val="tx2"/>
                </a:solidFill>
              </a:rPr>
              <a:t>par le CP </a:t>
            </a:r>
            <a:r>
              <a:rPr lang="fr-FR" dirty="0" smtClean="0">
                <a:solidFill>
                  <a:schemeClr val="tx2"/>
                </a:solidFill>
              </a:rPr>
              <a:t>DSI + CP métier</a:t>
            </a:r>
            <a:endParaRPr lang="fr-FR" dirty="0">
              <a:solidFill>
                <a:schemeClr val="tx2"/>
              </a:solidFill>
            </a:endParaRPr>
          </a:p>
          <a:p>
            <a:pPr marL="0" indent="0">
              <a:buNone/>
            </a:pPr>
            <a:endParaRPr lang="fr-FR" sz="2000" dirty="0"/>
          </a:p>
          <a:p>
            <a:r>
              <a:rPr lang="fr-FR" sz="2000" dirty="0" err="1">
                <a:solidFill>
                  <a:schemeClr val="tx2"/>
                </a:solidFill>
              </a:rPr>
              <a:t>Coproj</a:t>
            </a:r>
            <a:r>
              <a:rPr lang="fr-FR" sz="2000" dirty="0">
                <a:solidFill>
                  <a:schemeClr val="tx2"/>
                </a:solidFill>
              </a:rPr>
              <a:t> N4</a:t>
            </a:r>
            <a:r>
              <a:rPr lang="fr-FR" sz="2000" dirty="0"/>
              <a:t>: </a:t>
            </a:r>
            <a:endParaRPr lang="fr-FR" sz="2000" dirty="0" smtClean="0"/>
          </a:p>
          <a:p>
            <a:pPr lvl="1"/>
            <a:r>
              <a:rPr lang="fr-FR" dirty="0" smtClean="0"/>
              <a:t>Exécutifs </a:t>
            </a:r>
            <a:r>
              <a:rPr lang="fr-FR" dirty="0"/>
              <a:t>(R. Allier) + Représentants Utilisateurs (J. </a:t>
            </a:r>
            <a:r>
              <a:rPr lang="fr-FR" dirty="0" err="1"/>
              <a:t>Escaffre</a:t>
            </a:r>
            <a:r>
              <a:rPr lang="fr-FR" dirty="0"/>
              <a:t>/D. </a:t>
            </a:r>
            <a:r>
              <a:rPr lang="fr-FR" dirty="0" err="1"/>
              <a:t>Meritet</a:t>
            </a:r>
            <a:r>
              <a:rPr lang="fr-FR" dirty="0"/>
              <a:t>) + Représentants Fournisseurs (JM </a:t>
            </a:r>
            <a:r>
              <a:rPr lang="fr-FR" dirty="0" err="1"/>
              <a:t>Tinturier</a:t>
            </a:r>
            <a:r>
              <a:rPr lang="fr-FR" dirty="0"/>
              <a:t>)  + les chefs de projets (B. Charvillat/N. Druel </a:t>
            </a:r>
            <a:r>
              <a:rPr lang="fr-FR" dirty="0" smtClean="0"/>
              <a:t>).</a:t>
            </a:r>
          </a:p>
          <a:p>
            <a:pPr lvl="1"/>
            <a:r>
              <a:rPr lang="fr-FR" dirty="0" smtClean="0">
                <a:solidFill>
                  <a:schemeClr val="tx2"/>
                </a:solidFill>
              </a:rPr>
              <a:t>Animé </a:t>
            </a:r>
            <a:r>
              <a:rPr lang="fr-FR" dirty="0">
                <a:solidFill>
                  <a:schemeClr val="tx2"/>
                </a:solidFill>
              </a:rPr>
              <a:t>par le CP </a:t>
            </a:r>
            <a:r>
              <a:rPr lang="fr-FR" dirty="0" smtClean="0">
                <a:solidFill>
                  <a:schemeClr val="tx2"/>
                </a:solidFill>
              </a:rPr>
              <a:t>DSI + CP métier</a:t>
            </a:r>
            <a:endParaRPr lang="fr-FR" dirty="0">
              <a:solidFill>
                <a:schemeClr val="tx2"/>
              </a:solidFill>
            </a:endParaRPr>
          </a:p>
          <a:p>
            <a:pPr marL="0" indent="0">
              <a:buNone/>
            </a:pPr>
            <a:endParaRPr lang="fr-FR" sz="2000" dirty="0"/>
          </a:p>
          <a:p>
            <a:pPr marL="0" indent="0">
              <a:buNone/>
            </a:pPr>
            <a:endParaRPr lang="fr-FR" sz="2000" dirty="0"/>
          </a:p>
          <a:p>
            <a:endParaRPr lang="fr-FR" sz="2000" dirty="0"/>
          </a:p>
        </p:txBody>
      </p:sp>
    </p:spTree>
    <p:extLst>
      <p:ext uri="{BB962C8B-B14F-4D97-AF65-F5344CB8AC3E}">
        <p14:creationId xmlns:p14="http://schemas.microsoft.com/office/powerpoint/2010/main" val="12875687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projet sous Compas 2.0</a:t>
            </a:r>
            <a:endParaRPr lang="fr-FR" dirty="0"/>
          </a:p>
        </p:txBody>
      </p:sp>
      <p:sp>
        <p:nvSpPr>
          <p:cNvPr id="3" name="Espace réservé du contenu 2"/>
          <p:cNvSpPr>
            <a:spLocks noGrp="1"/>
          </p:cNvSpPr>
          <p:nvPr>
            <p:ph idx="1"/>
          </p:nvPr>
        </p:nvSpPr>
        <p:spPr/>
        <p:txBody>
          <a:bodyPr>
            <a:normAutofit/>
          </a:bodyPr>
          <a:lstStyle/>
          <a:p>
            <a:pPr marL="742950" lvl="2" indent="-342900"/>
            <a:r>
              <a:rPr lang="fr-FR" sz="1800" dirty="0" smtClean="0"/>
              <a:t>L’outil de pilotage des projets de la DSI Branche est COMPAS 2.0.</a:t>
            </a:r>
          </a:p>
          <a:p>
            <a:pPr marL="742950" lvl="2" indent="-342900"/>
            <a:r>
              <a:rPr lang="fr-FR" sz="1800" dirty="0" smtClean="0"/>
              <a:t>L’ensemble des ressources DSI effectue une saisie des temps passés à la semaine.</a:t>
            </a:r>
          </a:p>
          <a:p>
            <a:pPr marL="742950" lvl="2" indent="-342900"/>
            <a:r>
              <a:rPr lang="fr-FR" sz="1800" dirty="0" smtClean="0"/>
              <a:t>L’imputation des temps s’effectuera par lot</a:t>
            </a:r>
          </a:p>
          <a:p>
            <a:pPr marL="742950" lvl="2" indent="-342900"/>
            <a:r>
              <a:rPr lang="fr-FR" sz="1800" dirty="0" smtClean="0"/>
              <a:t>L’avancement de chaque lot est suivi par des statuts :</a:t>
            </a:r>
          </a:p>
          <a:p>
            <a:pPr lvl="3"/>
            <a:r>
              <a:rPr lang="fr-FR" dirty="0"/>
              <a:t>1 – Initier (anciennement Elaborer)</a:t>
            </a:r>
          </a:p>
          <a:p>
            <a:pPr lvl="3"/>
            <a:r>
              <a:rPr lang="fr-FR" dirty="0"/>
              <a:t>2 – Cadrer (anciennement Initialiser)</a:t>
            </a:r>
          </a:p>
          <a:p>
            <a:pPr lvl="3"/>
            <a:r>
              <a:rPr lang="fr-FR" dirty="0"/>
              <a:t>3 - Réaliser conception (anciennement Réaliser - Analyse)</a:t>
            </a:r>
          </a:p>
          <a:p>
            <a:pPr lvl="3"/>
            <a:r>
              <a:rPr lang="fr-FR" dirty="0"/>
              <a:t>4 - Réaliser solution (anciennement Réaliser - Développement)</a:t>
            </a:r>
          </a:p>
          <a:p>
            <a:pPr lvl="3"/>
            <a:r>
              <a:rPr lang="fr-FR" dirty="0"/>
              <a:t>5 - Réaliser recette</a:t>
            </a:r>
          </a:p>
          <a:p>
            <a:pPr lvl="3"/>
            <a:r>
              <a:rPr lang="fr-FR" dirty="0"/>
              <a:t>6 - Réaliser démarrage</a:t>
            </a:r>
          </a:p>
          <a:p>
            <a:pPr lvl="3"/>
            <a:r>
              <a:rPr lang="fr-FR" dirty="0"/>
              <a:t>7 -</a:t>
            </a:r>
            <a:r>
              <a:rPr lang="fr-FR" dirty="0" smtClean="0"/>
              <a:t> Clôturer</a:t>
            </a:r>
          </a:p>
          <a:p>
            <a:pPr lvl="3"/>
            <a:endParaRPr lang="fr-FR" dirty="0"/>
          </a:p>
          <a:p>
            <a:pPr lvl="3"/>
            <a:endParaRPr lang="fr-FR" dirty="0"/>
          </a:p>
          <a:p>
            <a:pPr marL="0" lvl="1" indent="0">
              <a:buNone/>
            </a:pPr>
            <a:r>
              <a:rPr lang="fr-FR" dirty="0" smtClean="0">
                <a:sym typeface="Wingdings" panose="05000000000000000000" pitchFamily="2" charset="2"/>
              </a:rPr>
              <a:t> Intégration de l’équipe métier ?</a:t>
            </a:r>
            <a:endParaRPr lang="fr-FR" sz="2000" dirty="0">
              <a:solidFill>
                <a:schemeClr val="accent2"/>
              </a:solidFill>
            </a:endParaRPr>
          </a:p>
          <a:p>
            <a:pPr marL="342900" lvl="1" indent="-342900">
              <a:buFont typeface="Arial" panose="020B0604020202020204" pitchFamily="34" charset="0"/>
              <a:buChar char="•"/>
            </a:pPr>
            <a:endParaRPr lang="fr-FR" sz="2000" dirty="0">
              <a:solidFill>
                <a:schemeClr val="accent2"/>
              </a:solidFill>
            </a:endParaRPr>
          </a:p>
          <a:p>
            <a:endParaRPr lang="fr-FR" sz="2000" dirty="0"/>
          </a:p>
        </p:txBody>
      </p:sp>
    </p:spTree>
    <p:extLst>
      <p:ext uri="{BB962C8B-B14F-4D97-AF65-F5344CB8AC3E}">
        <p14:creationId xmlns:p14="http://schemas.microsoft.com/office/powerpoint/2010/main" val="3289151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Pilotage Metaproductique</a:t>
            </a:r>
            <a:endParaRPr lang="fr-FR" dirty="0"/>
          </a:p>
        </p:txBody>
      </p:sp>
      <p:sp>
        <p:nvSpPr>
          <p:cNvPr id="3" name="Espace réservé du contenu 2"/>
          <p:cNvSpPr>
            <a:spLocks noGrp="1"/>
          </p:cNvSpPr>
          <p:nvPr>
            <p:ph idx="1"/>
          </p:nvPr>
        </p:nvSpPr>
        <p:spPr>
          <a:xfrm>
            <a:off x="251520" y="1340768"/>
            <a:ext cx="8568952" cy="4608512"/>
          </a:xfrm>
        </p:spPr>
        <p:txBody>
          <a:bodyPr>
            <a:normAutofit/>
          </a:bodyPr>
          <a:lstStyle/>
          <a:p>
            <a:r>
              <a:rPr lang="fr-FR" sz="1600" dirty="0" smtClean="0"/>
              <a:t>Eléments de pilotage :</a:t>
            </a:r>
          </a:p>
          <a:p>
            <a:pPr lvl="1"/>
            <a:r>
              <a:rPr lang="fr-FR" sz="1600" dirty="0" smtClean="0"/>
              <a:t>Intégration d’une annexe dédiée au sein de la proposition Métaproductique.</a:t>
            </a:r>
          </a:p>
          <a:p>
            <a:pPr lvl="2"/>
            <a:r>
              <a:rPr lang="fr-FR" sz="1400" dirty="0" smtClean="0"/>
              <a:t>Mise en place de rituels Métaproductique // Ecotitanium à fréquence élevée</a:t>
            </a:r>
          </a:p>
          <a:p>
            <a:pPr lvl="2"/>
            <a:r>
              <a:rPr lang="fr-FR" sz="1400" dirty="0" smtClean="0"/>
              <a:t>Application de la méthode Prince2</a:t>
            </a:r>
          </a:p>
          <a:p>
            <a:pPr lvl="2"/>
            <a:r>
              <a:rPr lang="fr-FR" sz="1400" dirty="0" smtClean="0"/>
              <a:t>Indicateurs de suivi : Charge réalisées - Charges prévisionnelles</a:t>
            </a:r>
          </a:p>
          <a:p>
            <a:pPr lvl="2"/>
            <a:r>
              <a:rPr lang="fr-FR" sz="1400" dirty="0" smtClean="0"/>
              <a:t>Partage de l’analyse des risques</a:t>
            </a:r>
          </a:p>
          <a:p>
            <a:r>
              <a:rPr lang="fr-FR" sz="1600" dirty="0" smtClean="0"/>
              <a:t>Présentation des rituels :</a:t>
            </a:r>
          </a:p>
          <a:p>
            <a:pPr lvl="1"/>
            <a:r>
              <a:rPr lang="fr-FR" sz="1600" dirty="0" smtClean="0"/>
              <a:t>Copil Mensuel </a:t>
            </a:r>
            <a:r>
              <a:rPr lang="fr-FR" sz="1600" dirty="0"/>
              <a:t>: </a:t>
            </a:r>
            <a:endParaRPr lang="fr-FR" sz="1600" dirty="0" smtClean="0"/>
          </a:p>
          <a:p>
            <a:pPr lvl="2"/>
            <a:r>
              <a:rPr lang="fr-FR" sz="1400" dirty="0" smtClean="0"/>
              <a:t>S</a:t>
            </a:r>
            <a:r>
              <a:rPr lang="fr-FR" sz="1400" dirty="0"/>
              <a:t>.</a:t>
            </a:r>
            <a:r>
              <a:rPr lang="fr-FR" sz="1400" dirty="0" smtClean="0"/>
              <a:t> Bouchon / J. Chaput / F. Gal+ D. Blanc  </a:t>
            </a:r>
            <a:r>
              <a:rPr lang="fr-FR" sz="1400" dirty="0"/>
              <a:t>+ les chefs de projets </a:t>
            </a:r>
            <a:r>
              <a:rPr lang="fr-FR" sz="1400" dirty="0" smtClean="0"/>
              <a:t>(M. Bouillaud/D. Fernandes)</a:t>
            </a:r>
          </a:p>
          <a:p>
            <a:pPr lvl="2"/>
            <a:r>
              <a:rPr lang="fr-FR" sz="1400" dirty="0" smtClean="0"/>
              <a:t>Animé </a:t>
            </a:r>
            <a:r>
              <a:rPr lang="fr-FR" sz="1400" dirty="0"/>
              <a:t>par le CP </a:t>
            </a:r>
            <a:r>
              <a:rPr lang="fr-FR" sz="1400" dirty="0" smtClean="0"/>
              <a:t>DSI</a:t>
            </a:r>
          </a:p>
          <a:p>
            <a:pPr lvl="1"/>
            <a:r>
              <a:rPr lang="fr-FR" sz="1600" dirty="0" err="1" smtClean="0"/>
              <a:t>Coproj</a:t>
            </a:r>
            <a:r>
              <a:rPr lang="fr-FR" sz="1600" dirty="0" smtClean="0"/>
              <a:t> hebdo :   </a:t>
            </a:r>
          </a:p>
          <a:p>
            <a:pPr lvl="2"/>
            <a:r>
              <a:rPr lang="fr-FR" sz="1400" dirty="0" smtClean="0"/>
              <a:t>J</a:t>
            </a:r>
            <a:r>
              <a:rPr lang="fr-FR" sz="1400" dirty="0"/>
              <a:t>. </a:t>
            </a:r>
            <a:r>
              <a:rPr lang="fr-FR" sz="1400" dirty="0" smtClean="0"/>
              <a:t>Chaput/ les </a:t>
            </a:r>
            <a:r>
              <a:rPr lang="fr-FR" sz="1400" dirty="0"/>
              <a:t>chefs de projets (M. Bouillaud/D. </a:t>
            </a:r>
            <a:r>
              <a:rPr lang="fr-FR" sz="1400" dirty="0" smtClean="0"/>
              <a:t>Fernandes)</a:t>
            </a:r>
          </a:p>
          <a:p>
            <a:pPr lvl="2"/>
            <a:r>
              <a:rPr lang="fr-FR" sz="1400" dirty="0" smtClean="0"/>
              <a:t>Animé </a:t>
            </a:r>
            <a:r>
              <a:rPr lang="fr-FR" sz="1400" dirty="0"/>
              <a:t>par le CP </a:t>
            </a:r>
            <a:r>
              <a:rPr lang="fr-FR" sz="1400" dirty="0" smtClean="0"/>
              <a:t>DSI</a:t>
            </a:r>
            <a:endParaRPr lang="fr-FR" sz="1400" dirty="0"/>
          </a:p>
        </p:txBody>
      </p:sp>
    </p:spTree>
    <p:extLst>
      <p:ext uri="{BB962C8B-B14F-4D97-AF65-F5344CB8AC3E}">
        <p14:creationId xmlns:p14="http://schemas.microsoft.com/office/powerpoint/2010/main" val="3068617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7"/>
            <a:ext cx="8229600" cy="1224136"/>
          </a:xfrm>
        </p:spPr>
        <p:txBody>
          <a:bodyPr>
            <a:normAutofit/>
          </a:bodyPr>
          <a:lstStyle/>
          <a:p>
            <a:pPr marL="0" indent="0">
              <a:buNone/>
            </a:pPr>
            <a:r>
              <a:rPr lang="fr-FR" sz="2800" dirty="0" smtClean="0"/>
              <a:t>Annexes</a:t>
            </a:r>
          </a:p>
          <a:p>
            <a:pPr marL="0" indent="0">
              <a:buNone/>
            </a:pPr>
            <a:r>
              <a:rPr lang="fr-FR" sz="2800" dirty="0" smtClean="0"/>
              <a:t>Description des lots du niveau 3, 4 et 9</a:t>
            </a:r>
            <a:endParaRPr lang="fr-FR" sz="28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28</a:t>
            </a:fld>
            <a:endParaRPr lang="fr-FR" dirty="0">
              <a:solidFill>
                <a:prstClr val="white"/>
              </a:solidFill>
            </a:endParaRPr>
          </a:p>
        </p:txBody>
      </p:sp>
    </p:spTree>
    <p:extLst>
      <p:ext uri="{BB962C8B-B14F-4D97-AF65-F5344CB8AC3E}">
        <p14:creationId xmlns:p14="http://schemas.microsoft.com/office/powerpoint/2010/main" val="3702216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3.1 : MES – fonctions transverses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813320973"/>
              </p:ext>
            </p:extLst>
          </p:nvPr>
        </p:nvGraphicFramePr>
        <p:xfrm>
          <a:off x="467544" y="692696"/>
          <a:ext cx="8280920" cy="5721736"/>
        </p:xfrm>
        <a:graphic>
          <a:graphicData uri="http://schemas.openxmlformats.org/drawingml/2006/table">
            <a:tbl>
              <a:tblPr bandRow="1">
                <a:tableStyleId>{5C22544A-7EE6-4342-B048-85BDC9FD1C3A}</a:tableStyleId>
              </a:tblPr>
              <a:tblGrid>
                <a:gridCol w="2232248"/>
                <a:gridCol w="6048672"/>
              </a:tblGrid>
              <a:tr h="28121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M.</a:t>
                      </a:r>
                      <a:r>
                        <a:rPr lang="fr-FR" sz="1100" baseline="0" dirty="0" smtClean="0"/>
                        <a:t> Bouillaud  (DSI)  +  C Ducreux</a:t>
                      </a:r>
                      <a:endParaRPr lang="fr-FR" sz="1100" dirty="0" smtClean="0"/>
                    </a:p>
                  </a:txBody>
                  <a:tcPr/>
                </a:tc>
              </a:tr>
              <a:tr h="942926">
                <a:tc>
                  <a:txBody>
                    <a:bodyPr/>
                    <a:lstStyle/>
                    <a:p>
                      <a:r>
                        <a:rPr lang="fr-FR" sz="1100" dirty="0" smtClean="0"/>
                        <a:t>Périmètre</a:t>
                      </a:r>
                      <a:endParaRPr lang="fr-FR" sz="1100" dirty="0"/>
                    </a:p>
                  </a:txBody>
                  <a:tcPr/>
                </a:tc>
                <a:tc>
                  <a:txBody>
                    <a:bodyPr/>
                    <a:lstStyle/>
                    <a:p>
                      <a:r>
                        <a:rPr lang="fr-FR" sz="1100" dirty="0" smtClean="0"/>
                        <a:t>Gestion</a:t>
                      </a:r>
                      <a:r>
                        <a:rPr lang="fr-FR" sz="1100" baseline="0" dirty="0" smtClean="0"/>
                        <a:t> atelier</a:t>
                      </a:r>
                    </a:p>
                    <a:p>
                      <a:r>
                        <a:rPr lang="fr-FR" sz="1100" baseline="0" dirty="0" smtClean="0"/>
                        <a:t>Gestion utilisateurs, paramètres, archivage et purge, traçabilité actions système</a:t>
                      </a:r>
                      <a:endParaRPr lang="fr-FR" sz="1100" dirty="0" smtClean="0"/>
                    </a:p>
                    <a:p>
                      <a:r>
                        <a:rPr lang="fr-FR" sz="1100" dirty="0" smtClean="0"/>
                        <a:t>Outillages, Equipements</a:t>
                      </a:r>
                      <a:r>
                        <a:rPr lang="fr-FR" sz="1100" baseline="0" dirty="0" smtClean="0"/>
                        <a:t> productivité, modes opératoires</a:t>
                      </a:r>
                    </a:p>
                    <a:p>
                      <a:r>
                        <a:rPr lang="fr-FR" sz="1100" baseline="0" dirty="0" smtClean="0"/>
                        <a:t>Traçabilité </a:t>
                      </a:r>
                      <a:r>
                        <a:rPr lang="fr-FR" sz="1100" baseline="0" dirty="0" err="1" smtClean="0"/>
                        <a:t>process</a:t>
                      </a:r>
                      <a:r>
                        <a:rPr lang="fr-FR" sz="1100" baseline="0" dirty="0" smtClean="0"/>
                        <a:t> et généalogie</a:t>
                      </a:r>
                    </a:p>
                    <a:p>
                      <a:r>
                        <a:rPr lang="fr-FR" sz="1100" baseline="0" dirty="0" smtClean="0"/>
                        <a:t>Suivi parachèvement, </a:t>
                      </a:r>
                      <a:r>
                        <a:rPr lang="fr-FR" sz="1100" dirty="0" smtClean="0"/>
                        <a:t>Rapports performance, Rapport élaboration, ...</a:t>
                      </a:r>
                    </a:p>
                  </a:txBody>
                  <a:tcPr/>
                </a:tc>
              </a:tr>
              <a:tr h="743953">
                <a:tc>
                  <a:txBody>
                    <a:bodyPr/>
                    <a:lstStyle/>
                    <a:p>
                      <a:r>
                        <a:rPr lang="fr-FR" sz="1100" dirty="0" smtClean="0"/>
                        <a:t>Livrables</a:t>
                      </a:r>
                      <a:endParaRPr lang="fr-FR" sz="1100" dirty="0"/>
                    </a:p>
                  </a:txBody>
                  <a:tcPr/>
                </a:tc>
                <a:tc>
                  <a:txBody>
                    <a:bodyPr/>
                    <a:lstStyle/>
                    <a:p>
                      <a:r>
                        <a:rPr lang="fr-FR" sz="1100" dirty="0" smtClean="0"/>
                        <a:t>Socle (progiciel) de base avec licences</a:t>
                      </a:r>
                    </a:p>
                    <a:p>
                      <a:r>
                        <a:rPr lang="fr-FR" sz="1100" dirty="0" smtClean="0"/>
                        <a:t>Spécifications générales</a:t>
                      </a:r>
                      <a:r>
                        <a:rPr lang="fr-FR" sz="1100" baseline="0" dirty="0" smtClean="0"/>
                        <a:t> et détaillées / dossier de paramétrage</a:t>
                      </a:r>
                    </a:p>
                    <a:p>
                      <a:r>
                        <a:rPr lang="fr-FR" sz="1100" baseline="0" dirty="0" smtClean="0"/>
                        <a:t>Progiciel paramétré  +  Logiciel modulaire développé en spécifique</a:t>
                      </a:r>
                    </a:p>
                    <a:p>
                      <a:r>
                        <a:rPr lang="fr-FR" sz="1100" dirty="0" smtClean="0"/>
                        <a:t>Dossier</a:t>
                      </a:r>
                      <a:r>
                        <a:rPr lang="fr-FR" sz="1100" baseline="0" dirty="0" smtClean="0"/>
                        <a:t> de test, </a:t>
                      </a:r>
                      <a:r>
                        <a:rPr lang="fr-FR" sz="1100" dirty="0" smtClean="0"/>
                        <a:t>Manuels utilisateur, dossier d’exploitation</a:t>
                      </a:r>
                      <a:endParaRPr lang="fr-FR" sz="1100" dirty="0"/>
                    </a:p>
                  </a:txBody>
                  <a:tcPr/>
                </a:tc>
              </a:tr>
              <a:tr h="252944">
                <a:tc>
                  <a:txBody>
                    <a:bodyPr/>
                    <a:lstStyle/>
                    <a:p>
                      <a:r>
                        <a:rPr lang="fr-FR" sz="1100" dirty="0" smtClean="0"/>
                        <a:t>Date de début de lot au + tôt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15/11/2015</a:t>
                      </a:r>
                    </a:p>
                  </a:txBody>
                  <a:tcPr/>
                </a:tc>
              </a:tr>
              <a:tr h="264726">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80284">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(MOA)</a:t>
                      </a:r>
                    </a:p>
                    <a:p>
                      <a:r>
                        <a:rPr lang="fr-FR" sz="1100" dirty="0" smtClean="0"/>
                        <a:t>M. Bouillaud (MOE) ; C. Ceresa (MOE)</a:t>
                      </a:r>
                    </a:p>
                    <a:p>
                      <a:r>
                        <a:rPr lang="fr-FR" sz="1100" dirty="0" smtClean="0"/>
                        <a:t>D. Fernandes (fournisseur Meta)</a:t>
                      </a:r>
                    </a:p>
                  </a:txBody>
                  <a:tcPr/>
                </a:tc>
              </a:tr>
              <a:tr h="803470">
                <a:tc>
                  <a:txBody>
                    <a:bodyPr/>
                    <a:lstStyle/>
                    <a:p>
                      <a:r>
                        <a:rPr lang="fr-FR" sz="1100" dirty="0" smtClean="0"/>
                        <a:t>Estimation budget</a:t>
                      </a:r>
                      <a:endParaRPr lang="fr-FR" sz="1100" dirty="0"/>
                    </a:p>
                  </a:txBody>
                  <a:tcPr/>
                </a:tc>
                <a:tc>
                  <a:txBody>
                    <a:bodyPr/>
                    <a:lstStyle/>
                    <a:p>
                      <a:r>
                        <a:rPr lang="fr-FR" sz="800" dirty="0" smtClean="0"/>
                        <a:t>Lot	Type	</a:t>
                      </a:r>
                      <a:r>
                        <a:rPr lang="fr-FR" sz="800" dirty="0" err="1" smtClean="0"/>
                        <a:t>Eramet</a:t>
                      </a:r>
                      <a:r>
                        <a:rPr lang="fr-FR" sz="800" dirty="0" smtClean="0"/>
                        <a:t>	Externe	Total général</a:t>
                      </a:r>
                    </a:p>
                    <a:p>
                      <a:r>
                        <a:rPr lang="fr-FR" sz="800" dirty="0" smtClean="0"/>
                        <a:t>LOT1	Licence		8500	8500</a:t>
                      </a:r>
                    </a:p>
                    <a:p>
                      <a:r>
                        <a:rPr lang="fr-FR" sz="800" dirty="0" smtClean="0"/>
                        <a:t>	Loyer	2000		2000</a:t>
                      </a:r>
                    </a:p>
                    <a:p>
                      <a:r>
                        <a:rPr lang="fr-FR" sz="800" dirty="0" smtClean="0"/>
                        <a:t>	Matériel		0	0</a:t>
                      </a:r>
                    </a:p>
                    <a:p>
                      <a:r>
                        <a:rPr lang="fr-FR" sz="800" dirty="0" smtClean="0"/>
                        <a:t>	Prestation		214325	214325</a:t>
                      </a:r>
                    </a:p>
                    <a:p>
                      <a:r>
                        <a:rPr lang="fr-FR" sz="800" dirty="0" smtClean="0"/>
                        <a:t>Total LOT1		2000	222825	224825</a:t>
                      </a:r>
                    </a:p>
                  </a:txBody>
                  <a:tcPr/>
                </a:tc>
              </a:tr>
              <a:tr h="609242">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81</a:t>
                      </a:r>
                    </a:p>
                    <a:p>
                      <a:r>
                        <a:rPr lang="it-IT" sz="800" dirty="0" smtClean="0"/>
                        <a:t>BCT	16</a:t>
                      </a:r>
                    </a:p>
                    <a:p>
                      <a:r>
                        <a:rPr lang="it-IT" sz="800" dirty="0" smtClean="0"/>
                        <a:t>CDX	52</a:t>
                      </a:r>
                    </a:p>
                    <a:p>
                      <a:r>
                        <a:rPr lang="it-IT" sz="800" dirty="0" smtClean="0"/>
                        <a:t>JEE	13</a:t>
                      </a:r>
                    </a:p>
                  </a:txBody>
                  <a:tcPr/>
                </a:tc>
              </a:tr>
              <a:tr h="72008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238</a:t>
                      </a:r>
                    </a:p>
                    <a:p>
                      <a:r>
                        <a:rPr lang="fr-FR" sz="800" dirty="0" smtClean="0"/>
                        <a:t>CCA	118</a:t>
                      </a:r>
                    </a:p>
                    <a:p>
                      <a:r>
                        <a:rPr lang="fr-FR" sz="800" dirty="0" smtClean="0"/>
                        <a:t>CDE	33</a:t>
                      </a:r>
                    </a:p>
                    <a:p>
                      <a:r>
                        <a:rPr lang="fr-FR" sz="800" dirty="0" smtClean="0"/>
                        <a:t>MBD	72</a:t>
                      </a:r>
                    </a:p>
                    <a:p>
                      <a:r>
                        <a:rPr lang="fr-FR" sz="800" dirty="0" smtClean="0"/>
                        <a:t>WRX	15</a:t>
                      </a:r>
                    </a:p>
                  </a:txBody>
                  <a:tcPr/>
                </a:tc>
              </a:tr>
              <a:tr h="465152">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MES (</a:t>
                      </a:r>
                      <a:r>
                        <a:rPr lang="fr-FR" sz="1100" dirty="0" err="1" smtClean="0"/>
                        <a:t>KmProd</a:t>
                      </a:r>
                      <a:r>
                        <a:rPr lang="fr-FR" sz="1100" dirty="0" smtClean="0"/>
                        <a:t> ?), modules logiciels</a:t>
                      </a:r>
                      <a:r>
                        <a:rPr lang="fr-FR" sz="1100" baseline="0" dirty="0" smtClean="0"/>
                        <a:t> développés en spécifique</a:t>
                      </a:r>
                      <a:endParaRPr lang="fr-FR" sz="1100" dirty="0" smtClean="0"/>
                    </a:p>
                    <a:p>
                      <a:r>
                        <a:rPr lang="fr-FR" sz="1100" dirty="0" smtClean="0"/>
                        <a:t>MS SQL Server, MS </a:t>
                      </a:r>
                      <a:r>
                        <a:rPr lang="fr-FR" sz="1100" dirty="0" err="1" smtClean="0"/>
                        <a:t>dotNet</a:t>
                      </a:r>
                      <a:r>
                        <a:rPr lang="fr-FR" sz="1100" dirty="0" smtClean="0"/>
                        <a:t>, MS</a:t>
                      </a:r>
                      <a:r>
                        <a:rPr lang="fr-FR" sz="1100" baseline="0" dirty="0" smtClean="0"/>
                        <a:t> </a:t>
                      </a:r>
                      <a:r>
                        <a:rPr lang="fr-FR" sz="1100" baseline="0" dirty="0" err="1" smtClean="0"/>
                        <a:t>Reporting</a:t>
                      </a:r>
                      <a:r>
                        <a:rPr lang="fr-FR" sz="1100" baseline="0" dirty="0" smtClean="0"/>
                        <a:t> Services</a:t>
                      </a:r>
                      <a:endParaRPr lang="fr-FR" sz="1100" dirty="0"/>
                    </a:p>
                  </a:txBody>
                  <a:tcPr/>
                </a:tc>
              </a:tr>
            </a:tbl>
          </a:graphicData>
        </a:graphic>
      </p:graphicFrame>
    </p:spTree>
    <p:extLst>
      <p:ext uri="{BB962C8B-B14F-4D97-AF65-F5344CB8AC3E}">
        <p14:creationId xmlns:p14="http://schemas.microsoft.com/office/powerpoint/2010/main" val="1768295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Ordre du jour</a:t>
            </a:r>
            <a:endParaRPr lang="fr-FR" dirty="0"/>
          </a:p>
        </p:txBody>
      </p:sp>
      <p:sp>
        <p:nvSpPr>
          <p:cNvPr id="7" name="Espace réservé du contenu 6"/>
          <p:cNvSpPr>
            <a:spLocks noGrp="1"/>
          </p:cNvSpPr>
          <p:nvPr>
            <p:ph idx="1"/>
          </p:nvPr>
        </p:nvSpPr>
        <p:spPr>
          <a:xfrm>
            <a:off x="1105272" y="1340768"/>
            <a:ext cx="7571184" cy="4392488"/>
          </a:xfrm>
        </p:spPr>
        <p:txBody>
          <a:bodyPr>
            <a:noAutofit/>
          </a:bodyPr>
          <a:lstStyle/>
          <a:p>
            <a:r>
              <a:rPr lang="fr-FR" sz="2400" dirty="0" smtClean="0"/>
              <a:t>Clôture de la séquence « Etude de cadrage »</a:t>
            </a:r>
          </a:p>
          <a:p>
            <a:r>
              <a:rPr lang="fr-FR" sz="2400" dirty="0" smtClean="0"/>
              <a:t>Go sur phase de Réalisation </a:t>
            </a:r>
            <a:endParaRPr lang="fr-FR" sz="2400" dirty="0"/>
          </a:p>
          <a:p>
            <a:r>
              <a:rPr lang="fr-FR" sz="2400" dirty="0" smtClean="0"/>
              <a:t>Structuration de la séquence de Réalisation par lots</a:t>
            </a:r>
          </a:p>
          <a:p>
            <a:pPr lvl="1"/>
            <a:r>
              <a:rPr lang="fr-FR" sz="2400" dirty="0" smtClean="0"/>
              <a:t>Fiche de description pour chaque lot</a:t>
            </a:r>
          </a:p>
          <a:p>
            <a:pPr lvl="1"/>
            <a:r>
              <a:rPr lang="fr-FR" sz="2400" dirty="0" smtClean="0"/>
              <a:t>Budget externe</a:t>
            </a:r>
          </a:p>
          <a:p>
            <a:pPr lvl="1"/>
            <a:r>
              <a:rPr lang="fr-FR" sz="2400" dirty="0" smtClean="0"/>
              <a:t>Charge métier</a:t>
            </a:r>
          </a:p>
          <a:p>
            <a:pPr lvl="1"/>
            <a:r>
              <a:rPr lang="fr-FR" sz="2400" dirty="0" smtClean="0"/>
              <a:t>Charge DSI</a:t>
            </a:r>
          </a:p>
          <a:p>
            <a:r>
              <a:rPr lang="fr-FR" sz="2400" dirty="0" smtClean="0"/>
              <a:t>Planning de réalisation + mise en service + stabilisation</a:t>
            </a:r>
          </a:p>
          <a:p>
            <a:r>
              <a:rPr lang="fr-FR" sz="2400" dirty="0" smtClean="0"/>
              <a:t>Annexes</a:t>
            </a:r>
          </a:p>
          <a:p>
            <a:endParaRPr lang="fr-FR" sz="2400" dirty="0" smtClean="0"/>
          </a:p>
          <a:p>
            <a:endParaRPr lang="fr-FR" sz="24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3</a:t>
            </a:fld>
            <a:endParaRPr lang="fr-FR" dirty="0">
              <a:solidFill>
                <a:prstClr val="white"/>
              </a:solidFill>
            </a:endParaRPr>
          </a:p>
        </p:txBody>
      </p:sp>
    </p:spTree>
    <p:extLst>
      <p:ext uri="{BB962C8B-B14F-4D97-AF65-F5344CB8AC3E}">
        <p14:creationId xmlns:p14="http://schemas.microsoft.com/office/powerpoint/2010/main" val="3127672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3.2 : Pilotage WBU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35885927"/>
              </p:ext>
            </p:extLst>
          </p:nvPr>
        </p:nvGraphicFramePr>
        <p:xfrm>
          <a:off x="467544" y="764704"/>
          <a:ext cx="8280920" cy="511458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M.</a:t>
                      </a:r>
                      <a:r>
                        <a:rPr lang="fr-FR" sz="1100" baseline="0" dirty="0" smtClean="0"/>
                        <a:t> Bouillaud (DSI) +  C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dirty="0" smtClean="0"/>
                        <a:t>Normes de visée (gestion</a:t>
                      </a:r>
                      <a:r>
                        <a:rPr lang="fr-FR" sz="1100" baseline="0" dirty="0" smtClean="0"/>
                        <a:t> et affectation)</a:t>
                      </a:r>
                      <a:endParaRPr lang="fr-FR" sz="1100" dirty="0" smtClean="0"/>
                    </a:p>
                    <a:p>
                      <a:r>
                        <a:rPr lang="fr-FR" sz="1100" dirty="0" smtClean="0"/>
                        <a:t>Calcul enfournement</a:t>
                      </a:r>
                    </a:p>
                    <a:p>
                      <a:r>
                        <a:rPr lang="fr-FR" sz="1100" dirty="0" smtClean="0"/>
                        <a:t>Gestion</a:t>
                      </a:r>
                      <a:r>
                        <a:rPr lang="fr-FR" sz="1100" baseline="0" dirty="0" smtClean="0"/>
                        <a:t> ajustements, suivi prépa charge</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M. Bouillaud (MOE) ; C. Ceresa (MOE)</a:t>
                      </a:r>
                    </a:p>
                    <a:p>
                      <a:r>
                        <a:rPr lang="fr-FR" sz="1100" dirty="0" smtClean="0"/>
                        <a:t>D. Fernandes (fournisseur Meta)</a:t>
                      </a:r>
                    </a:p>
                  </a:txBody>
                  <a:tcPr/>
                </a:tc>
              </a:tr>
              <a:tr h="467170">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LOT2	Prestation	53730	53730</a:t>
                      </a:r>
                    </a:p>
                    <a:p>
                      <a:r>
                        <a:rPr lang="fr-FR" sz="800" dirty="0" smtClean="0"/>
                        <a:t>Total LOT2		53730	53730</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73</a:t>
                      </a:r>
                    </a:p>
                    <a:p>
                      <a:r>
                        <a:rPr lang="it-IT" sz="800" dirty="0" smtClean="0"/>
                        <a:t>BCT	14</a:t>
                      </a:r>
                    </a:p>
                    <a:p>
                      <a:r>
                        <a:rPr lang="it-IT" sz="800" dirty="0" smtClean="0"/>
                        <a:t>CDX	45</a:t>
                      </a:r>
                    </a:p>
                    <a:p>
                      <a:r>
                        <a:rPr lang="it-IT" sz="800" dirty="0" smtClean="0"/>
                        <a:t>JEE	14</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238</a:t>
                      </a:r>
                    </a:p>
                    <a:p>
                      <a:r>
                        <a:rPr lang="fr-FR" sz="800" dirty="0" smtClean="0"/>
                        <a:t>CCA	20</a:t>
                      </a:r>
                    </a:p>
                    <a:p>
                      <a:r>
                        <a:rPr lang="fr-FR" sz="800" dirty="0" smtClean="0"/>
                        <a:t>CDE	31</a:t>
                      </a:r>
                    </a:p>
                    <a:p>
                      <a:r>
                        <a:rPr lang="fr-FR" sz="800" dirty="0" smtClean="0"/>
                        <a:t>MBD	152</a:t>
                      </a:r>
                    </a:p>
                    <a:p>
                      <a:r>
                        <a:rPr lang="fr-FR" sz="800" dirty="0" smtClean="0"/>
                        <a:t>WRX	35</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MES (</a:t>
                      </a:r>
                      <a:r>
                        <a:rPr lang="fr-FR" sz="1100" dirty="0" err="1" smtClean="0"/>
                        <a:t>KmProd</a:t>
                      </a:r>
                      <a:r>
                        <a:rPr lang="fr-FR" sz="1100" dirty="0" smtClean="0"/>
                        <a:t> ?), modules logiciels</a:t>
                      </a:r>
                      <a:r>
                        <a:rPr lang="fr-FR" sz="1100" baseline="0" dirty="0" smtClean="0"/>
                        <a:t> développés en spécifique</a:t>
                      </a:r>
                      <a:endParaRPr lang="fr-FR" sz="1100" dirty="0" smtClean="0"/>
                    </a:p>
                    <a:p>
                      <a:r>
                        <a:rPr lang="fr-FR" sz="1100" dirty="0" smtClean="0"/>
                        <a:t>MS SQL Server, MS </a:t>
                      </a:r>
                      <a:r>
                        <a:rPr lang="fr-FR" sz="1100" dirty="0" err="1" smtClean="0"/>
                        <a:t>dotNet</a:t>
                      </a:r>
                      <a:r>
                        <a:rPr lang="fr-FR" sz="1100" dirty="0" smtClean="0"/>
                        <a:t>, MS</a:t>
                      </a:r>
                      <a:r>
                        <a:rPr lang="fr-FR" sz="1100" baseline="0" dirty="0" smtClean="0"/>
                        <a:t> </a:t>
                      </a:r>
                      <a:r>
                        <a:rPr lang="fr-FR" sz="1100" baseline="0" dirty="0" err="1" smtClean="0"/>
                        <a:t>Reporting</a:t>
                      </a:r>
                      <a:r>
                        <a:rPr lang="fr-FR" sz="1100" baseline="0" dirty="0" smtClean="0"/>
                        <a:t> Services</a:t>
                      </a:r>
                      <a:endParaRPr lang="fr-FR" sz="1100" dirty="0"/>
                    </a:p>
                  </a:txBody>
                  <a:tcPr/>
                </a:tc>
              </a:tr>
            </a:tbl>
          </a:graphicData>
        </a:graphic>
      </p:graphicFrame>
    </p:spTree>
    <p:extLst>
      <p:ext uri="{BB962C8B-B14F-4D97-AF65-F5344CB8AC3E}">
        <p14:creationId xmlns:p14="http://schemas.microsoft.com/office/powerpoint/2010/main" val="3312130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3.3 : Pilotage PAM et VAR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224378034"/>
              </p:ext>
            </p:extLst>
          </p:nvPr>
        </p:nvGraphicFramePr>
        <p:xfrm>
          <a:off x="467544" y="764704"/>
          <a:ext cx="8280920" cy="575993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t>C.</a:t>
                      </a:r>
                      <a:r>
                        <a:rPr lang="fr-FR" sz="1100" baseline="0" dirty="0" smtClean="0"/>
                        <a:t>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Affectation normes PAM et VAR</a:t>
                      </a:r>
                    </a:p>
                    <a:p>
                      <a:r>
                        <a:rPr lang="fr-FR" sz="1100" baseline="0" dirty="0" smtClean="0"/>
                        <a:t>Calcul / contrôle stub</a:t>
                      </a:r>
                    </a:p>
                    <a:p>
                      <a:r>
                        <a:rPr lang="fr-FR" sz="1100" baseline="0" dirty="0" smtClean="0"/>
                        <a:t>Suivi chargement four, suivi déroulement élaboration PAM et VAR</a:t>
                      </a:r>
                    </a:p>
                    <a:p>
                      <a:r>
                        <a:rPr lang="fr-FR" sz="1100" baseline="0" dirty="0" smtClean="0"/>
                        <a:t>Calcul d’acceptation, acceptation atelier, acceptation qualité</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PMF, JLB</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800" dirty="0" smtClean="0"/>
                        <a:t>Lot	Type	</a:t>
                      </a:r>
                      <a:r>
                        <a:rPr lang="fr-FR" sz="800" dirty="0" err="1" smtClean="0"/>
                        <a:t>Eramet</a:t>
                      </a:r>
                      <a:r>
                        <a:rPr lang="fr-FR" sz="800" dirty="0" smtClean="0"/>
                        <a:t>	Externe	Total général</a:t>
                      </a:r>
                    </a:p>
                    <a:p>
                      <a:r>
                        <a:rPr lang="fr-FR" sz="800" dirty="0" smtClean="0"/>
                        <a:t>LOT3	Licence		17500	17500</a:t>
                      </a:r>
                    </a:p>
                    <a:p>
                      <a:r>
                        <a:rPr lang="fr-FR" sz="800" dirty="0" smtClean="0"/>
                        <a:t>	Loyer	1000		1000</a:t>
                      </a:r>
                    </a:p>
                    <a:p>
                      <a:r>
                        <a:rPr lang="fr-FR" sz="800" dirty="0" smtClean="0"/>
                        <a:t>	Prestation		58000	58000</a:t>
                      </a:r>
                    </a:p>
                    <a:p>
                      <a:r>
                        <a:rPr lang="fr-FR" sz="800" dirty="0" smtClean="0"/>
                        <a:t>Total LOT3		1000	75500	76500</a:t>
                      </a:r>
                    </a:p>
                    <a:p>
                      <a:r>
                        <a:rPr lang="fr-FR" sz="800" b="1" i="1" dirty="0" smtClean="0"/>
                        <a:t>NB : hors valorisation</a:t>
                      </a:r>
                      <a:r>
                        <a:rPr lang="fr-FR" sz="800" b="1" i="1" baseline="0" dirty="0" smtClean="0"/>
                        <a:t> de l’acquisition de PES par </a:t>
                      </a:r>
                      <a:r>
                        <a:rPr lang="fr-FR" sz="800" b="1" i="1" baseline="0" dirty="0" err="1" smtClean="0"/>
                        <a:t>Ecotitanium</a:t>
                      </a:r>
                      <a:endParaRPr lang="fr-FR" sz="800" b="1" i="1" baseline="0" dirty="0" smtClean="0"/>
                    </a:p>
                    <a:p>
                      <a:r>
                        <a:rPr lang="fr-FR" sz="800" b="1" i="1" baseline="0" dirty="0" smtClean="0"/>
                        <a:t>NB2 : sur la base du scenario 3 d’architecture PES pour </a:t>
                      </a:r>
                      <a:r>
                        <a:rPr lang="fr-FR" sz="800" b="1" i="1" baseline="0" dirty="0" err="1" smtClean="0"/>
                        <a:t>Ecotitanium</a:t>
                      </a:r>
                      <a:endParaRPr lang="fr-FR" sz="800" b="1" i="1" dirty="0" smtClean="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72</a:t>
                      </a:r>
                    </a:p>
                    <a:p>
                      <a:r>
                        <a:rPr lang="it-IT" sz="800" dirty="0" smtClean="0"/>
                        <a:t>BCT	14</a:t>
                      </a:r>
                    </a:p>
                    <a:p>
                      <a:r>
                        <a:rPr lang="it-IT" sz="800" dirty="0" smtClean="0"/>
                        <a:t>CDX	46</a:t>
                      </a:r>
                    </a:p>
                    <a:p>
                      <a:r>
                        <a:rPr lang="it-IT" sz="800" dirty="0" smtClean="0"/>
                        <a:t>JEE	12</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221</a:t>
                      </a:r>
                    </a:p>
                    <a:p>
                      <a:r>
                        <a:rPr lang="fr-FR" sz="800" dirty="0" smtClean="0"/>
                        <a:t>CDE	34</a:t>
                      </a:r>
                    </a:p>
                    <a:p>
                      <a:r>
                        <a:rPr lang="fr-FR" sz="800" dirty="0" smtClean="0"/>
                        <a:t>JLB	85</a:t>
                      </a:r>
                    </a:p>
                    <a:p>
                      <a:r>
                        <a:rPr lang="fr-FR" sz="800" dirty="0" smtClean="0"/>
                        <a:t>PMF	72</a:t>
                      </a:r>
                    </a:p>
                    <a:p>
                      <a:r>
                        <a:rPr lang="fr-FR" sz="800" dirty="0" smtClean="0"/>
                        <a:t>WRX	30</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Oracle </a:t>
                      </a:r>
                      <a:r>
                        <a:rPr lang="fr-FR" sz="1100" dirty="0" err="1" smtClean="0"/>
                        <a:t>bdd</a:t>
                      </a:r>
                      <a:r>
                        <a:rPr lang="fr-FR" sz="1100" dirty="0" smtClean="0"/>
                        <a:t>, Oracle</a:t>
                      </a:r>
                      <a:r>
                        <a:rPr lang="fr-FR" sz="1100" baseline="0" dirty="0" smtClean="0"/>
                        <a:t> </a:t>
                      </a:r>
                      <a:r>
                        <a:rPr lang="fr-FR" sz="1100" baseline="0" dirty="0" err="1" smtClean="0"/>
                        <a:t>Forms</a:t>
                      </a:r>
                      <a:endParaRPr lang="fr-FR" sz="1100" dirty="0" smtClean="0"/>
                    </a:p>
                    <a:p>
                      <a:endParaRPr lang="fr-FR" sz="1100" dirty="0"/>
                    </a:p>
                  </a:txBody>
                  <a:tcPr/>
                </a:tc>
              </a:tr>
            </a:tbl>
          </a:graphicData>
        </a:graphic>
      </p:graphicFrame>
    </p:spTree>
    <p:extLst>
      <p:ext uri="{BB962C8B-B14F-4D97-AF65-F5344CB8AC3E}">
        <p14:creationId xmlns:p14="http://schemas.microsoft.com/office/powerpoint/2010/main" val="381584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3.4 : Données techniques (Normes)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34434784"/>
              </p:ext>
            </p:extLst>
          </p:nvPr>
        </p:nvGraphicFramePr>
        <p:xfrm>
          <a:off x="467544" y="764704"/>
          <a:ext cx="8280920" cy="547037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solidFill>
                            <a:schemeClr val="tx1"/>
                          </a:solidFill>
                        </a:rPr>
                        <a:t>J.</a:t>
                      </a:r>
                      <a:r>
                        <a:rPr lang="fr-FR" sz="1100" baseline="0" dirty="0" smtClean="0">
                          <a:solidFill>
                            <a:schemeClr val="tx1"/>
                          </a:solidFill>
                        </a:rPr>
                        <a:t> Escaffre </a:t>
                      </a:r>
                      <a:endParaRPr lang="fr-FR" sz="1100" dirty="0" smtClean="0">
                        <a:solidFill>
                          <a:schemeClr val="tx1"/>
                        </a:solidFill>
                      </a:endParaRPr>
                    </a:p>
                  </a:txBody>
                  <a:tcPr/>
                </a:tc>
              </a:tr>
              <a:tr h="504056">
                <a:tc>
                  <a:txBody>
                    <a:bodyPr/>
                    <a:lstStyle/>
                    <a:p>
                      <a:r>
                        <a:rPr lang="fr-FR" sz="1100" dirty="0" smtClean="0"/>
                        <a:t>Périmètre</a:t>
                      </a:r>
                      <a:endParaRPr lang="fr-FR" sz="1100" dirty="0"/>
                    </a:p>
                  </a:txBody>
                  <a:tcPr/>
                </a:tc>
                <a:tc>
                  <a:txBody>
                    <a:bodyPr/>
                    <a:lstStyle/>
                    <a:p>
                      <a:r>
                        <a:rPr lang="fr-FR" sz="1100" baseline="0" dirty="0" smtClean="0"/>
                        <a:t>Normes d’élaboration PAM et VAR</a:t>
                      </a:r>
                    </a:p>
                    <a:p>
                      <a:r>
                        <a:rPr lang="fr-FR" sz="1100" baseline="0" dirty="0" smtClean="0"/>
                        <a:t>Normes d’acceptation </a:t>
                      </a:r>
                    </a:p>
                    <a:p>
                      <a:r>
                        <a:rPr lang="fr-FR" sz="1100" baseline="0" dirty="0" smtClean="0"/>
                        <a:t>Normes de visée composition </a:t>
                      </a:r>
                      <a:r>
                        <a:rPr lang="fr-FR" sz="1100" baseline="0" dirty="0" smtClean="0">
                          <a:sym typeface="Wingdings" panose="05000000000000000000" pitchFamily="2" charset="2"/>
                        </a:rPr>
                        <a:t> repositionnées dans le Lot 3.2 (fournisseur Meta2i)</a:t>
                      </a:r>
                      <a:endParaRPr lang="fr-FR" sz="1100" baseline="0" dirty="0" smtClean="0"/>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de gestion des normes dans « PES »</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PM Fontaine ; C. Ceresa , JL Boyer (MOE)</a:t>
                      </a:r>
                    </a:p>
                    <a:p>
                      <a:r>
                        <a:rPr lang="fr-FR" sz="1100" dirty="0" smtClean="0">
                          <a:solidFill>
                            <a:schemeClr val="tx1"/>
                          </a:solidFill>
                        </a:rPr>
                        <a:t>Fournisseur LOJELIS</a:t>
                      </a:r>
                    </a:p>
                  </a:txBody>
                  <a:tcPr/>
                </a:tc>
              </a:tr>
              <a:tr h="467464">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LOT4	Prestation	40000	40000</a:t>
                      </a:r>
                    </a:p>
                    <a:p>
                      <a:r>
                        <a:rPr lang="fr-FR" sz="800" dirty="0" smtClean="0"/>
                        <a:t>Total LOT4		40000	40000</a:t>
                      </a:r>
                    </a:p>
                    <a:p>
                      <a:r>
                        <a:rPr lang="fr-FR" sz="800" b="1" i="1" dirty="0" smtClean="0"/>
                        <a:t>NB : Estimations</a:t>
                      </a:r>
                      <a:r>
                        <a:rPr lang="fr-FR" sz="800" b="1" i="1" baseline="0" dirty="0" smtClean="0"/>
                        <a:t> réalisées sans appel d’offres</a:t>
                      </a:r>
                      <a:endParaRPr lang="fr-FR" sz="800" b="1" i="1" dirty="0" smtClean="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73</a:t>
                      </a:r>
                    </a:p>
                    <a:p>
                      <a:r>
                        <a:rPr lang="it-IT" sz="800" b="0" dirty="0" smtClean="0"/>
                        <a:t>BCT	14</a:t>
                      </a:r>
                    </a:p>
                    <a:p>
                      <a:r>
                        <a:rPr lang="it-IT" sz="800" b="0" dirty="0" smtClean="0"/>
                        <a:t>CDX	26</a:t>
                      </a:r>
                    </a:p>
                    <a:p>
                      <a:r>
                        <a:rPr lang="it-IT" sz="800" b="0" dirty="0" smtClean="0"/>
                        <a:t>JEE	33</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142</a:t>
                      </a:r>
                    </a:p>
                    <a:p>
                      <a:r>
                        <a:rPr lang="fr-FR" sz="800" dirty="0" smtClean="0"/>
                        <a:t>CCA	14</a:t>
                      </a:r>
                    </a:p>
                    <a:p>
                      <a:r>
                        <a:rPr lang="fr-FR" sz="800" dirty="0" smtClean="0"/>
                        <a:t>CDE	26</a:t>
                      </a:r>
                    </a:p>
                    <a:p>
                      <a:r>
                        <a:rPr lang="fr-FR" sz="800" dirty="0" smtClean="0"/>
                        <a:t>JLB	43</a:t>
                      </a:r>
                    </a:p>
                    <a:p>
                      <a:r>
                        <a:rPr lang="fr-FR" sz="800" dirty="0" smtClean="0"/>
                        <a:t>PMF	29</a:t>
                      </a:r>
                    </a:p>
                    <a:p>
                      <a:r>
                        <a:rPr lang="fr-FR" sz="800" dirty="0" smtClean="0"/>
                        <a:t>WRX	10</a:t>
                      </a:r>
                    </a:p>
                    <a:p>
                      <a:r>
                        <a:rPr lang="fr-FR" sz="800" dirty="0" smtClean="0"/>
                        <a:t>YLY	20</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solidFill>
                            <a:schemeClr val="tx1"/>
                          </a:solidFill>
                        </a:rPr>
                        <a:t>« PES »</a:t>
                      </a:r>
                    </a:p>
                    <a:p>
                      <a:endParaRPr lang="fr-FR" sz="1100" dirty="0"/>
                    </a:p>
                  </a:txBody>
                  <a:tcPr/>
                </a:tc>
              </a:tr>
            </a:tbl>
          </a:graphicData>
        </a:graphic>
      </p:graphicFrame>
    </p:spTree>
    <p:extLst>
      <p:ext uri="{BB962C8B-B14F-4D97-AF65-F5344CB8AC3E}">
        <p14:creationId xmlns:p14="http://schemas.microsoft.com/office/powerpoint/2010/main" val="3944433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3.5 : Historisation + Interface N2</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87478148"/>
              </p:ext>
            </p:extLst>
          </p:nvPr>
        </p:nvGraphicFramePr>
        <p:xfrm>
          <a:off x="467544" y="764704"/>
          <a:ext cx="8280920" cy="544103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PM</a:t>
                      </a:r>
                      <a:r>
                        <a:rPr lang="fr-FR" sz="1100" baseline="0" dirty="0" smtClean="0"/>
                        <a:t> Fontaine (DSI)  +  J Escaffre et/ou C Ducreux</a:t>
                      </a:r>
                      <a:endParaRPr lang="fr-FR" sz="1100" dirty="0" smtClean="0"/>
                    </a:p>
                  </a:txBody>
                  <a:tcPr/>
                </a:tc>
              </a:tr>
              <a:tr h="594066">
                <a:tc>
                  <a:txBody>
                    <a:bodyPr/>
                    <a:lstStyle/>
                    <a:p>
                      <a:pPr marL="0" algn="l" defTabSz="914400" rtl="0" eaLnBrk="1" latinLnBrk="0" hangingPunct="1"/>
                      <a:r>
                        <a:rPr lang="fr-FR" sz="1100" kern="1200" baseline="0" dirty="0" smtClean="0">
                          <a:solidFill>
                            <a:schemeClr val="dk1"/>
                          </a:solidFill>
                          <a:latin typeface="+mn-lt"/>
                          <a:ea typeface="+mn-ea"/>
                          <a:cs typeface="+mn-cs"/>
                        </a:rPr>
                        <a:t>Périmètre</a:t>
                      </a:r>
                      <a:endParaRPr lang="fr-FR" sz="1100" kern="1200" baseline="0" dirty="0">
                        <a:solidFill>
                          <a:schemeClr val="dk1"/>
                        </a:solidFill>
                        <a:latin typeface="+mn-lt"/>
                        <a:ea typeface="+mn-ea"/>
                        <a:cs typeface="+mn-cs"/>
                      </a:endParaRPr>
                    </a:p>
                  </a:txBody>
                  <a:tcPr/>
                </a:tc>
                <a:tc>
                  <a:txBody>
                    <a:bodyPr/>
                    <a:lstStyle/>
                    <a:p>
                      <a:pPr marL="0" algn="l" defTabSz="914400" rtl="0" eaLnBrk="1" latinLnBrk="0" hangingPunct="1"/>
                      <a:r>
                        <a:rPr lang="fr-FR" sz="1100" kern="1200" baseline="0" dirty="0" smtClean="0">
                          <a:solidFill>
                            <a:schemeClr val="dk1"/>
                          </a:solidFill>
                          <a:latin typeface="+mn-lt"/>
                          <a:ea typeface="+mn-ea"/>
                          <a:cs typeface="+mn-cs"/>
                        </a:rPr>
                        <a:t>Historisation données </a:t>
                      </a:r>
                      <a:r>
                        <a:rPr lang="fr-FR" sz="1100" kern="1200" baseline="0" dirty="0" err="1" smtClean="0">
                          <a:solidFill>
                            <a:schemeClr val="dk1"/>
                          </a:solidFill>
                          <a:latin typeface="+mn-lt"/>
                          <a:ea typeface="+mn-ea"/>
                          <a:cs typeface="+mn-cs"/>
                        </a:rPr>
                        <a:t>process</a:t>
                      </a:r>
                      <a:endParaRPr lang="fr-FR" sz="1100" kern="1200" baseline="0" dirty="0" smtClean="0">
                        <a:solidFill>
                          <a:schemeClr val="dk1"/>
                        </a:solidFill>
                        <a:latin typeface="+mn-lt"/>
                        <a:ea typeface="+mn-ea"/>
                        <a:cs typeface="+mn-cs"/>
                      </a:endParaRPr>
                    </a:p>
                    <a:p>
                      <a:pPr marL="0" algn="l" defTabSz="914400" rtl="0" eaLnBrk="1" latinLnBrk="0" hangingPunct="1"/>
                      <a:r>
                        <a:rPr lang="fr-FR" sz="1100" kern="1200" baseline="0" dirty="0" smtClean="0">
                          <a:solidFill>
                            <a:schemeClr val="dk1"/>
                          </a:solidFill>
                          <a:latin typeface="+mn-lt"/>
                          <a:ea typeface="+mn-ea"/>
                          <a:cs typeface="+mn-cs"/>
                        </a:rPr>
                        <a:t>Interfaces niveau 2 pour historisation ou pilotages</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 dossier de paramétrage</a:t>
                      </a:r>
                    </a:p>
                    <a:p>
                      <a:r>
                        <a:rPr lang="fr-FR" sz="1100" baseline="0" dirty="0" smtClean="0"/>
                        <a:t>Progiciel </a:t>
                      </a:r>
                      <a:r>
                        <a:rPr lang="fr-FR" sz="1100" baseline="0" dirty="0" err="1" smtClean="0"/>
                        <a:t>Historian</a:t>
                      </a:r>
                      <a:r>
                        <a:rPr lang="fr-FR" sz="1100" baseline="0" dirty="0" smtClean="0"/>
                        <a:t> paramétré </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S Desfarges (MOA)</a:t>
                      </a:r>
                    </a:p>
                    <a:p>
                      <a:r>
                        <a:rPr lang="fr-FR" sz="1100" dirty="0" smtClean="0"/>
                        <a:t>PM Fontaine, A Lavaud (MOE) </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LOT5	Licence	23500	23500</a:t>
                      </a:r>
                    </a:p>
                    <a:p>
                      <a:r>
                        <a:rPr lang="fr-FR" sz="800" dirty="0" smtClean="0"/>
                        <a:t>	Matériel	11000	11000</a:t>
                      </a:r>
                    </a:p>
                    <a:p>
                      <a:r>
                        <a:rPr lang="fr-FR" sz="800" dirty="0" smtClean="0"/>
                        <a:t>	Prestation	39125	39125</a:t>
                      </a:r>
                    </a:p>
                    <a:p>
                      <a:r>
                        <a:rPr lang="fr-FR" sz="800" dirty="0" smtClean="0"/>
                        <a:t>Total LOT5		73625	73625</a:t>
                      </a:r>
                    </a:p>
                    <a:p>
                      <a:r>
                        <a:rPr lang="fr-FR" sz="800" b="1" i="1" dirty="0" smtClean="0"/>
                        <a:t>NB : sur la base d’une hypothèse d’intégration dans l’architecture </a:t>
                      </a:r>
                      <a:r>
                        <a:rPr lang="fr-FR" sz="800" b="1" i="1" dirty="0" err="1" smtClean="0"/>
                        <a:t>Historian</a:t>
                      </a:r>
                      <a:r>
                        <a:rPr lang="fr-FR" sz="800" b="1" i="1" dirty="0" smtClean="0"/>
                        <a:t> UKAD</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22</a:t>
                      </a:r>
                    </a:p>
                    <a:p>
                      <a:r>
                        <a:rPr lang="it-IT" sz="800" dirty="0" smtClean="0"/>
                        <a:t>BCT	2</a:t>
                      </a:r>
                    </a:p>
                    <a:p>
                      <a:r>
                        <a:rPr lang="it-IT" sz="800" dirty="0" smtClean="0"/>
                        <a:t>CDX	12</a:t>
                      </a:r>
                    </a:p>
                    <a:p>
                      <a:r>
                        <a:rPr lang="it-IT" sz="800" dirty="0" smtClean="0"/>
                        <a:t>JEE	8</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93</a:t>
                      </a:r>
                    </a:p>
                    <a:p>
                      <a:r>
                        <a:rPr lang="fr-FR" sz="800" dirty="0" smtClean="0"/>
                        <a:t>CDE	18</a:t>
                      </a:r>
                    </a:p>
                    <a:p>
                      <a:r>
                        <a:rPr lang="fr-FR" sz="800" dirty="0" smtClean="0"/>
                        <a:t>PMF	75</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err="1" smtClean="0">
                          <a:solidFill>
                            <a:srgbClr val="FF0000"/>
                          </a:solidFill>
                        </a:rPr>
                        <a:t>Wonderware</a:t>
                      </a:r>
                      <a:r>
                        <a:rPr lang="fr-FR" sz="1100" baseline="0" dirty="0" smtClean="0">
                          <a:solidFill>
                            <a:srgbClr val="FF0000"/>
                          </a:solidFill>
                        </a:rPr>
                        <a:t> </a:t>
                      </a:r>
                      <a:r>
                        <a:rPr lang="fr-FR" sz="1100" baseline="0" dirty="0" err="1" smtClean="0">
                          <a:solidFill>
                            <a:srgbClr val="FF0000"/>
                          </a:solidFill>
                        </a:rPr>
                        <a:t>Historian</a:t>
                      </a:r>
                      <a:endParaRPr lang="fr-FR" sz="1100" baseline="0" dirty="0" smtClean="0">
                        <a:solidFill>
                          <a:srgbClr val="FF0000"/>
                        </a:solidFill>
                      </a:endParaRPr>
                    </a:p>
                    <a:p>
                      <a:r>
                        <a:rPr lang="fr-FR" sz="1100" baseline="0" dirty="0" err="1" smtClean="0">
                          <a:solidFill>
                            <a:srgbClr val="FF0000"/>
                          </a:solidFill>
                        </a:rPr>
                        <a:t>Wonderware</a:t>
                      </a:r>
                      <a:r>
                        <a:rPr lang="fr-FR" sz="1100" baseline="0" dirty="0" smtClean="0">
                          <a:solidFill>
                            <a:srgbClr val="FF0000"/>
                          </a:solidFill>
                        </a:rPr>
                        <a:t> System Platform</a:t>
                      </a:r>
                    </a:p>
                    <a:p>
                      <a:r>
                        <a:rPr lang="fr-FR" sz="1100" baseline="0" dirty="0" smtClean="0">
                          <a:solidFill>
                            <a:srgbClr val="FF0000"/>
                          </a:solidFill>
                        </a:rPr>
                        <a:t>MS SQL Server, MS </a:t>
                      </a:r>
                      <a:r>
                        <a:rPr lang="fr-FR" sz="1100" baseline="0" dirty="0" err="1" smtClean="0">
                          <a:solidFill>
                            <a:srgbClr val="FF0000"/>
                          </a:solidFill>
                        </a:rPr>
                        <a:t>Dotnet</a:t>
                      </a:r>
                      <a:endParaRPr lang="fr-FR" sz="1100" dirty="0" smtClean="0">
                        <a:solidFill>
                          <a:srgbClr val="FF0000"/>
                        </a:solidFill>
                      </a:endParaRPr>
                    </a:p>
                    <a:p>
                      <a:endParaRPr lang="fr-FR" sz="1100" dirty="0"/>
                    </a:p>
                  </a:txBody>
                  <a:tcPr/>
                </a:tc>
              </a:tr>
            </a:tbl>
          </a:graphicData>
        </a:graphic>
      </p:graphicFrame>
    </p:spTree>
    <p:extLst>
      <p:ext uri="{BB962C8B-B14F-4D97-AF65-F5344CB8AC3E}">
        <p14:creationId xmlns:p14="http://schemas.microsoft.com/office/powerpoint/2010/main" val="25794742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3.6 : MSP</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549197524"/>
              </p:ext>
            </p:extLst>
          </p:nvPr>
        </p:nvGraphicFramePr>
        <p:xfrm>
          <a:off x="467544" y="764704"/>
          <a:ext cx="8280920" cy="5321874"/>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PM</a:t>
                      </a:r>
                      <a:r>
                        <a:rPr lang="fr-FR" sz="1100" baseline="0" dirty="0" smtClean="0"/>
                        <a:t> Fontaine (DSI) +  J Escaffre </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Maîtrise statistique des procédés : analyse et amélioration process  a posteriori </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 dossier de paramétrage</a:t>
                      </a:r>
                    </a:p>
                    <a:p>
                      <a:r>
                        <a:rPr lang="fr-FR" sz="1100" dirty="0" smtClean="0"/>
                        <a:t>Manuels utilisateur, dossier d’exploitation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 Intégration avec Braincube d’IPLEANWARE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 Utilisation du module SPC d’Ipleanware</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02/2017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a:t>
                      </a:r>
                    </a:p>
                    <a:p>
                      <a:r>
                        <a:rPr lang="fr-FR" sz="1100" dirty="0" smtClean="0"/>
                        <a:t>PM Fontaine</a:t>
                      </a:r>
                    </a:p>
                    <a:p>
                      <a:r>
                        <a:rPr lang="fr-FR" sz="1100" dirty="0" err="1" smtClean="0"/>
                        <a:t>IPLeanware</a:t>
                      </a:r>
                      <a:endParaRPr lang="fr-FR" sz="1100" dirty="0" smtClean="0"/>
                    </a:p>
                  </a:txBody>
                  <a:tcPr/>
                </a:tc>
              </a:tr>
              <a:tr h="594066">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LOT6	Licence	0	0</a:t>
                      </a:r>
                    </a:p>
                    <a:p>
                      <a:r>
                        <a:rPr lang="fr-FR" sz="800" dirty="0" smtClean="0"/>
                        <a:t>	Matériel	0	0</a:t>
                      </a:r>
                    </a:p>
                    <a:p>
                      <a:r>
                        <a:rPr lang="fr-FR" sz="800" dirty="0" smtClean="0"/>
                        <a:t>	Prestation	15000	15000</a:t>
                      </a:r>
                    </a:p>
                    <a:p>
                      <a:r>
                        <a:rPr lang="fr-FR" sz="800" dirty="0" smtClean="0"/>
                        <a:t>Total LOT6		15000	15000</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13</a:t>
                      </a:r>
                    </a:p>
                    <a:p>
                      <a:r>
                        <a:rPr lang="it-IT" sz="800" dirty="0" smtClean="0"/>
                        <a:t>BCT	2</a:t>
                      </a:r>
                    </a:p>
                    <a:p>
                      <a:r>
                        <a:rPr lang="it-IT" sz="800" dirty="0" smtClean="0"/>
                        <a:t>CDX	3</a:t>
                      </a:r>
                    </a:p>
                    <a:p>
                      <a:r>
                        <a:rPr lang="it-IT" sz="800" dirty="0" smtClean="0"/>
                        <a:t>JEE	8</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31</a:t>
                      </a:r>
                    </a:p>
                    <a:p>
                      <a:r>
                        <a:rPr lang="fr-FR" sz="800" dirty="0" smtClean="0"/>
                        <a:t>CDE	12</a:t>
                      </a:r>
                    </a:p>
                    <a:p>
                      <a:r>
                        <a:rPr lang="fr-FR" sz="800" dirty="0" smtClean="0"/>
                        <a:t>PMF	11</a:t>
                      </a:r>
                    </a:p>
                    <a:p>
                      <a:r>
                        <a:rPr lang="fr-FR" sz="800" dirty="0" smtClean="0"/>
                        <a:t>YLY	8</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Utilisation du module SPC d’</a:t>
                      </a:r>
                      <a:r>
                        <a:rPr lang="fr-FR" sz="1100" baseline="0" dirty="0" err="1" smtClean="0"/>
                        <a:t>Ipleanware</a:t>
                      </a:r>
                      <a:endParaRPr lang="fr-FR" sz="1100" dirty="0" smtClean="0"/>
                    </a:p>
                    <a:p>
                      <a:r>
                        <a:rPr lang="fr-FR" sz="1100" dirty="0" smtClean="0"/>
                        <a:t>MS SQL Server, MS</a:t>
                      </a:r>
                      <a:r>
                        <a:rPr lang="fr-FR" sz="1100" baseline="0" dirty="0" smtClean="0"/>
                        <a:t> </a:t>
                      </a:r>
                      <a:r>
                        <a:rPr lang="fr-FR" sz="1100" baseline="0" dirty="0" err="1" smtClean="0"/>
                        <a:t>Reporting</a:t>
                      </a:r>
                      <a:r>
                        <a:rPr lang="fr-FR" sz="1100" baseline="0" dirty="0" smtClean="0"/>
                        <a:t> Services</a:t>
                      </a:r>
                      <a:endParaRPr lang="fr-FR" sz="1100" dirty="0" smtClean="0"/>
                    </a:p>
                  </a:txBody>
                  <a:tcPr/>
                </a:tc>
              </a:tr>
            </a:tbl>
          </a:graphicData>
        </a:graphic>
      </p:graphicFrame>
    </p:spTree>
    <p:extLst>
      <p:ext uri="{BB962C8B-B14F-4D97-AF65-F5344CB8AC3E}">
        <p14:creationId xmlns:p14="http://schemas.microsoft.com/office/powerpoint/2010/main" val="42361786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3.7a : Simulation </a:t>
            </a:r>
            <a:r>
              <a:rPr lang="fr-FR" dirty="0" err="1" smtClean="0"/>
              <a:t>process</a:t>
            </a:r>
            <a:r>
              <a:rPr lang="fr-FR" dirty="0" smtClean="0"/>
              <a:t> WBU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33774273"/>
              </p:ext>
            </p:extLst>
          </p:nvPr>
        </p:nvGraphicFramePr>
        <p:xfrm>
          <a:off x="467544" y="764704"/>
          <a:ext cx="8280920" cy="5041696"/>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t>
                      </a:r>
                      <a:r>
                        <a:rPr lang="fr-FR" sz="1100" baseline="0" dirty="0" smtClean="0"/>
                        <a:t> Bouillaud (DSI + </a:t>
                      </a:r>
                      <a:r>
                        <a:rPr lang="fr-FR" sz="1100" dirty="0" smtClean="0"/>
                        <a:t>C.</a:t>
                      </a:r>
                      <a:r>
                        <a:rPr lang="fr-FR" sz="1100" baseline="0" dirty="0" smtClean="0"/>
                        <a:t>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Simulation informatique du </a:t>
                      </a:r>
                      <a:r>
                        <a:rPr lang="fr-FR" sz="1100" baseline="0" dirty="0" err="1" smtClean="0"/>
                        <a:t>process</a:t>
                      </a:r>
                      <a:r>
                        <a:rPr lang="fr-FR" sz="1100" baseline="0" dirty="0" smtClean="0"/>
                        <a:t> WBU</a:t>
                      </a:r>
                    </a:p>
                    <a:p>
                      <a:r>
                        <a:rPr lang="fr-FR" sz="1100" b="1" baseline="0" dirty="0" smtClean="0">
                          <a:solidFill>
                            <a:srgbClr val="00B050"/>
                          </a:solidFill>
                        </a:rPr>
                        <a:t>Pour fournisseur Meta, fondu dans Lot 2</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 ou sur plate forme progiciel</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02/2017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S. Desfarges (MOA)</a:t>
                      </a:r>
                    </a:p>
                    <a:p>
                      <a:r>
                        <a:rPr lang="fr-FR" sz="1100" dirty="0" smtClean="0"/>
                        <a:t>M. Bouillaud (MOE) </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1100" dirty="0" smtClean="0"/>
                        <a:t>Licence</a:t>
                      </a:r>
                      <a:r>
                        <a:rPr lang="fr-FR" sz="1100" baseline="0" dirty="0" smtClean="0"/>
                        <a:t> / Prestation / Exploitation / Interface</a:t>
                      </a:r>
                      <a:endParaRPr lang="fr-FR" sz="1100" dirty="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endParaRPr lang="fr-FR" sz="1100" dirty="0"/>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Progiciel</a:t>
                      </a:r>
                      <a:r>
                        <a:rPr lang="fr-FR" sz="1100" baseline="0" dirty="0" smtClean="0"/>
                        <a:t> KM </a:t>
                      </a:r>
                      <a:r>
                        <a:rPr lang="fr-FR" sz="1100" baseline="0" dirty="0" err="1" smtClean="0"/>
                        <a:t>Prod</a:t>
                      </a:r>
                      <a:r>
                        <a:rPr lang="fr-FR" sz="1100" baseline="0" dirty="0" smtClean="0"/>
                        <a:t> + spécifique MS </a:t>
                      </a:r>
                      <a:r>
                        <a:rPr lang="fr-FR" sz="1100" baseline="0" dirty="0" err="1" smtClean="0"/>
                        <a:t>dotNet</a:t>
                      </a:r>
                      <a:endParaRPr lang="fr-FR" sz="1100" baseline="0" dirty="0" smtClean="0"/>
                    </a:p>
                    <a:p>
                      <a:r>
                        <a:rPr lang="fr-FR" sz="1100" baseline="0" dirty="0" smtClean="0"/>
                        <a:t>MS SQL Server</a:t>
                      </a:r>
                      <a:endParaRPr lang="fr-FR" sz="1100" dirty="0" smtClean="0"/>
                    </a:p>
                    <a:p>
                      <a:endParaRPr lang="fr-FR" sz="1100" dirty="0"/>
                    </a:p>
                  </a:txBody>
                  <a:tcPr/>
                </a:tc>
              </a:tr>
            </a:tbl>
          </a:graphicData>
        </a:graphic>
      </p:graphicFrame>
      <p:sp>
        <p:nvSpPr>
          <p:cNvPr id="5" name="ZoneTexte 4"/>
          <p:cNvSpPr txBox="1"/>
          <p:nvPr/>
        </p:nvSpPr>
        <p:spPr>
          <a:xfrm rot="19126703">
            <a:off x="541268" y="2343134"/>
            <a:ext cx="7630037" cy="1446550"/>
          </a:xfrm>
          <a:prstGeom prst="rect">
            <a:avLst/>
          </a:prstGeom>
          <a:noFill/>
        </p:spPr>
        <p:txBody>
          <a:bodyPr wrap="none" rtlCol="0">
            <a:spAutoFit/>
          </a:bodyPr>
          <a:lstStyle/>
          <a:p>
            <a:r>
              <a:rPr lang="fr-FR" sz="8800" dirty="0" smtClean="0">
                <a:solidFill>
                  <a:srgbClr val="FF0000"/>
                </a:solidFill>
              </a:rPr>
              <a:t>Intégré à Lot 3.2</a:t>
            </a:r>
            <a:endParaRPr lang="fr-FR" sz="8800" dirty="0">
              <a:solidFill>
                <a:srgbClr val="FF0000"/>
              </a:solidFill>
            </a:endParaRPr>
          </a:p>
        </p:txBody>
      </p:sp>
    </p:spTree>
    <p:extLst>
      <p:ext uri="{BB962C8B-B14F-4D97-AF65-F5344CB8AC3E}">
        <p14:creationId xmlns:p14="http://schemas.microsoft.com/office/powerpoint/2010/main" val="15672415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3.7b : Simulation </a:t>
            </a:r>
            <a:r>
              <a:rPr lang="fr-FR" dirty="0" err="1" smtClean="0"/>
              <a:t>process</a:t>
            </a:r>
            <a:r>
              <a:rPr lang="fr-FR" dirty="0" smtClean="0"/>
              <a:t> PAM+VAR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954758734"/>
              </p:ext>
            </p:extLst>
          </p:nvPr>
        </p:nvGraphicFramePr>
        <p:xfrm>
          <a:off x="467544" y="764704"/>
          <a:ext cx="8280920" cy="4744478"/>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t>C.</a:t>
                      </a:r>
                      <a:r>
                        <a:rPr lang="fr-FR" sz="1100" baseline="0" dirty="0" smtClean="0"/>
                        <a:t> Ducreux/</a:t>
                      </a:r>
                      <a:r>
                        <a:rPr lang="fr-FR" sz="1100" baseline="0" dirty="0" err="1" smtClean="0"/>
                        <a:t>S.Desfarges</a:t>
                      </a:r>
                      <a:endParaRPr lang="fr-FR" sz="1100" dirty="0" smtClean="0"/>
                    </a:p>
                  </a:txBody>
                  <a:tcPr/>
                </a:tc>
              </a:tr>
              <a:tr h="360040">
                <a:tc>
                  <a:txBody>
                    <a:bodyPr/>
                    <a:lstStyle/>
                    <a:p>
                      <a:r>
                        <a:rPr lang="fr-FR" sz="1100" dirty="0" smtClean="0"/>
                        <a:t>Périmètre</a:t>
                      </a:r>
                      <a:endParaRPr lang="fr-FR" sz="1100" dirty="0"/>
                    </a:p>
                  </a:txBody>
                  <a:tcPr/>
                </a:tc>
                <a:tc>
                  <a:txBody>
                    <a:bodyPr/>
                    <a:lstStyle/>
                    <a:p>
                      <a:r>
                        <a:rPr lang="fr-FR" sz="1100" baseline="0" dirty="0" smtClean="0"/>
                        <a:t>Simulation informatique du </a:t>
                      </a:r>
                      <a:r>
                        <a:rPr lang="fr-FR" sz="1100" baseline="0" dirty="0" err="1" smtClean="0"/>
                        <a:t>process</a:t>
                      </a:r>
                      <a:r>
                        <a:rPr lang="fr-FR" sz="1100" baseline="0" dirty="0" smtClean="0"/>
                        <a:t> PAM et du </a:t>
                      </a:r>
                      <a:r>
                        <a:rPr lang="fr-FR" sz="1100" baseline="0" dirty="0" err="1" smtClean="0"/>
                        <a:t>process</a:t>
                      </a:r>
                      <a:r>
                        <a:rPr lang="fr-FR" sz="1100" baseline="0" dirty="0" smtClean="0"/>
                        <a:t> VAR</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 ou sur plate forme progiciel</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Pour la phase de recette soit 09/2016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S. Desfarges (MOA)</a:t>
                      </a:r>
                    </a:p>
                    <a:p>
                      <a:r>
                        <a:rPr lang="fr-FR" sz="1100" dirty="0" smtClean="0"/>
                        <a:t>PM. Fontaine (MOE) </a:t>
                      </a:r>
                    </a:p>
                    <a:p>
                      <a:r>
                        <a:rPr lang="fr-FR" sz="1100" dirty="0" smtClean="0">
                          <a:solidFill>
                            <a:schemeClr val="tx1"/>
                          </a:solidFill>
                        </a:rPr>
                        <a:t>Fournisseur à déterminer</a:t>
                      </a:r>
                    </a:p>
                  </a:txBody>
                  <a:tcPr/>
                </a:tc>
              </a:tr>
              <a:tr h="449462">
                <a:tc>
                  <a:txBody>
                    <a:bodyPr/>
                    <a:lstStyle/>
                    <a:p>
                      <a:r>
                        <a:rPr lang="fr-FR" sz="1100" dirty="0" smtClean="0"/>
                        <a:t>Estimation budget</a:t>
                      </a:r>
                      <a:endParaRPr lang="fr-FR" sz="1100" dirty="0"/>
                    </a:p>
                  </a:txBody>
                  <a:tcPr/>
                </a:tc>
                <a:tc>
                  <a:txBody>
                    <a:bodyPr/>
                    <a:lstStyle/>
                    <a:p>
                      <a:r>
                        <a:rPr lang="en-US" sz="800" dirty="0" smtClean="0"/>
                        <a:t>Lot	Type	</a:t>
                      </a:r>
                      <a:r>
                        <a:rPr lang="en-US" sz="800" dirty="0" err="1" smtClean="0"/>
                        <a:t>Externe</a:t>
                      </a:r>
                      <a:r>
                        <a:rPr lang="en-US" sz="800" dirty="0" smtClean="0"/>
                        <a:t>	Total </a:t>
                      </a:r>
                      <a:r>
                        <a:rPr lang="en-US" sz="800" dirty="0" err="1" smtClean="0"/>
                        <a:t>général</a:t>
                      </a:r>
                      <a:endParaRPr lang="en-US" sz="800" dirty="0" smtClean="0"/>
                    </a:p>
                    <a:p>
                      <a:r>
                        <a:rPr lang="en-US" sz="800" dirty="0" smtClean="0"/>
                        <a:t>LOT7b	</a:t>
                      </a:r>
                      <a:r>
                        <a:rPr lang="en-US" sz="800" dirty="0" err="1" smtClean="0"/>
                        <a:t>Prestation</a:t>
                      </a:r>
                      <a:r>
                        <a:rPr lang="en-US" sz="800" dirty="0" smtClean="0"/>
                        <a:t>	30000	30000</a:t>
                      </a:r>
                    </a:p>
                    <a:p>
                      <a:r>
                        <a:rPr lang="en-US" sz="800" dirty="0" smtClean="0"/>
                        <a:t>Total LOT7b		30000	30000</a:t>
                      </a:r>
                    </a:p>
                  </a:txBody>
                  <a:tcPr/>
                </a:tc>
              </a:tr>
              <a:tr h="42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900" b="1" dirty="0" smtClean="0"/>
                        <a:t>Ecoti	15</a:t>
                      </a:r>
                    </a:p>
                    <a:p>
                      <a:r>
                        <a:rPr lang="it-IT" sz="900" dirty="0" smtClean="0"/>
                        <a:t>CDX	5</a:t>
                      </a:r>
                    </a:p>
                    <a:p>
                      <a:r>
                        <a:rPr lang="it-IT" sz="900" dirty="0" smtClean="0"/>
                        <a:t>SDS                             10</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30</a:t>
                      </a:r>
                    </a:p>
                    <a:p>
                      <a:r>
                        <a:rPr lang="fr-FR" sz="800" dirty="0" smtClean="0"/>
                        <a:t>CDE	8</a:t>
                      </a:r>
                    </a:p>
                    <a:p>
                      <a:r>
                        <a:rPr lang="fr-FR" sz="800" dirty="0" smtClean="0"/>
                        <a:t>JLB	14</a:t>
                      </a:r>
                    </a:p>
                    <a:p>
                      <a:r>
                        <a:rPr lang="fr-FR" sz="800" dirty="0" smtClean="0"/>
                        <a:t>PMF	8</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baseline="0" dirty="0" smtClean="0"/>
                        <a:t>spécifique MS </a:t>
                      </a:r>
                      <a:r>
                        <a:rPr lang="fr-FR" sz="1100" baseline="0" dirty="0" err="1" smtClean="0"/>
                        <a:t>dotNet</a:t>
                      </a:r>
                      <a:r>
                        <a:rPr lang="fr-FR" sz="1100" baseline="0" dirty="0" smtClean="0"/>
                        <a:t> ou </a:t>
                      </a:r>
                      <a:r>
                        <a:rPr lang="fr-FR" sz="1100" baseline="0" dirty="0" err="1" smtClean="0"/>
                        <a:t>Wonderware</a:t>
                      </a:r>
                      <a:r>
                        <a:rPr lang="fr-FR" sz="1100" baseline="0" dirty="0" smtClean="0"/>
                        <a:t> </a:t>
                      </a:r>
                    </a:p>
                    <a:p>
                      <a:r>
                        <a:rPr lang="fr-FR" sz="1100" baseline="0" dirty="0" smtClean="0"/>
                        <a:t>MS SQL Server</a:t>
                      </a:r>
                      <a:endParaRPr lang="fr-FR" sz="1100" dirty="0" smtClean="0"/>
                    </a:p>
                    <a:p>
                      <a:endParaRPr lang="fr-FR" sz="1100" dirty="0"/>
                    </a:p>
                  </a:txBody>
                  <a:tcPr/>
                </a:tc>
              </a:tr>
            </a:tbl>
          </a:graphicData>
        </a:graphic>
      </p:graphicFrame>
    </p:spTree>
    <p:extLst>
      <p:ext uri="{BB962C8B-B14F-4D97-AF65-F5344CB8AC3E}">
        <p14:creationId xmlns:p14="http://schemas.microsoft.com/office/powerpoint/2010/main" val="3857237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4.1 </a:t>
            </a:r>
            <a:r>
              <a:rPr lang="fr-FR" dirty="0" err="1" smtClean="0"/>
              <a:t>Quality</a:t>
            </a:r>
            <a:r>
              <a:rPr lang="fr-FR" dirty="0" smtClean="0"/>
              <a:t> Management</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557307305"/>
              </p:ext>
            </p:extLst>
          </p:nvPr>
        </p:nvGraphicFramePr>
        <p:xfrm>
          <a:off x="467544" y="764704"/>
          <a:ext cx="8280920" cy="488026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solidFill>
                            <a:schemeClr val="accent2"/>
                          </a:solidFill>
                        </a:rPr>
                        <a:t>Y. Legay (AMOA)</a:t>
                      </a:r>
                    </a:p>
                  </a:txBody>
                  <a:tcPr/>
                </a:tc>
              </a:tr>
              <a:tr h="774086">
                <a:tc>
                  <a:txBody>
                    <a:bodyPr/>
                    <a:lstStyle/>
                    <a:p>
                      <a:r>
                        <a:rPr lang="fr-FR" sz="1100" dirty="0" smtClean="0"/>
                        <a:t>Périmètre</a:t>
                      </a:r>
                      <a:endParaRPr lang="fr-FR" sz="1100" dirty="0"/>
                    </a:p>
                  </a:txBody>
                  <a:tcPr/>
                </a:tc>
                <a:tc>
                  <a:txBody>
                    <a:bodyPr/>
                    <a:lstStyle/>
                    <a:p>
                      <a:r>
                        <a:rPr lang="fr-FR" sz="1100" dirty="0" smtClean="0"/>
                        <a:t>Gestion des évènements qualité pour</a:t>
                      </a:r>
                      <a:r>
                        <a:rPr lang="fr-FR" sz="1100" baseline="0" dirty="0" smtClean="0"/>
                        <a:t> le périmètre processing et production interne</a:t>
                      </a:r>
                    </a:p>
                    <a:p>
                      <a:r>
                        <a:rPr lang="fr-FR" sz="1100" baseline="0" dirty="0" smtClean="0"/>
                        <a:t>Gestion des résultats d’analyse de lot de contrôle QM</a:t>
                      </a:r>
                    </a:p>
                    <a:p>
                      <a:r>
                        <a:rPr lang="fr-FR" sz="1100" baseline="0" dirty="0" smtClean="0"/>
                        <a:t>Gestion échantillon-thèque  (suivi N° Echantillon dans BL Traiteur + statut fait/pas fait)</a:t>
                      </a:r>
                    </a:p>
                    <a:p>
                      <a:r>
                        <a:rPr lang="fr-FR" sz="1100" baseline="0" dirty="0" smtClean="0"/>
                        <a:t>Gestion des PV type, des PV + certificat d’analyse</a:t>
                      </a:r>
                    </a:p>
                    <a:p>
                      <a:r>
                        <a:rPr lang="fr-FR" sz="1100" baseline="0" dirty="0" smtClean="0"/>
                        <a:t>Imputation de la non qualité</a:t>
                      </a:r>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r>
                        <a:rPr lang="fr-FR" sz="1100" dirty="0" smtClean="0"/>
                        <a:t>Modes opératoires</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Mi-Novembre</a:t>
                      </a:r>
                      <a:r>
                        <a:rPr lang="fr-FR" sz="1100" baseline="0" dirty="0" smtClean="0"/>
                        <a:t> </a:t>
                      </a:r>
                      <a:r>
                        <a:rPr lang="fr-FR" sz="1100" dirty="0" smtClean="0"/>
                        <a:t>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Mi-Septembre</a:t>
                      </a:r>
                      <a:r>
                        <a:rPr lang="fr-FR" sz="1100" baseline="0" dirty="0" smtClean="0"/>
                        <a:t> </a:t>
                      </a:r>
                      <a:r>
                        <a:rPr lang="fr-FR" sz="1100" dirty="0" smtClean="0"/>
                        <a:t>2015</a:t>
                      </a:r>
                    </a:p>
                  </a:txBody>
                  <a:tcPr/>
                </a:tc>
              </a:tr>
              <a:tr h="612068">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(MOA)</a:t>
                      </a:r>
                    </a:p>
                  </a:txBody>
                  <a:tcPr/>
                </a:tc>
              </a:tr>
              <a:tr h="306582">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Inclus dans le budget</a:t>
                      </a:r>
                      <a:r>
                        <a:rPr lang="fr-FR" sz="1100" baseline="0" dirty="0" smtClean="0"/>
                        <a:t> CSC</a:t>
                      </a:r>
                      <a:endParaRPr lang="fr-FR" sz="1100" dirty="0" smtClean="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50 jours</a:t>
                      </a:r>
                      <a:endParaRPr lang="fr-FR" sz="1100" dirty="0"/>
                    </a:p>
                  </a:txBody>
                  <a:tcPr/>
                </a:tc>
              </a:tr>
              <a:tr h="293360">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 40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15 jours</a:t>
                      </a:r>
                      <a:endParaRPr lang="fr-FR" sz="1100" dirty="0" smtClean="0"/>
                    </a:p>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LIMS</a:t>
                      </a:r>
                      <a:r>
                        <a:rPr lang="fr-FR" sz="1100" baseline="0" dirty="0" smtClean="0"/>
                        <a:t> – voir lot 4.3 Interface</a:t>
                      </a:r>
                      <a:endParaRPr lang="fr-FR" sz="1100" dirty="0"/>
                    </a:p>
                  </a:txBody>
                  <a:tcPr/>
                </a:tc>
              </a:tr>
            </a:tbl>
          </a:graphicData>
        </a:graphic>
      </p:graphicFrame>
    </p:spTree>
    <p:extLst>
      <p:ext uri="{BB962C8B-B14F-4D97-AF65-F5344CB8AC3E}">
        <p14:creationId xmlns:p14="http://schemas.microsoft.com/office/powerpoint/2010/main" val="38877249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 Données Techniques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347368283"/>
              </p:ext>
            </p:extLst>
          </p:nvPr>
        </p:nvGraphicFramePr>
        <p:xfrm>
          <a:off x="467544" y="764704"/>
          <a:ext cx="8280920" cy="5407398"/>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N. Druel</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dirty="0" smtClean="0"/>
                        <a:t>Les DT GPAO = Article + Gamme + Nomenclature + Calendrier</a:t>
                      </a:r>
                      <a:r>
                        <a:rPr lang="fr-FR" sz="1100" baseline="0" dirty="0" smtClean="0"/>
                        <a:t> + poste de travail + Norme de composition (classification article) </a:t>
                      </a:r>
                    </a:p>
                    <a:p>
                      <a:r>
                        <a:rPr lang="fr-FR" sz="1100" baseline="0" dirty="0" smtClean="0"/>
                        <a:t>Les DT QM = modèles certificats (classifications)</a:t>
                      </a:r>
                    </a:p>
                    <a:p>
                      <a:r>
                        <a:rPr lang="fr-FR" sz="1100" baseline="0" dirty="0" smtClean="0"/>
                        <a:t>Les DT commerce = Contrat Eco circulaire, les tarifs/prix  de vente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Les DT Achat = Contrat Eco circulaire, les tarifs/prix  d’achat</a:t>
                      </a:r>
                    </a:p>
                  </a:txBody>
                  <a:tcPr/>
                </a:tc>
              </a:tr>
              <a:tr h="294496">
                <a:tc>
                  <a:txBody>
                    <a:bodyPr/>
                    <a:lstStyle/>
                    <a:p>
                      <a:r>
                        <a:rPr lang="fr-FR" sz="1100" dirty="0" smtClean="0"/>
                        <a:t>Livrables</a:t>
                      </a:r>
                      <a:endParaRPr lang="fr-FR" sz="1100" dirty="0"/>
                    </a:p>
                  </a:txBody>
                  <a:tcPr/>
                </a:tc>
                <a:tc>
                  <a:txBody>
                    <a:bodyPr/>
                    <a:lstStyle/>
                    <a:p>
                      <a:r>
                        <a:rPr lang="fr-FR" sz="1100" dirty="0" smtClean="0"/>
                        <a:t>On formate le SI, on initialise les DT  (cf. pas de reprise des données)</a:t>
                      </a:r>
                    </a:p>
                    <a:p>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2016  </a:t>
                      </a:r>
                      <a:r>
                        <a:rPr lang="fr-FR" sz="1100" dirty="0" smtClean="0"/>
                        <a:t> </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 (Base</a:t>
                      </a:r>
                      <a:r>
                        <a:rPr lang="fr-FR" sz="1100" baseline="0" dirty="0" smtClean="0"/>
                        <a:t> SAP </a:t>
                      </a:r>
                      <a:r>
                        <a:rPr lang="fr-FR" sz="1100" dirty="0" smtClean="0"/>
                        <a:t>QUA initialisée)</a:t>
                      </a:r>
                    </a:p>
                  </a:txBody>
                  <a:tcPr/>
                </a:tc>
              </a:tr>
              <a:tr h="77408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(AMOE)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a:t>
                      </a:r>
                      <a:r>
                        <a:rPr lang="fr-FR" sz="1100" dirty="0" err="1" smtClean="0"/>
                        <a:t>Escaffre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a:t>
                      </a:r>
                      <a:r>
                        <a:rPr lang="fr-FR" sz="1100" baseline="0" dirty="0" err="1" smtClean="0"/>
                        <a:t>Ducreux</a:t>
                      </a:r>
                      <a:endParaRPr lang="fr-FR" sz="1100" dirty="0" smtClean="0"/>
                    </a:p>
                    <a:p>
                      <a:r>
                        <a:rPr lang="fr-FR" sz="1100" baseline="0" dirty="0" smtClean="0"/>
                        <a:t>P. Delaborde</a:t>
                      </a:r>
                    </a:p>
                  </a:txBody>
                  <a:tcPr/>
                </a:tc>
              </a:tr>
              <a:tr h="348502">
                <a:tc>
                  <a:txBody>
                    <a:bodyPr/>
                    <a:lstStyle/>
                    <a:p>
                      <a:r>
                        <a:rPr lang="fr-FR" sz="1100" dirty="0" smtClean="0"/>
                        <a:t>Estimation budget</a:t>
                      </a:r>
                      <a:endParaRPr lang="fr-FR" sz="1100" dirty="0"/>
                    </a:p>
                  </a:txBody>
                  <a:tcPr/>
                </a:tc>
                <a:tc>
                  <a:txBody>
                    <a:bodyPr/>
                    <a:lstStyle/>
                    <a:p>
                      <a:r>
                        <a:rPr lang="fr-FR" sz="1100" dirty="0" smtClean="0"/>
                        <a:t>Inclus dans le budget</a:t>
                      </a:r>
                      <a:r>
                        <a:rPr lang="fr-FR" sz="1100" baseline="0" dirty="0" smtClean="0"/>
                        <a:t> CSC</a:t>
                      </a:r>
                      <a:endParaRPr lang="fr-FR" sz="1100" dirty="0"/>
                    </a:p>
                  </a:txBody>
                  <a:tcPr/>
                </a:tc>
              </a:tr>
              <a:tr h="264114">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 15</a:t>
                      </a:r>
                      <a:r>
                        <a:rPr lang="fr-FR" sz="1100" baseline="0" dirty="0" smtClean="0"/>
                        <a:t>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15</a:t>
                      </a:r>
                      <a:r>
                        <a:rPr lang="fr-FR" sz="1100" baseline="0" dirty="0" smtClean="0"/>
                        <a:t>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 : 15 jours</a:t>
                      </a:r>
                      <a:endParaRPr lang="fr-FR" sz="1100" dirty="0" smtClean="0"/>
                    </a:p>
                    <a:p>
                      <a:r>
                        <a:rPr lang="fr-FR" sz="1100" baseline="0" dirty="0" smtClean="0"/>
                        <a:t>P. Delaborde : 15 jours</a:t>
                      </a:r>
                    </a:p>
                  </a:txBody>
                  <a:tcPr/>
                </a:tc>
              </a:tr>
              <a:tr h="39012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 Druel : 5 jours</a:t>
                      </a:r>
                    </a:p>
                    <a:p>
                      <a:r>
                        <a:rPr lang="fr-FR" sz="1100" dirty="0" smtClean="0"/>
                        <a:t>Y. Legay  : 20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303292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4.3 Interfaces SAP/ N3</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4099146507"/>
              </p:ext>
            </p:extLst>
          </p:nvPr>
        </p:nvGraphicFramePr>
        <p:xfrm>
          <a:off x="467544" y="908720"/>
          <a:ext cx="8280920" cy="5804832"/>
        </p:xfrm>
        <a:graphic>
          <a:graphicData uri="http://schemas.openxmlformats.org/drawingml/2006/table">
            <a:tbl>
              <a:tblPr bandRow="1">
                <a:tableStyleId>{5C22544A-7EE6-4342-B048-85BDC9FD1C3A}</a:tableStyleId>
              </a:tblPr>
              <a:tblGrid>
                <a:gridCol w="2016224"/>
                <a:gridCol w="6264696"/>
              </a:tblGrid>
              <a:tr h="360040">
                <a:tc>
                  <a:txBody>
                    <a:bodyPr/>
                    <a:lstStyle/>
                    <a:p>
                      <a:r>
                        <a:rPr lang="fr-FR" sz="1100" dirty="0" smtClean="0"/>
                        <a:t>Responsable du lot</a:t>
                      </a:r>
                    </a:p>
                  </a:txBody>
                  <a:tcPr/>
                </a:tc>
                <a:tc>
                  <a:txBody>
                    <a:bodyPr/>
                    <a:lstStyle/>
                    <a:p>
                      <a:r>
                        <a:rPr lang="fr-FR" sz="1100" kern="1200" baseline="0" dirty="0" smtClean="0">
                          <a:solidFill>
                            <a:schemeClr val="dk1"/>
                          </a:solidFill>
                          <a:latin typeface="+mn-lt"/>
                          <a:ea typeface="+mn-ea"/>
                          <a:cs typeface="+mn-cs"/>
                        </a:rPr>
                        <a:t>W. Roux</a:t>
                      </a:r>
                    </a:p>
                  </a:txBody>
                  <a:tcPr/>
                </a:tc>
              </a:tr>
              <a:tr h="486054">
                <a:tc>
                  <a:txBody>
                    <a:bodyPr/>
                    <a:lstStyle/>
                    <a:p>
                      <a:r>
                        <a:rPr lang="fr-FR" sz="1100" dirty="0" smtClean="0"/>
                        <a:t>Périmètre</a:t>
                      </a:r>
                      <a:endParaRPr lang="fr-FR" sz="1100" dirty="0"/>
                    </a:p>
                  </a:txBody>
                  <a:tcPr/>
                </a:tc>
                <a:tc>
                  <a:txBody>
                    <a:bodyPr/>
                    <a:lstStyle/>
                    <a:p>
                      <a:r>
                        <a:rPr lang="fr-FR" sz="1100" dirty="0" smtClean="0"/>
                        <a:t>Il s’agit de l’ensemble des interfaces</a:t>
                      </a:r>
                      <a:r>
                        <a:rPr lang="fr-FR" sz="1100" baseline="0" dirty="0" smtClean="0"/>
                        <a:t> entre le niveau 4 et le niveau 3, dite interface GPAO.</a:t>
                      </a:r>
                    </a:p>
                    <a:p>
                      <a:r>
                        <a:rPr lang="fr-FR" sz="1100" baseline="0" dirty="0" smtClean="0"/>
                        <a:t>Ce périmètre inclus les autres interfaces du solveur (Cf. lot 3.2 Pilotage WBU), et du LIMS.</a:t>
                      </a:r>
                    </a:p>
                    <a:p>
                      <a:r>
                        <a:rPr lang="fr-FR" sz="1100" baseline="0" dirty="0" smtClean="0"/>
                        <a:t>L’interface SAP </a:t>
                      </a:r>
                      <a:r>
                        <a:rPr lang="fr-FR" sz="1100" kern="1200" baseline="0" dirty="0" smtClean="0">
                          <a:solidFill>
                            <a:schemeClr val="dk1"/>
                          </a:solidFill>
                          <a:latin typeface="+mn-lt"/>
                          <a:ea typeface="+mn-ea"/>
                          <a:cs typeface="+mn-cs"/>
                        </a:rPr>
                        <a:t>ITS permet la gestion des réception en stock de l’atelier N3 et du traiteur (terminaux RFID).</a:t>
                      </a:r>
                    </a:p>
                  </a:txBody>
                  <a:tcPr/>
                </a:tc>
              </a:tr>
              <a:tr h="594066">
                <a:tc>
                  <a:txBody>
                    <a:bodyPr/>
                    <a:lstStyle/>
                    <a:p>
                      <a:r>
                        <a:rPr lang="fr-FR" sz="1100" dirty="0" smtClean="0"/>
                        <a:t>Livrables</a:t>
                      </a:r>
                      <a:endParaRPr lang="fr-FR" sz="1100" dirty="0"/>
                    </a:p>
                  </a:txBody>
                  <a:tcPr/>
                </a:tc>
                <a:tc>
                  <a:txBody>
                    <a:bodyPr/>
                    <a:lstStyle/>
                    <a:p>
                      <a:r>
                        <a:rPr lang="fr-FR" sz="800" dirty="0" smtClean="0"/>
                        <a:t>Interface SAP vers KMPROD : Fiche</a:t>
                      </a:r>
                      <a:r>
                        <a:rPr lang="fr-FR" sz="800" baseline="0" dirty="0" smtClean="0"/>
                        <a:t> Article </a:t>
                      </a:r>
                      <a:endParaRPr lang="fr-FR"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KMPROD :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rgbClr val="FF0000"/>
                          </a:solidFill>
                        </a:rPr>
                        <a:t>Interface LIMS vers SAP : résultat d’analyse dans lot contrôle QM</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rgbClr val="FF0000"/>
                          </a:solidFill>
                        </a:rPr>
                        <a:t>Interface ITS vers SAP : Réception</a:t>
                      </a:r>
                      <a:r>
                        <a:rPr lang="fr-FR" sz="800" baseline="0" dirty="0" smtClean="0">
                          <a:solidFill>
                            <a:srgbClr val="FF0000"/>
                          </a:solidFill>
                        </a:rPr>
                        <a:t> matières et </a:t>
                      </a:r>
                      <a:r>
                        <a:rPr lang="fr-FR" sz="800" dirty="0" smtClean="0">
                          <a:solidFill>
                            <a:srgbClr val="FF0000"/>
                          </a:solidFill>
                        </a:rPr>
                        <a:t>chutes traitées </a:t>
                      </a:r>
                      <a:r>
                        <a:rPr lang="fr-FR" sz="800" dirty="0" err="1" smtClean="0">
                          <a:solidFill>
                            <a:srgbClr val="FF0000"/>
                          </a:solidFill>
                        </a:rPr>
                        <a:t>EcoTi</a:t>
                      </a:r>
                      <a:r>
                        <a:rPr lang="fr-FR" sz="800" baseline="0" dirty="0" err="1" smtClean="0">
                          <a:solidFill>
                            <a:srgbClr val="FF0000"/>
                          </a:solidFill>
                        </a:rPr>
                        <a:t>tanium</a:t>
                      </a:r>
                      <a:endParaRPr lang="fr-FR" sz="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SOLVEUR : Stock Lot chutes</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SOLVEUR vers </a:t>
                      </a:r>
                      <a:r>
                        <a:rPr lang="fr-FR" sz="800" kern="1200" dirty="0" smtClean="0">
                          <a:solidFill>
                            <a:schemeClr val="dk1"/>
                          </a:solidFill>
                          <a:latin typeface="+mn-lt"/>
                          <a:ea typeface="+mn-ea"/>
                          <a:cs typeface="+mn-cs"/>
                        </a:rPr>
                        <a:t>SAP : Modification des OF (affectation de composants)</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Confirmation opération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Mouvement de stock</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Gestion inventaire chute sur fin de lot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Lancement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CONEX : déclaration Douane</a:t>
                      </a:r>
                      <a:endParaRPr lang="fr-FR" sz="1100" dirty="0" smtClean="0"/>
                    </a:p>
                  </a:txBody>
                  <a:tcPr/>
                </a:tc>
              </a:tr>
              <a:tr h="277336">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 </a:t>
                      </a:r>
                      <a:r>
                        <a:rPr lang="fr-FR" sz="1100" baseline="0" dirty="0" smtClean="0"/>
                        <a:t>2016 (fin de phase conception générale)</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 (fin de phase test intégration )</a:t>
                      </a:r>
                    </a:p>
                  </a:txBody>
                  <a:tcPr/>
                </a:tc>
              </a:tr>
              <a:tr h="475064">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Bernard + Claude + Jessica, Equipe PAINT : Wilfrid</a:t>
                      </a:r>
                      <a:r>
                        <a:rPr lang="fr-FR" sz="1100" baseline="0" dirty="0" smtClean="0"/>
                        <a:t> Roux + Adrian Rodriguez , N Druel</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(AMOE)</a:t>
                      </a:r>
                      <a:r>
                        <a:rPr lang="fr-FR" sz="1100" baseline="0" dirty="0" smtClean="0"/>
                        <a:t> / Service Exploitation (L. MAZE)</a:t>
                      </a:r>
                      <a:endParaRPr lang="fr-FR" sz="1100" dirty="0" smtClean="0"/>
                    </a:p>
                  </a:txBody>
                  <a:tcPr/>
                </a:tc>
              </a:tr>
              <a:tr h="336710">
                <a:tc>
                  <a:txBody>
                    <a:bodyPr/>
                    <a:lstStyle/>
                    <a:p>
                      <a:r>
                        <a:rPr lang="fr-FR" sz="1100" dirty="0" smtClean="0"/>
                        <a:t>Estimation budget</a:t>
                      </a:r>
                      <a:endParaRPr lang="fr-FR" sz="1100" dirty="0"/>
                    </a:p>
                  </a:txBody>
                  <a:tcPr/>
                </a:tc>
                <a:tc>
                  <a:txBody>
                    <a:bodyPr/>
                    <a:lstStyle/>
                    <a:p>
                      <a:r>
                        <a:rPr lang="fr-FR" sz="1100" dirty="0" smtClean="0"/>
                        <a:t>Demi interface SAP : </a:t>
                      </a:r>
                      <a:r>
                        <a:rPr lang="fr-FR" sz="1100" dirty="0" err="1" smtClean="0"/>
                        <a:t>Cf</a:t>
                      </a:r>
                      <a:r>
                        <a:rPr lang="fr-FR" sz="1100" dirty="0" smtClean="0"/>
                        <a:t> budget CSC</a:t>
                      </a:r>
                    </a:p>
                    <a:p>
                      <a:r>
                        <a:rPr lang="fr-FR" sz="1100" dirty="0" smtClean="0"/>
                        <a:t>Demi interface KMPROD / SOLVEUR : </a:t>
                      </a:r>
                      <a:r>
                        <a:rPr lang="fr-FR" sz="1100" dirty="0" err="1" smtClean="0"/>
                        <a:t>Cf</a:t>
                      </a:r>
                      <a:r>
                        <a:rPr lang="fr-FR" sz="1100" dirty="0" smtClean="0"/>
                        <a:t> budget N3 </a:t>
                      </a:r>
                    </a:p>
                    <a:p>
                      <a:r>
                        <a:rPr lang="fr-FR" sz="1100" dirty="0" smtClean="0"/>
                        <a:t>Demi interface</a:t>
                      </a:r>
                      <a:r>
                        <a:rPr lang="fr-FR" sz="1100" baseline="0" dirty="0" smtClean="0"/>
                        <a:t> LIMS : </a:t>
                      </a:r>
                      <a:r>
                        <a:rPr lang="fr-FR" sz="1100" baseline="0" dirty="0" smtClean="0">
                          <a:solidFill>
                            <a:srgbClr val="FF0000"/>
                          </a:solidFill>
                        </a:rPr>
                        <a:t>voir J. Chaput</a:t>
                      </a:r>
                    </a:p>
                    <a:p>
                      <a:r>
                        <a:rPr lang="fr-FR" sz="1100" baseline="0" dirty="0" smtClean="0">
                          <a:solidFill>
                            <a:srgbClr val="FF0000"/>
                          </a:solidFill>
                        </a:rPr>
                        <a:t>Demi interface ITS (terminaux lecteur RFID) : voir S. </a:t>
                      </a:r>
                      <a:r>
                        <a:rPr lang="fr-FR" sz="1100" baseline="0" dirty="0" err="1" smtClean="0">
                          <a:solidFill>
                            <a:srgbClr val="FF0000"/>
                          </a:solidFill>
                        </a:rPr>
                        <a:t>Desfarges</a:t>
                      </a:r>
                      <a:endParaRPr lang="fr-FR" sz="1100" dirty="0" smtClean="0">
                        <a:solidFill>
                          <a:srgbClr val="FF0000"/>
                        </a:solidFill>
                      </a:endParaRPr>
                    </a:p>
                  </a:txBody>
                  <a:tcPr/>
                </a:tc>
              </a:tr>
              <a:tr h="31870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Bernard + Claude + Jessica : 40 jours (Conception + Recette = 2 jours par interface  soit 4 j/ homme par interface)</a:t>
                      </a:r>
                    </a:p>
                  </a:txBody>
                  <a:tcPr/>
                </a:tc>
              </a:tr>
              <a:tr h="228698">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W Roux : </a:t>
                      </a:r>
                      <a:r>
                        <a:rPr lang="fr-FR" sz="1100" baseline="0" dirty="0" smtClean="0"/>
                        <a:t> 34 jours</a:t>
                      </a:r>
                      <a:r>
                        <a:rPr lang="fr-FR" sz="1100" dirty="0" smtClean="0"/>
                        <a:t> (conception : 18</a:t>
                      </a:r>
                      <a:r>
                        <a:rPr lang="fr-FR" sz="1100" baseline="0" dirty="0" smtClean="0"/>
                        <a:t> jours (2jh par interface) </a:t>
                      </a:r>
                      <a:r>
                        <a:rPr lang="fr-FR" sz="1100" dirty="0" smtClean="0"/>
                        <a:t>/ </a:t>
                      </a:r>
                      <a:r>
                        <a:rPr lang="fr-FR" sz="1100" dirty="0" err="1" smtClean="0"/>
                        <a:t>dév</a:t>
                      </a:r>
                      <a:r>
                        <a:rPr lang="fr-FR" sz="1100" dirty="0" smtClean="0"/>
                        <a:t>.: 16</a:t>
                      </a:r>
                      <a:r>
                        <a:rPr lang="fr-FR" sz="1100" baseline="0" dirty="0" smtClean="0"/>
                        <a:t> jours (40% de 2,2 </a:t>
                      </a:r>
                      <a:r>
                        <a:rPr lang="fr-FR" sz="1100" baseline="0" dirty="0" err="1" smtClean="0"/>
                        <a:t>jh</a:t>
                      </a:r>
                      <a:r>
                        <a:rPr lang="fr-FR" sz="1100" baseline="0" dirty="0" smtClean="0"/>
                        <a:t> par flux))</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 Rodriguez : 24</a:t>
                      </a:r>
                      <a:r>
                        <a:rPr lang="fr-FR" sz="1100" baseline="0" dirty="0" smtClean="0"/>
                        <a:t> jours (60% de 2,2 </a:t>
                      </a:r>
                      <a:r>
                        <a:rPr lang="fr-FR" sz="1100" baseline="0" dirty="0" err="1" smtClean="0"/>
                        <a:t>jh</a:t>
                      </a:r>
                      <a:r>
                        <a:rPr lang="fr-FR" sz="1100" baseline="0" dirty="0" smtClean="0"/>
                        <a:t> par flux)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 Druel : 15 jours</a:t>
                      </a:r>
                      <a:endParaRPr lang="fr-FR" sz="1100" dirty="0" smtClean="0"/>
                    </a:p>
                    <a:p>
                      <a:r>
                        <a:rPr lang="fr-FR" sz="1100" dirty="0" smtClean="0"/>
                        <a:t>Catherine :</a:t>
                      </a:r>
                      <a:r>
                        <a:rPr lang="fr-FR" sz="1100" baseline="0" dirty="0" smtClean="0"/>
                        <a:t>  12 jours, Exploitation : 5 jours</a:t>
                      </a:r>
                      <a:endParaRPr lang="fr-FR" sz="1100" dirty="0"/>
                    </a:p>
                  </a:txBody>
                  <a:tcPr/>
                </a:tc>
              </a:tr>
              <a:tr h="37267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KMPROD + SOLVEUR + </a:t>
                      </a:r>
                      <a:r>
                        <a:rPr lang="fr-FR" sz="1100" dirty="0" smtClean="0">
                          <a:solidFill>
                            <a:srgbClr val="FF0000"/>
                          </a:solidFill>
                        </a:rPr>
                        <a:t>LIMS</a:t>
                      </a:r>
                    </a:p>
                    <a:p>
                      <a:r>
                        <a:rPr lang="fr-FR" sz="1100" dirty="0" smtClean="0"/>
                        <a:t>Biztalk + </a:t>
                      </a:r>
                      <a:r>
                        <a:rPr lang="fr-FR" sz="1100" dirty="0" smtClean="0">
                          <a:solidFill>
                            <a:srgbClr val="FF0000"/>
                          </a:solidFill>
                        </a:rPr>
                        <a:t>ITS</a:t>
                      </a:r>
                      <a:endParaRPr lang="fr-FR" sz="1100" dirty="0">
                        <a:solidFill>
                          <a:srgbClr val="FF0000"/>
                        </a:solidFill>
                      </a:endParaRPr>
                    </a:p>
                  </a:txBody>
                  <a:tcPr/>
                </a:tc>
              </a:tr>
            </a:tbl>
          </a:graphicData>
        </a:graphic>
      </p:graphicFrame>
      <p:sp>
        <p:nvSpPr>
          <p:cNvPr id="5" name="Rectangle 4"/>
          <p:cNvSpPr/>
          <p:nvPr/>
        </p:nvSpPr>
        <p:spPr>
          <a:xfrm rot="413653">
            <a:off x="6883998" y="149218"/>
            <a:ext cx="1949350" cy="10445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Découpage par flux à prévoir (en conception) + </a:t>
            </a:r>
          </a:p>
          <a:p>
            <a:pPr algn="ctr"/>
            <a:r>
              <a:rPr lang="fr-FR" sz="1200" dirty="0" smtClean="0">
                <a:solidFill>
                  <a:schemeClr val="tx1"/>
                </a:solidFill>
              </a:rPr>
              <a:t>Ajout interface atelier </a:t>
            </a:r>
          </a:p>
          <a:p>
            <a:pPr algn="ctr"/>
            <a:r>
              <a:rPr lang="fr-FR" sz="1200" dirty="0" smtClean="0">
                <a:solidFill>
                  <a:schemeClr val="tx1"/>
                </a:solidFill>
              </a:rPr>
              <a:t>(</a:t>
            </a:r>
            <a:r>
              <a:rPr lang="en-US" sz="1200" dirty="0" smtClean="0">
                <a:solidFill>
                  <a:schemeClr val="tx1"/>
                </a:solidFill>
              </a:rPr>
              <a:t>ITS mobile)</a:t>
            </a:r>
            <a:endParaRPr lang="en-US" sz="1200" dirty="0">
              <a:solidFill>
                <a:schemeClr val="tx1"/>
              </a:solidFill>
            </a:endParaRPr>
          </a:p>
        </p:txBody>
      </p:sp>
    </p:spTree>
    <p:extLst>
      <p:ext uri="{BB962C8B-B14F-4D97-AF65-F5344CB8AC3E}">
        <p14:creationId xmlns:p14="http://schemas.microsoft.com/office/powerpoint/2010/main" val="3055325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Clôture de la séquence Cadrage et appel d’offre    </a:t>
            </a:r>
            <a:r>
              <a:rPr lang="fr-FR" sz="1400" dirty="0" smtClean="0"/>
              <a:t>1/2</a:t>
            </a:r>
            <a:endParaRPr lang="fr-FR" sz="1400" dirty="0"/>
          </a:p>
        </p:txBody>
      </p:sp>
      <p:sp>
        <p:nvSpPr>
          <p:cNvPr id="3" name="Espace réservé du contenu 2"/>
          <p:cNvSpPr>
            <a:spLocks noGrp="1"/>
          </p:cNvSpPr>
          <p:nvPr>
            <p:ph idx="1"/>
          </p:nvPr>
        </p:nvSpPr>
        <p:spPr>
          <a:xfrm>
            <a:off x="457200" y="1235893"/>
            <a:ext cx="8229600" cy="5001419"/>
          </a:xfrm>
        </p:spPr>
        <p:txBody>
          <a:bodyPr>
            <a:normAutofit lnSpcReduction="10000"/>
          </a:bodyPr>
          <a:lstStyle/>
          <a:p>
            <a:r>
              <a:rPr lang="fr-FR" sz="2000" dirty="0" smtClean="0"/>
              <a:t>Le présent Comité de pilotage clôture la séquence de Cadrage du projet SI Ecotitanium</a:t>
            </a:r>
          </a:p>
          <a:p>
            <a:pPr lvl="1"/>
            <a:r>
              <a:rPr lang="fr-FR" sz="2000" dirty="0" smtClean="0"/>
              <a:t>L’ensemble des ateliers a permis d’obtenir les livrables attendus pour réaliser les appels d’offre courant Juillet</a:t>
            </a:r>
          </a:p>
          <a:p>
            <a:pPr lvl="1"/>
            <a:r>
              <a:rPr lang="fr-FR" sz="2000" dirty="0" smtClean="0"/>
              <a:t>Le processus d’appel d’offre a permis d’acter :</a:t>
            </a:r>
          </a:p>
          <a:p>
            <a:pPr lvl="2"/>
            <a:r>
              <a:rPr lang="fr-FR" dirty="0" smtClean="0"/>
              <a:t>Le choix de </a:t>
            </a:r>
            <a:r>
              <a:rPr lang="fr-FR" dirty="0" err="1" smtClean="0"/>
              <a:t>KmProd</a:t>
            </a:r>
            <a:r>
              <a:rPr lang="fr-FR" dirty="0" smtClean="0"/>
              <a:t> /Méta2i  pour le niveau 3</a:t>
            </a:r>
          </a:p>
          <a:p>
            <a:pPr lvl="2"/>
            <a:r>
              <a:rPr lang="fr-FR" dirty="0" smtClean="0"/>
              <a:t>Le choix de CSC pour l’implémentation de SAP</a:t>
            </a:r>
          </a:p>
          <a:p>
            <a:pPr lvl="1"/>
            <a:r>
              <a:rPr lang="fr-FR" dirty="0"/>
              <a:t>Le thème Economie </a:t>
            </a:r>
            <a:r>
              <a:rPr lang="fr-FR" dirty="0" smtClean="0"/>
              <a:t>Circulaire fait </a:t>
            </a:r>
            <a:r>
              <a:rPr lang="fr-FR" dirty="0"/>
              <a:t>l’objet </a:t>
            </a:r>
            <a:r>
              <a:rPr lang="fr-FR" dirty="0" smtClean="0"/>
              <a:t>de 2 </a:t>
            </a:r>
            <a:r>
              <a:rPr lang="fr-FR" dirty="0"/>
              <a:t>solutions </a:t>
            </a:r>
            <a:r>
              <a:rPr lang="fr-FR" dirty="0" smtClean="0"/>
              <a:t>alternatives pour lesquelles un choix sera fait en phase de conception</a:t>
            </a:r>
            <a:endParaRPr lang="fr-FR" dirty="0"/>
          </a:p>
          <a:p>
            <a:pPr lvl="2"/>
            <a:r>
              <a:rPr lang="fr-FR" sz="1400" dirty="0"/>
              <a:t>Chacune des solutions s’appuie sur </a:t>
            </a:r>
            <a:r>
              <a:rPr lang="fr-FR" sz="1400" b="1" dirty="0"/>
              <a:t>un module standard </a:t>
            </a:r>
            <a:r>
              <a:rPr lang="fr-FR" sz="1400" dirty="0"/>
              <a:t>de </a:t>
            </a:r>
            <a:r>
              <a:rPr lang="fr-FR" sz="1400" dirty="0" smtClean="0"/>
              <a:t>SAP (GTM ou PS), </a:t>
            </a:r>
            <a:r>
              <a:rPr lang="fr-FR" sz="1400" dirty="0"/>
              <a:t>d’où limitation du surcoût du spécifique néanmoins </a:t>
            </a:r>
            <a:r>
              <a:rPr lang="fr-FR" sz="1400" dirty="0" smtClean="0"/>
              <a:t>nécessaire.</a:t>
            </a:r>
          </a:p>
          <a:p>
            <a:pPr lvl="1"/>
            <a:r>
              <a:rPr lang="fr-FR" dirty="0"/>
              <a:t>S</a:t>
            </a:r>
            <a:r>
              <a:rPr lang="fr-FR" dirty="0" smtClean="0"/>
              <a:t>uite à appels d’offre et études par le DSI, une estimation des charges et du budget pour la mise en œuvre est présenté ci-après</a:t>
            </a:r>
            <a:endParaRPr lang="fr-FR" dirty="0"/>
          </a:p>
          <a:p>
            <a:pPr lvl="1"/>
            <a:r>
              <a:rPr lang="fr-FR" dirty="0" smtClean="0"/>
              <a:t>Principales actions de cadrage à mener : </a:t>
            </a:r>
          </a:p>
          <a:p>
            <a:pPr lvl="2"/>
            <a:r>
              <a:rPr lang="fr-FR" dirty="0"/>
              <a:t>N</a:t>
            </a:r>
            <a:r>
              <a:rPr lang="fr-FR" dirty="0" smtClean="0"/>
              <a:t>égociation sur le N4, pour les prestations de CSC et de SAP</a:t>
            </a:r>
          </a:p>
          <a:p>
            <a:pPr lvl="2"/>
            <a:r>
              <a:rPr lang="fr-FR" dirty="0" smtClean="0"/>
              <a:t>Contractualisation Métaproductique suite à la diffusion de la LOI</a:t>
            </a:r>
          </a:p>
          <a:p>
            <a:pPr lvl="2"/>
            <a:r>
              <a:rPr lang="fr-FR" dirty="0" smtClean="0"/>
              <a:t>Appel d’offre évolutions PES</a:t>
            </a:r>
          </a:p>
          <a:p>
            <a:pPr marL="457200" lvl="1" indent="0">
              <a:buNone/>
            </a:pPr>
            <a:endParaRPr lang="fr-FR" dirty="0" smtClean="0"/>
          </a:p>
          <a:p>
            <a:pPr lvl="1"/>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4</a:t>
            </a:fld>
            <a:endParaRPr lang="fr-FR" dirty="0">
              <a:solidFill>
                <a:prstClr val="white"/>
              </a:solidFill>
            </a:endParaRPr>
          </a:p>
        </p:txBody>
      </p:sp>
    </p:spTree>
    <p:extLst>
      <p:ext uri="{BB962C8B-B14F-4D97-AF65-F5344CB8AC3E}">
        <p14:creationId xmlns:p14="http://schemas.microsoft.com/office/powerpoint/2010/main" val="35771738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a:t>Lot Id : 4.4 </a:t>
            </a:r>
            <a:r>
              <a:rPr lang="fr-FR" dirty="0" smtClean="0"/>
              <a:t>Economie </a:t>
            </a:r>
            <a:r>
              <a:rPr lang="fr-FR" dirty="0"/>
              <a:t>Circulaire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30696854"/>
              </p:ext>
            </p:extLst>
          </p:nvPr>
        </p:nvGraphicFramePr>
        <p:xfrm>
          <a:off x="467544" y="708680"/>
          <a:ext cx="8280920" cy="5368966"/>
        </p:xfrm>
        <a:graphic>
          <a:graphicData uri="http://schemas.openxmlformats.org/drawingml/2006/table">
            <a:tbl>
              <a:tblPr bandRow="1">
                <a:tableStyleId>{5C22544A-7EE6-4342-B048-85BDC9FD1C3A}</a:tableStyleId>
              </a:tblPr>
              <a:tblGrid>
                <a:gridCol w="2232248"/>
                <a:gridCol w="6048672"/>
              </a:tblGrid>
              <a:tr h="27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E.</a:t>
                      </a:r>
                      <a:r>
                        <a:rPr lang="fr-FR" sz="1100" baseline="0" dirty="0" smtClean="0">
                          <a:solidFill>
                            <a:schemeClr val="accent2"/>
                          </a:solidFill>
                        </a:rPr>
                        <a:t> Thouilleux</a:t>
                      </a:r>
                    </a:p>
                  </a:txBody>
                  <a:tcPr/>
                </a:tc>
              </a:tr>
              <a:tr h="50405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Gestion du contrat </a:t>
                      </a:r>
                      <a:r>
                        <a:rPr lang="fr-FR" sz="1100" kern="1200" baseline="0" dirty="0" smtClean="0">
                          <a:solidFill>
                            <a:schemeClr val="dk1"/>
                          </a:solidFill>
                          <a:latin typeface="+mn-lt"/>
                          <a:ea typeface="+mn-ea"/>
                          <a:cs typeface="+mn-cs"/>
                        </a:rPr>
                        <a:t>GTM (DEV SAP) – alternative </a:t>
                      </a:r>
                      <a:r>
                        <a:rPr lang="fr-FR" sz="1100" kern="1200" dirty="0" smtClean="0">
                          <a:solidFill>
                            <a:schemeClr val="dk1"/>
                          </a:solidFill>
                          <a:latin typeface="+mn-lt"/>
                          <a:ea typeface="+mn-ea"/>
                          <a:cs typeface="+mn-cs"/>
                        </a:rPr>
                        <a:t>MM,</a:t>
                      </a:r>
                      <a:r>
                        <a:rPr lang="fr-FR" sz="1100" kern="1200" baseline="0" dirty="0" smtClean="0">
                          <a:solidFill>
                            <a:schemeClr val="dk1"/>
                          </a:solidFill>
                          <a:latin typeface="+mn-lt"/>
                          <a:ea typeface="+mn-ea"/>
                          <a:cs typeface="+mn-cs"/>
                        </a:rPr>
                        <a:t> SD (pour PS)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mn-lt"/>
                          <a:ea typeface="+mn-ea"/>
                          <a:cs typeface="+mn-cs"/>
                        </a:rPr>
                        <a:t>Préparation du contrat, Exécution du contrat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Imputation des événements au contrat (prix, cout, quantité)</a:t>
                      </a:r>
                    </a:p>
                  </a:txBody>
                  <a:tcPr/>
                </a:tc>
              </a:tr>
              <a:tr h="432048">
                <a:tc>
                  <a:txBody>
                    <a:bodyPr/>
                    <a:lstStyle/>
                    <a:p>
                      <a:r>
                        <a:rPr lang="fr-FR" sz="1100" dirty="0" smtClean="0"/>
                        <a:t>Livrables</a:t>
                      </a:r>
                      <a:endParaRPr lang="fr-FR" sz="1100" dirty="0"/>
                    </a:p>
                  </a:txBody>
                  <a:tcPr/>
                </a:tc>
                <a:tc>
                  <a:txBody>
                    <a:bodyPr/>
                    <a:lstStyle/>
                    <a:p>
                      <a:r>
                        <a:rPr lang="fr-FR" sz="1100" dirty="0" smtClean="0"/>
                        <a:t>PV Recette DEV SAP GTM</a:t>
                      </a:r>
                    </a:p>
                    <a:p>
                      <a:r>
                        <a:rPr lang="fr-FR" sz="1100" dirty="0" smtClean="0"/>
                        <a:t>Dossier</a:t>
                      </a:r>
                      <a:r>
                        <a:rPr lang="fr-FR" sz="1100" baseline="0" dirty="0" smtClean="0"/>
                        <a:t> de conception et de paramétrage</a:t>
                      </a:r>
                    </a:p>
                    <a:p>
                      <a:r>
                        <a:rPr lang="fr-FR" sz="1100" dirty="0" smtClean="0"/>
                        <a:t>Modes opératoires</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 : </a:t>
                      </a:r>
                      <a:r>
                        <a:rPr lang="fr-FR" sz="1100" dirty="0" smtClean="0"/>
                        <a:t>travail sur le</a:t>
                      </a:r>
                      <a:r>
                        <a:rPr lang="fr-FR" sz="1100" baseline="0" dirty="0" smtClean="0"/>
                        <a:t> sous lot SAP (DEV CDP)</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(Mars 2016 : recette DEV SAP)</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a:t>
                      </a:r>
                      <a:r>
                        <a:rPr lang="fr-FR" sz="1100" baseline="0" dirty="0" smtClean="0"/>
                        <a:t> </a:t>
                      </a:r>
                      <a:r>
                        <a:rPr lang="fr-FR" sz="1100" baseline="0" dirty="0" err="1" smtClean="0"/>
                        <a:t>Charvillat</a:t>
                      </a:r>
                      <a:endParaRPr lang="fr-FR"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D. Meritet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 Delaborde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 – Lot SAP DEV)</a:t>
                      </a:r>
                    </a:p>
                  </a:txBody>
                  <a:tcPr/>
                </a:tc>
              </a:tr>
              <a:tr h="306288">
                <a:tc>
                  <a:txBody>
                    <a:bodyPr/>
                    <a:lstStyle/>
                    <a:p>
                      <a:r>
                        <a:rPr lang="fr-FR" sz="1100" dirty="0" smtClean="0"/>
                        <a:t>Estimation budget</a:t>
                      </a:r>
                      <a:endParaRPr lang="fr-FR" sz="1100" dirty="0"/>
                    </a:p>
                  </a:txBody>
                  <a:tcPr/>
                </a:tc>
                <a:tc>
                  <a:txBody>
                    <a:bodyPr/>
                    <a:lstStyle/>
                    <a:p>
                      <a:r>
                        <a:rPr lang="fr-FR" sz="1100" dirty="0" smtClean="0"/>
                        <a:t>CSC</a:t>
                      </a:r>
                    </a:p>
                    <a:p>
                      <a:r>
                        <a:rPr lang="fr-FR" sz="1100" dirty="0" smtClean="0"/>
                        <a:t>SAP France = 130 k€</a:t>
                      </a:r>
                      <a:endParaRPr lang="fr-FR" sz="1100" dirty="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a:t>
                      </a:r>
                      <a:r>
                        <a:rPr lang="fr-FR" sz="1100" baseline="0" dirty="0" smtClean="0"/>
                        <a:t> Charvillat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D. Meritet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F. Gouriten : 40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 Delaborde</a:t>
                      </a:r>
                      <a:r>
                        <a:rPr lang="fr-FR" sz="1100" baseline="0" dirty="0"/>
                        <a:t> </a:t>
                      </a:r>
                      <a:r>
                        <a:rPr lang="fr-FR" sz="1100" baseline="0" dirty="0" smtClean="0"/>
                        <a:t>: 5 jours</a:t>
                      </a:r>
                      <a:endParaRPr lang="fr-FR" sz="1100" dirty="0" smtClean="0"/>
                    </a:p>
                  </a:txBody>
                  <a:tcPr/>
                </a:tc>
              </a:tr>
              <a:tr h="36536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E. Thouilleux : 30 jours</a:t>
                      </a:r>
                    </a:p>
                    <a:p>
                      <a:r>
                        <a:rPr lang="fr-FR" sz="1100" dirty="0" smtClean="0"/>
                        <a:t>N. Druel  : 15 jours</a:t>
                      </a:r>
                      <a:endParaRPr lang="fr-FR" sz="1100" dirty="0"/>
                    </a:p>
                  </a:txBody>
                  <a:tcPr/>
                </a:tc>
              </a:tr>
              <a:tr h="37069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SAP + GTM / PS ?</a:t>
                      </a:r>
                    </a:p>
                  </a:txBody>
                  <a:tcPr/>
                </a:tc>
              </a:tr>
            </a:tbl>
          </a:graphicData>
        </a:graphic>
      </p:graphicFrame>
    </p:spTree>
    <p:extLst>
      <p:ext uri="{BB962C8B-B14F-4D97-AF65-F5344CB8AC3E}">
        <p14:creationId xmlns:p14="http://schemas.microsoft.com/office/powerpoint/2010/main" val="3197019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4.5 GPAO + Collecte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731885834"/>
              </p:ext>
            </p:extLst>
          </p:nvPr>
        </p:nvGraphicFramePr>
        <p:xfrm>
          <a:off x="467544" y="764704"/>
          <a:ext cx="8280920" cy="5606592"/>
        </p:xfrm>
        <a:graphic>
          <a:graphicData uri="http://schemas.openxmlformats.org/drawingml/2006/table">
            <a:tbl>
              <a:tblPr bandRow="1">
                <a:tableStyleId>{5C22544A-7EE6-4342-B048-85BDC9FD1C3A}</a:tableStyleId>
              </a:tblPr>
              <a:tblGrid>
                <a:gridCol w="2232248"/>
                <a:gridCol w="6048672"/>
              </a:tblGrid>
              <a:tr h="425960">
                <a:tc>
                  <a:txBody>
                    <a:bodyPr/>
                    <a:lstStyle/>
                    <a:p>
                      <a:r>
                        <a:rPr lang="fr-FR" sz="1100" dirty="0" smtClean="0"/>
                        <a:t>Responsable du lot</a:t>
                      </a:r>
                    </a:p>
                  </a:txBody>
                  <a:tcPr/>
                </a:tc>
                <a:tc>
                  <a:txBody>
                    <a:bodyPr/>
                    <a:lstStyle/>
                    <a:p>
                      <a:r>
                        <a:rPr lang="fr-FR" sz="1100" dirty="0" smtClean="0">
                          <a:solidFill>
                            <a:schemeClr val="accent2"/>
                          </a:solidFill>
                        </a:rPr>
                        <a:t>N. Druel </a:t>
                      </a:r>
                    </a:p>
                  </a:txBody>
                  <a:tcPr/>
                </a:tc>
              </a:tr>
              <a:tr h="916540">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Planification</a:t>
                      </a:r>
                      <a:r>
                        <a:rPr lang="fr-FR" sz="1100" baseline="0" dirty="0" smtClean="0"/>
                        <a:t> de la collecte + traitement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Planification de la production interne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Gestion de la collecte : Transport &amp; Logistique – </a:t>
                      </a:r>
                      <a:r>
                        <a:rPr lang="fr-FR" sz="1100" dirty="0" err="1" smtClean="0"/>
                        <a:t>Appro</a:t>
                      </a:r>
                      <a:r>
                        <a:rPr lang="fr-FR" sz="1100" dirty="0" smtClean="0"/>
                        <a:t> des chûtes brutes (Economie Circulaire)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Traitement des chûtes : </a:t>
                      </a:r>
                      <a:r>
                        <a:rPr lang="fr-FR" sz="1100" dirty="0" smtClean="0"/>
                        <a:t>Production et</a:t>
                      </a:r>
                      <a:r>
                        <a:rPr lang="fr-FR" sz="1100" baseline="0" dirty="0" smtClean="0"/>
                        <a:t> qualité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Production interne : </a:t>
                      </a:r>
                      <a:r>
                        <a:rPr lang="fr-FR" sz="1100" dirty="0" smtClean="0"/>
                        <a:t>Production et</a:t>
                      </a:r>
                      <a:r>
                        <a:rPr lang="fr-FR" sz="1100" baseline="0" dirty="0" smtClean="0"/>
                        <a:t> qualité –</a:t>
                      </a:r>
                      <a:r>
                        <a:rPr lang="fr-FR" sz="1100" dirty="0" smtClean="0"/>
                        <a:t>Transport &amp; Logistique </a:t>
                      </a:r>
                      <a:r>
                        <a:rPr lang="fr-FR" sz="1100" baseline="0" dirty="0" smtClean="0"/>
                        <a:t> (</a:t>
                      </a:r>
                      <a:r>
                        <a:rPr lang="fr-FR" sz="1100" dirty="0" smtClean="0"/>
                        <a:t>Appel des chûtes traitées)</a:t>
                      </a:r>
                    </a:p>
                  </a:txBody>
                  <a:tcPr/>
                </a:tc>
              </a:tr>
              <a:tr h="50332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(architecture flux)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3721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3973">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751262">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(AMOE) + support C. </a:t>
                      </a:r>
                      <a:r>
                        <a:rPr lang="fr-FR" sz="1100" dirty="0" err="1" smtClean="0"/>
                        <a:t>Ceresa</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a:t>
                      </a:r>
                      <a:endParaRPr lang="fr-FR" sz="1100" dirty="0" smtClean="0"/>
                    </a:p>
                  </a:txBody>
                  <a:tcPr/>
                </a:tc>
              </a:tr>
              <a:tr h="331386">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85985">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35 jours</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 : 35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J. </a:t>
                      </a:r>
                      <a:r>
                        <a:rPr lang="fr-FR" sz="1100" baseline="0" dirty="0" err="1" smtClean="0"/>
                        <a:t>Escaffre</a:t>
                      </a:r>
                      <a:r>
                        <a:rPr lang="fr-FR" sz="1100" baseline="0" dirty="0" smtClean="0"/>
                        <a:t> : 5 jours</a:t>
                      </a:r>
                      <a:endParaRPr lang="fr-FR" sz="1100" dirty="0" smtClean="0"/>
                    </a:p>
                  </a:txBody>
                  <a:tcPr/>
                </a:tc>
              </a:tr>
              <a:tr h="590399">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 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 30 jours</a:t>
                      </a:r>
                    </a:p>
                  </a:txBody>
                  <a:tcPr/>
                </a:tc>
              </a:tr>
              <a:tr h="585695">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8456948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4.6 Achat / Stock magasin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681959628"/>
              </p:ext>
            </p:extLst>
          </p:nvPr>
        </p:nvGraphicFramePr>
        <p:xfrm>
          <a:off x="467544" y="764704"/>
          <a:ext cx="8280920" cy="5670630"/>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endParaRPr lang="fr-FR" sz="1100" dirty="0"/>
                    </a:p>
                  </a:txBody>
                  <a:tcPr/>
                </a:tc>
                <a:tc>
                  <a:txBody>
                    <a:bodyPr/>
                    <a:lstStyle/>
                    <a:p>
                      <a:r>
                        <a:rPr lang="fr-FR" sz="1100" dirty="0" smtClean="0">
                          <a:solidFill>
                            <a:schemeClr val="accent2"/>
                          </a:solidFill>
                        </a:rPr>
                        <a:t>N. Druel</a:t>
                      </a:r>
                    </a:p>
                  </a:txBody>
                  <a:tcPr/>
                </a:tc>
              </a:tr>
              <a:tr h="702078">
                <a:tc>
                  <a:txBody>
                    <a:bodyPr/>
                    <a:lstStyle/>
                    <a:p>
                      <a:r>
                        <a:rPr lang="fr-FR" sz="1100" dirty="0" smtClean="0"/>
                        <a:t>Périmètre</a:t>
                      </a:r>
                      <a:endParaRPr lang="fr-FR" sz="1100" dirty="0"/>
                    </a:p>
                  </a:txBody>
                  <a:tcPr/>
                </a:tc>
                <a:tc>
                  <a:txBody>
                    <a:bodyPr/>
                    <a:lstStyle/>
                    <a:p>
                      <a:r>
                        <a:rPr lang="fr-FR" sz="1100" dirty="0" smtClean="0"/>
                        <a:t>Achat de chutes brutes traitées et matières (Douane  /</a:t>
                      </a:r>
                      <a:r>
                        <a:rPr lang="fr-FR" sz="1100" baseline="0" dirty="0" smtClean="0"/>
                        <a:t> CONEX </a:t>
                      </a:r>
                      <a:r>
                        <a:rPr lang="fr-FR" sz="1100" dirty="0" smtClean="0"/>
                        <a:t>– stock d’éponges + Master </a:t>
                      </a:r>
                      <a:r>
                        <a:rPr lang="fr-FR" sz="1100" dirty="0" err="1" smtClean="0"/>
                        <a:t>Alloys</a:t>
                      </a:r>
                      <a:r>
                        <a:rPr lang="fr-FR" sz="1100" dirty="0" smtClean="0"/>
                        <a:t>)</a:t>
                      </a:r>
                    </a:p>
                    <a:p>
                      <a:r>
                        <a:rPr lang="fr-FR" sz="1100" dirty="0" smtClean="0"/>
                        <a:t>Achat de services </a:t>
                      </a:r>
                    </a:p>
                    <a:p>
                      <a:r>
                        <a:rPr lang="fr-FR" sz="1100" dirty="0" smtClean="0"/>
                        <a:t>Achat de Transport</a:t>
                      </a:r>
                    </a:p>
                    <a:p>
                      <a:r>
                        <a:rPr lang="fr-FR" sz="1100" dirty="0" smtClean="0"/>
                        <a:t>Gestion des stocks (hypothèse consignation avec client générateur possible + éponges ??)</a:t>
                      </a:r>
                    </a:p>
                    <a:p>
                      <a:r>
                        <a:rPr lang="fr-FR" sz="1100" dirty="0" smtClean="0"/>
                        <a:t>Valorisation</a:t>
                      </a:r>
                      <a:r>
                        <a:rPr lang="fr-FR" sz="1100" baseline="0" dirty="0" smtClean="0"/>
                        <a:t> des stock</a:t>
                      </a:r>
                      <a:endParaRPr lang="fr-FR" sz="1100" dirty="0" smtClean="0"/>
                    </a:p>
                  </a:txBody>
                  <a:tcPr/>
                </a:tc>
              </a:tr>
              <a:tr h="804174">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396592">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D. </a:t>
                      </a:r>
                      <a:r>
                        <a:rPr lang="fr-FR" sz="1100" kern="1200" dirty="0" err="1" smtClean="0">
                          <a:solidFill>
                            <a:schemeClr val="dk1"/>
                          </a:solidFill>
                          <a:latin typeface="+mn-lt"/>
                          <a:ea typeface="+mn-ea"/>
                          <a:cs typeface="+mn-cs"/>
                        </a:rPr>
                        <a:t>Méritet</a:t>
                      </a:r>
                      <a:endParaRPr lang="fr-FR" sz="11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mn-lt"/>
                          <a:ea typeface="+mn-ea"/>
                          <a:cs typeface="+mn-cs"/>
                        </a:rPr>
                        <a:t>E. Thouilleux</a:t>
                      </a:r>
                      <a:endParaRPr lang="fr-FR" sz="1100" baseline="0" dirty="0" smtClean="0"/>
                    </a:p>
                  </a:txBody>
                  <a:tcPr/>
                </a:tc>
              </a:tr>
              <a:tr h="401920">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0405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5 jours</a:t>
                      </a:r>
                    </a:p>
                  </a:txBody>
                  <a:tcPr/>
                </a:tc>
              </a:tr>
              <a:tr h="486054">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a:t>
                      </a:r>
                      <a:r>
                        <a:rPr lang="fr-FR" sz="1100" baseline="0" dirty="0" smtClean="0"/>
                        <a:t> 6</a:t>
                      </a:r>
                      <a:r>
                        <a:rPr lang="fr-FR" sz="1100" dirty="0" smtClean="0"/>
                        <a:t>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4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 10 jours</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CONEX</a:t>
                      </a:r>
                      <a:endParaRPr lang="fr-FR" sz="1100" dirty="0"/>
                    </a:p>
                  </a:txBody>
                  <a:tcPr/>
                </a:tc>
              </a:tr>
            </a:tbl>
          </a:graphicData>
        </a:graphic>
      </p:graphicFrame>
    </p:spTree>
    <p:extLst>
      <p:ext uri="{BB962C8B-B14F-4D97-AF65-F5344CB8AC3E}">
        <p14:creationId xmlns:p14="http://schemas.microsoft.com/office/powerpoint/2010/main" val="28587936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4.7 Ventes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765054764"/>
              </p:ext>
            </p:extLst>
          </p:nvPr>
        </p:nvGraphicFramePr>
        <p:xfrm>
          <a:off x="467544" y="764704"/>
          <a:ext cx="8280920" cy="5094566"/>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endParaRPr lang="fr-FR" sz="1100" dirty="0"/>
                    </a:p>
                  </a:txBody>
                  <a:tcPr/>
                </a:tc>
                <a:tc>
                  <a:txBody>
                    <a:bodyPr/>
                    <a:lstStyle/>
                    <a:p>
                      <a:r>
                        <a:rPr lang="fr-FR" sz="1100" dirty="0" smtClean="0">
                          <a:solidFill>
                            <a:schemeClr val="accent2"/>
                          </a:solidFill>
                        </a:rPr>
                        <a:t>N. Druel </a:t>
                      </a:r>
                    </a:p>
                  </a:txBody>
                  <a:tcPr/>
                </a:tc>
              </a:tr>
              <a:tr h="594066">
                <a:tc>
                  <a:txBody>
                    <a:bodyPr/>
                    <a:lstStyle/>
                    <a:p>
                      <a:r>
                        <a:rPr lang="fr-FR" sz="1100" dirty="0" smtClean="0"/>
                        <a:t>Périmètre</a:t>
                      </a:r>
                      <a:endParaRPr lang="fr-FR" sz="1100" dirty="0"/>
                    </a:p>
                  </a:txBody>
                  <a:tcPr/>
                </a:tc>
                <a:tc>
                  <a:txBody>
                    <a:bodyPr/>
                    <a:lstStyle/>
                    <a:p>
                      <a:r>
                        <a:rPr lang="fr-FR" sz="1100" dirty="0" smtClean="0"/>
                        <a:t>Vente de lingots </a:t>
                      </a:r>
                    </a:p>
                    <a:p>
                      <a:r>
                        <a:rPr lang="fr-FR" sz="1100" dirty="0" smtClean="0"/>
                        <a:t>Vente des excédents</a:t>
                      </a:r>
                      <a:r>
                        <a:rPr lang="fr-FR" sz="1100" baseline="0" dirty="0" smtClean="0"/>
                        <a:t> de chutes </a:t>
                      </a:r>
                      <a:endParaRPr lang="fr-FR" sz="1100" dirty="0" smtClean="0"/>
                    </a:p>
                  </a:txBody>
                  <a:tcPr/>
                </a:tc>
              </a:tr>
              <a:tr h="59406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endParaRPr lang="fr-FR" sz="1100" dirty="0" smtClean="0">
                        <a:solidFill>
                          <a:schemeClr val="accent2"/>
                        </a:solidFill>
                      </a:endParaRPr>
                    </a:p>
                  </a:txBody>
                  <a:tcPr/>
                </a:tc>
              </a:tr>
              <a:tr h="594066">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endParaRPr lang="fr-FR" sz="1100" dirty="0" smtClean="0">
                        <a:solidFill>
                          <a:schemeClr val="accent2"/>
                        </a:solidFill>
                      </a:endParaRP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10 jours</a:t>
                      </a:r>
                    </a:p>
                  </a:txBody>
                  <a:tcPr/>
                </a:tc>
              </a:tr>
              <a:tr h="44413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a:t>
                      </a:r>
                      <a:endParaRPr lang="fr-FR" sz="1100" dirty="0"/>
                    </a:p>
                  </a:txBody>
                  <a:tcPr/>
                </a:tc>
              </a:tr>
            </a:tbl>
          </a:graphicData>
        </a:graphic>
      </p:graphicFrame>
    </p:spTree>
    <p:extLst>
      <p:ext uri="{BB962C8B-B14F-4D97-AF65-F5344CB8AC3E}">
        <p14:creationId xmlns:p14="http://schemas.microsoft.com/office/powerpoint/2010/main" val="8416475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4.8 Interfaces comptables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243980034"/>
              </p:ext>
            </p:extLst>
          </p:nvPr>
        </p:nvGraphicFramePr>
        <p:xfrm>
          <a:off x="467544" y="764704"/>
          <a:ext cx="8280920" cy="4356778"/>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solidFill>
                            <a:schemeClr val="accent2"/>
                          </a:solidFill>
                        </a:rPr>
                        <a:t>E. Thouilleux </a:t>
                      </a:r>
                    </a:p>
                  </a:txBody>
                  <a:tcPr/>
                </a:tc>
              </a:tr>
              <a:tr h="360040">
                <a:tc>
                  <a:txBody>
                    <a:bodyPr/>
                    <a:lstStyle/>
                    <a:p>
                      <a:r>
                        <a:rPr lang="fr-FR" sz="1100" dirty="0" smtClean="0"/>
                        <a:t>Périmètre</a:t>
                      </a:r>
                      <a:endParaRPr lang="fr-FR" sz="1100" dirty="0"/>
                    </a:p>
                  </a:txBody>
                  <a:tcPr/>
                </a:tc>
                <a:tc>
                  <a:txBody>
                    <a:bodyPr/>
                    <a:lstStyle/>
                    <a:p>
                      <a:r>
                        <a:rPr lang="fr-FR" sz="1100" dirty="0" smtClean="0"/>
                        <a:t>S’assurer que la comptabilité </a:t>
                      </a:r>
                      <a:r>
                        <a:rPr lang="fr-FR" sz="1100" dirty="0" err="1" smtClean="0"/>
                        <a:t>Ecoti</a:t>
                      </a:r>
                      <a:r>
                        <a:rPr lang="fr-FR" sz="1100" dirty="0" smtClean="0"/>
                        <a:t> est bien intégrée avec HESTIA</a:t>
                      </a:r>
                    </a:p>
                  </a:txBody>
                  <a:tcPr/>
                </a:tc>
              </a:tr>
              <a:tr h="432048">
                <a:tc>
                  <a:txBody>
                    <a:bodyPr/>
                    <a:lstStyle/>
                    <a:p>
                      <a:r>
                        <a:rPr lang="fr-FR" sz="1100" dirty="0" smtClean="0"/>
                        <a:t>Livrables</a:t>
                      </a:r>
                      <a:endParaRPr lang="fr-FR" sz="1100" dirty="0"/>
                    </a:p>
                  </a:txBody>
                  <a:tcPr/>
                </a:tc>
                <a:tc>
                  <a:txBody>
                    <a:bodyPr/>
                    <a:lstStyle/>
                    <a:p>
                      <a:r>
                        <a:rPr lang="fr-FR" sz="1100" dirty="0" smtClean="0"/>
                        <a:t>Scénarios</a:t>
                      </a:r>
                      <a:r>
                        <a:rPr lang="fr-FR" sz="1100" baseline="0" dirty="0" smtClean="0"/>
                        <a:t> de tests intégration et de non régression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P. Martin (MOE)</a:t>
                      </a:r>
                    </a:p>
                    <a:p>
                      <a:r>
                        <a:rPr lang="fr-FR" sz="1100" baseline="0" dirty="0" smtClean="0"/>
                        <a:t>C. Madiot (AMOE) support</a:t>
                      </a:r>
                    </a:p>
                    <a:p>
                      <a:endParaRPr lang="fr-FR" sz="1100" baseline="0" dirty="0" smtClean="0"/>
                    </a:p>
                  </a:txBody>
                  <a:tcPr/>
                </a:tc>
              </a:tr>
              <a:tr h="359746">
                <a:tc>
                  <a:txBody>
                    <a:bodyPr/>
                    <a:lstStyle/>
                    <a:p>
                      <a:r>
                        <a:rPr lang="fr-FR" sz="1100" dirty="0" smtClean="0"/>
                        <a:t>Estimation budget</a:t>
                      </a:r>
                      <a:endParaRPr lang="fr-FR" sz="1100" dirty="0"/>
                    </a:p>
                  </a:txBody>
                  <a:tcPr/>
                </a:tc>
                <a:tc>
                  <a:txBody>
                    <a:bodyPr/>
                    <a:lstStyle/>
                    <a:p>
                      <a:r>
                        <a:rPr lang="fr-FR" sz="1100" dirty="0" smtClean="0"/>
                        <a:t>Offre CSC</a:t>
                      </a:r>
                      <a:endParaRPr lang="fr-FR" sz="1100" dirty="0"/>
                    </a:p>
                  </a:txBody>
                  <a:tcPr/>
                </a:tc>
              </a:tr>
              <a:tr h="432048">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Métier Hestia</a:t>
                      </a:r>
                      <a:r>
                        <a:rPr lang="fr-FR" sz="1100" baseline="0" dirty="0" smtClean="0"/>
                        <a:t> : 2 jours</a:t>
                      </a:r>
                      <a:endParaRPr lang="fr-FR" sz="1100" dirty="0" smtClean="0"/>
                    </a:p>
                    <a:p>
                      <a:r>
                        <a:rPr lang="fr-FR" sz="1100" dirty="0" smtClean="0"/>
                        <a:t>D. Meritet : 2 jours</a:t>
                      </a:r>
                      <a:endParaRPr lang="fr-FR" sz="1100" dirty="0"/>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E Thouilleux : 5 jours</a:t>
                      </a:r>
                    </a:p>
                    <a:p>
                      <a:r>
                        <a:rPr lang="fr-FR" sz="1100" dirty="0" smtClean="0"/>
                        <a:t>P Martin : 2 jours</a:t>
                      </a:r>
                    </a:p>
                    <a:p>
                      <a:r>
                        <a:rPr lang="fr-FR" sz="1100" dirty="0" smtClean="0"/>
                        <a:t>C Madiot : 3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HESTIA</a:t>
                      </a:r>
                      <a:endParaRPr lang="fr-FR" sz="1100" dirty="0"/>
                    </a:p>
                  </a:txBody>
                  <a:tcPr/>
                </a:tc>
              </a:tr>
            </a:tbl>
          </a:graphicData>
        </a:graphic>
      </p:graphicFrame>
    </p:spTree>
    <p:extLst>
      <p:ext uri="{BB962C8B-B14F-4D97-AF65-F5344CB8AC3E}">
        <p14:creationId xmlns:p14="http://schemas.microsoft.com/office/powerpoint/2010/main" val="1063179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4.9 FI/CO</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51349655"/>
              </p:ext>
            </p:extLst>
          </p:nvPr>
        </p:nvGraphicFramePr>
        <p:xfrm>
          <a:off x="467544" y="764704"/>
          <a:ext cx="8280920" cy="5684186"/>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E. Thouilleux </a:t>
                      </a:r>
                    </a:p>
                  </a:txBody>
                  <a:tcPr/>
                </a:tc>
              </a:tr>
              <a:tr h="594066">
                <a:tc>
                  <a:txBody>
                    <a:bodyPr/>
                    <a:lstStyle/>
                    <a:p>
                      <a:r>
                        <a:rPr lang="fr-FR" sz="1100" dirty="0" smtClean="0"/>
                        <a:t>Périmètre</a:t>
                      </a:r>
                      <a:endParaRPr lang="fr-FR" sz="1100" dirty="0"/>
                    </a:p>
                  </a:txBody>
                  <a:tcPr/>
                </a:tc>
                <a:tc>
                  <a:txBody>
                    <a:bodyPr/>
                    <a:lstStyle/>
                    <a:p>
                      <a:r>
                        <a:rPr lang="fr-FR" sz="1100" dirty="0" smtClean="0"/>
                        <a:t>Comptabilité générale</a:t>
                      </a:r>
                    </a:p>
                    <a:p>
                      <a:r>
                        <a:rPr lang="fr-FR" sz="1100" dirty="0" smtClean="0"/>
                        <a:t>Comptabilité</a:t>
                      </a:r>
                      <a:r>
                        <a:rPr lang="fr-FR" sz="1100" baseline="0" dirty="0" smtClean="0"/>
                        <a:t> analytique, costing</a:t>
                      </a:r>
                    </a:p>
                    <a:p>
                      <a:r>
                        <a:rPr lang="fr-FR" sz="1100" baseline="0" dirty="0" smtClean="0"/>
                        <a:t>Comptabilité fournisseur</a:t>
                      </a:r>
                    </a:p>
                    <a:p>
                      <a:r>
                        <a:rPr lang="fr-FR" sz="1100" baseline="0" dirty="0" smtClean="0"/>
                        <a:t>Comptabilité client</a:t>
                      </a:r>
                    </a:p>
                    <a:p>
                      <a:endParaRPr lang="fr-FR" sz="1100" dirty="0" smtClean="0"/>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 (en écart</a:t>
                      </a:r>
                      <a:r>
                        <a:rPr lang="fr-FR" sz="1100" baseline="0" dirty="0" smtClean="0"/>
                        <a:t> avec existants UKAD)</a:t>
                      </a:r>
                      <a:endParaRPr lang="fr-FR" sz="1100" dirty="0"/>
                    </a:p>
                  </a:txBody>
                  <a:tcPr/>
                </a:tc>
              </a:tr>
              <a:tr h="306582">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D. Meritet</a:t>
                      </a:r>
                    </a:p>
                    <a:p>
                      <a:r>
                        <a:rPr lang="fr-FR" sz="1100" baseline="0" dirty="0" smtClean="0"/>
                        <a:t>F Gouriten</a:t>
                      </a:r>
                    </a:p>
                    <a:p>
                      <a:r>
                        <a:rPr lang="fr-FR" sz="1100" baseline="0" dirty="0" smtClean="0"/>
                        <a:t>E Thouilleux</a:t>
                      </a:r>
                    </a:p>
                    <a:p>
                      <a:r>
                        <a:rPr lang="fr-FR" sz="1100" baseline="0" dirty="0" smtClean="0"/>
                        <a:t>N. Druel (MOE)</a:t>
                      </a:r>
                    </a:p>
                  </a:txBody>
                  <a:tcPr/>
                </a:tc>
              </a:tr>
              <a:tr h="408130">
                <a:tc>
                  <a:txBody>
                    <a:bodyPr/>
                    <a:lstStyle/>
                    <a:p>
                      <a:r>
                        <a:rPr lang="fr-FR" sz="1100" dirty="0" smtClean="0"/>
                        <a:t>Estimation budget</a:t>
                      </a:r>
                      <a:endParaRPr lang="fr-FR" sz="1100" dirty="0"/>
                    </a:p>
                  </a:txBody>
                  <a:tcPr/>
                </a:tc>
                <a:tc>
                  <a:txBody>
                    <a:bodyPr/>
                    <a:lstStyle/>
                    <a:p>
                      <a:r>
                        <a:rPr lang="fr-FR" sz="1100" dirty="0" smtClean="0"/>
                        <a:t>CSC</a:t>
                      </a:r>
                    </a:p>
                    <a:p>
                      <a:endParaRPr lang="fr-FR" sz="1100" dirty="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25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Allier / B. </a:t>
                      </a:r>
                      <a:r>
                        <a:rPr lang="fr-FR" sz="1100" dirty="0" err="1" smtClean="0"/>
                        <a:t>Charvillat</a:t>
                      </a:r>
                      <a:r>
                        <a:rPr lang="fr-FR" sz="1100" dirty="0" smtClean="0"/>
                        <a:t> : 5 jours</a:t>
                      </a:r>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5 jours</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40048779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4.10 Gestion des droits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425046244"/>
              </p:ext>
            </p:extLst>
          </p:nvPr>
        </p:nvGraphicFramePr>
        <p:xfrm>
          <a:off x="467544" y="764704"/>
          <a:ext cx="8280920" cy="4646534"/>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solidFill>
                            <a:schemeClr val="accent2"/>
                          </a:solidFill>
                        </a:rPr>
                        <a:t>N.</a:t>
                      </a:r>
                      <a:r>
                        <a:rPr lang="fr-FR" sz="1100" baseline="0" dirty="0" smtClean="0">
                          <a:solidFill>
                            <a:schemeClr val="accent2"/>
                          </a:solidFill>
                        </a:rPr>
                        <a:t> Druel</a:t>
                      </a:r>
                      <a:endParaRPr lang="fr-FR" sz="1100" dirty="0" smtClean="0">
                        <a:solidFill>
                          <a:schemeClr val="accent2"/>
                        </a:solidFill>
                      </a:endParaRPr>
                    </a:p>
                  </a:txBody>
                  <a:tcPr/>
                </a:tc>
              </a:tr>
              <a:tr h="59406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Ouverture des droits pour l’ensemble des utilisateurs </a:t>
                      </a:r>
                      <a:r>
                        <a:rPr lang="fr-FR" sz="1100" baseline="0" dirty="0" err="1" smtClean="0"/>
                        <a:t>EcoTitanium</a:t>
                      </a:r>
                      <a:r>
                        <a:rPr lang="fr-FR" sz="1100" baseline="0" dirty="0" smtClean="0"/>
                        <a:t> et des sous –traitants (Collecteur? + traiteur)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baseline="0" dirty="0" smtClean="0"/>
                    </a:p>
                  </a:txBody>
                  <a:tcPr/>
                </a:tc>
              </a:tr>
              <a:tr h="59406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Rattachement</a:t>
                      </a:r>
                      <a:r>
                        <a:rPr lang="fr-FR" sz="1100" baseline="0" dirty="0" smtClean="0"/>
                        <a:t> des transactions SAP aux rôles SAP (existant ERASTEEL - RANDA)</a:t>
                      </a:r>
                    </a:p>
                    <a:p>
                      <a:r>
                        <a:rPr lang="fr-FR" sz="1100" dirty="0" smtClean="0"/>
                        <a:t>Définition</a:t>
                      </a:r>
                      <a:r>
                        <a:rPr lang="fr-FR" sz="1100" baseline="0" dirty="0" smtClean="0"/>
                        <a:t> des fonctions métier </a:t>
                      </a:r>
                      <a:r>
                        <a:rPr lang="fr-FR" sz="1100" baseline="0" dirty="0" err="1" smtClean="0"/>
                        <a:t>EcoTitanium</a:t>
                      </a:r>
                      <a:endParaRPr lang="fr-FR" sz="1100" baseline="0" dirty="0" smtClean="0"/>
                    </a:p>
                    <a:p>
                      <a:r>
                        <a:rPr lang="fr-FR" sz="1100" dirty="0" smtClean="0"/>
                        <a:t>Description</a:t>
                      </a:r>
                      <a:r>
                        <a:rPr lang="fr-FR" sz="1100" baseline="0" dirty="0" smtClean="0"/>
                        <a:t> des fiches de risques SOD</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P</a:t>
                      </a:r>
                      <a:r>
                        <a:rPr lang="fr-FR" sz="1100" baseline="0" dirty="0" smtClean="0">
                          <a:solidFill>
                            <a:schemeClr val="tx1"/>
                          </a:solidFill>
                        </a:rPr>
                        <a:t>. Martin (MOE) </a:t>
                      </a:r>
                    </a:p>
                    <a:p>
                      <a:r>
                        <a:rPr lang="fr-FR" sz="1100" baseline="0" dirty="0" smtClean="0">
                          <a:solidFill>
                            <a:schemeClr val="tx1"/>
                          </a:solidFill>
                        </a:rPr>
                        <a:t>Prestataire : SUNLOG</a:t>
                      </a:r>
                    </a:p>
                  </a:txBody>
                  <a:tcPr/>
                </a:tc>
              </a:tr>
              <a:tr h="426132">
                <a:tc>
                  <a:txBody>
                    <a:bodyPr/>
                    <a:lstStyle/>
                    <a:p>
                      <a:r>
                        <a:rPr lang="fr-FR" sz="1100" dirty="0" smtClean="0"/>
                        <a:t>Estimation budget</a:t>
                      </a:r>
                      <a:endParaRPr lang="fr-FR" sz="1100" dirty="0"/>
                    </a:p>
                  </a:txBody>
                  <a:tcPr/>
                </a:tc>
                <a:tc>
                  <a:txBody>
                    <a:bodyPr/>
                    <a:lstStyle/>
                    <a:p>
                      <a:r>
                        <a:rPr lang="fr-FR" sz="1100" dirty="0" smtClean="0"/>
                        <a:t>Budget SUNLOG : 8k€ (10 jours à 800 €)</a:t>
                      </a:r>
                      <a:endParaRPr lang="fr-FR" sz="1100" dirty="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Déjà inclue dans les tests de recette globale</a:t>
                      </a:r>
                    </a:p>
                    <a:p>
                      <a:r>
                        <a:rPr lang="fr-FR" sz="1100" dirty="0" smtClean="0"/>
                        <a:t>B. </a:t>
                      </a:r>
                      <a:r>
                        <a:rPr lang="fr-FR" sz="1100" dirty="0" err="1" smtClean="0"/>
                        <a:t>Charvillat</a:t>
                      </a:r>
                      <a:r>
                        <a:rPr lang="fr-FR" sz="1100" dirty="0" smtClean="0"/>
                        <a:t> : 3 jours</a:t>
                      </a:r>
                      <a:endParaRPr lang="fr-FR" sz="1100" dirty="0"/>
                    </a:p>
                  </a:txBody>
                  <a:tcPr/>
                </a:tc>
              </a:tr>
              <a:tr h="36536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 Druel : 2 jours</a:t>
                      </a:r>
                    </a:p>
                    <a:p>
                      <a:r>
                        <a:rPr lang="fr-FR" sz="1100" dirty="0" smtClean="0"/>
                        <a:t>P Martin : 10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2007913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4.20 - Douane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533222068"/>
              </p:ext>
            </p:extLst>
          </p:nvPr>
        </p:nvGraphicFramePr>
        <p:xfrm>
          <a:off x="467544" y="764704"/>
          <a:ext cx="8280920" cy="4880854"/>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Arnaud </a:t>
                      </a:r>
                      <a:r>
                        <a:rPr lang="fr-FR" sz="1100" dirty="0" err="1" smtClean="0">
                          <a:solidFill>
                            <a:schemeClr val="accent2"/>
                          </a:solidFill>
                        </a:rPr>
                        <a:t>Montels</a:t>
                      </a:r>
                      <a:endParaRPr lang="fr-FR" sz="1100" dirty="0" smtClean="0">
                        <a:solidFill>
                          <a:schemeClr val="accent2"/>
                        </a:solidFill>
                      </a:endParaRPr>
                    </a:p>
                  </a:txBody>
                  <a:tcPr/>
                </a:tc>
              </a:tr>
              <a:tr h="594066">
                <a:tc>
                  <a:txBody>
                    <a:bodyPr/>
                    <a:lstStyle/>
                    <a:p>
                      <a:r>
                        <a:rPr lang="fr-FR" sz="1100" dirty="0" smtClean="0"/>
                        <a:t>Périmètre</a:t>
                      </a:r>
                      <a:endParaRPr lang="fr-FR" sz="1100" dirty="0"/>
                    </a:p>
                  </a:txBody>
                  <a:tcPr/>
                </a:tc>
                <a:tc>
                  <a:txBody>
                    <a:bodyPr/>
                    <a:lstStyle/>
                    <a:p>
                      <a:r>
                        <a:rPr lang="fr-FR" sz="1100" dirty="0" smtClean="0"/>
                        <a:t>Réutilisation de l’interface</a:t>
                      </a:r>
                      <a:r>
                        <a:rPr lang="fr-FR" sz="1100" baseline="0" dirty="0" smtClean="0"/>
                        <a:t> SAP – CONEX mise en place pour UKAD.</a:t>
                      </a:r>
                    </a:p>
                    <a:p>
                      <a:r>
                        <a:rPr lang="fr-FR" sz="1100" baseline="0" dirty="0" smtClean="0"/>
                        <a:t>S’assurer de la compatibilité et de la non régression.</a:t>
                      </a:r>
                      <a:endParaRPr lang="fr-FR" sz="1100" dirty="0" smtClean="0"/>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non régression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(de non régression)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B. Charvillat</a:t>
                      </a:r>
                    </a:p>
                  </a:txBody>
                  <a:tcPr/>
                </a:tc>
              </a:tr>
              <a:tr h="408130">
                <a:tc>
                  <a:txBody>
                    <a:bodyPr/>
                    <a:lstStyle/>
                    <a:p>
                      <a:r>
                        <a:rPr lang="fr-FR" sz="1100" dirty="0" smtClean="0"/>
                        <a:t>Estimation budget</a:t>
                      </a:r>
                      <a:endParaRPr lang="fr-FR" sz="1100" dirty="0"/>
                    </a:p>
                  </a:txBody>
                  <a:tcPr/>
                </a:tc>
                <a:tc>
                  <a:txBody>
                    <a:bodyPr/>
                    <a:lstStyle/>
                    <a:p>
                      <a:r>
                        <a:rPr lang="fr-FR" sz="1100" dirty="0" smtClean="0">
                          <a:solidFill>
                            <a:srgbClr val="FF0000"/>
                          </a:solidFill>
                        </a:rPr>
                        <a:t>15 k€ pour 2 licences + 10 k€ coûts interne + 8 k€ formation + 13 k€ de consulting + 20 k€ interfaçage SAP)</a:t>
                      </a:r>
                      <a:endParaRPr lang="fr-FR" sz="1100" dirty="0">
                        <a:solidFill>
                          <a:srgbClr val="FF0000"/>
                        </a:solidFill>
                      </a:endParaRPr>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B. Charvillat : 3 jours</a:t>
                      </a:r>
                    </a:p>
                    <a:p>
                      <a:endParaRPr lang="fr-FR" sz="1100" dirty="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A.</a:t>
                      </a:r>
                      <a:r>
                        <a:rPr lang="fr-FR" sz="1100" baseline="0" dirty="0" smtClean="0">
                          <a:solidFill>
                            <a:schemeClr val="tx1"/>
                          </a:solidFill>
                        </a:rPr>
                        <a:t> </a:t>
                      </a:r>
                      <a:r>
                        <a:rPr lang="fr-FR" sz="1100" dirty="0" smtClean="0">
                          <a:solidFill>
                            <a:schemeClr val="tx1"/>
                          </a:solidFill>
                        </a:rPr>
                        <a:t>Montels : 5 jours</a:t>
                      </a:r>
                    </a:p>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CONEX</a:t>
                      </a:r>
                      <a:endParaRPr lang="fr-FR" sz="1100" dirty="0"/>
                    </a:p>
                  </a:txBody>
                  <a:tcPr/>
                </a:tc>
              </a:tr>
            </a:tbl>
          </a:graphicData>
        </a:graphic>
      </p:graphicFrame>
    </p:spTree>
    <p:extLst>
      <p:ext uri="{BB962C8B-B14F-4D97-AF65-F5344CB8AC3E}">
        <p14:creationId xmlns:p14="http://schemas.microsoft.com/office/powerpoint/2010/main" val="3084631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a:t>Lot Id : </a:t>
            </a:r>
            <a:r>
              <a:rPr lang="fr-FR" dirty="0" smtClean="0"/>
              <a:t>4.21 Reporting Economie </a:t>
            </a:r>
            <a:r>
              <a:rPr lang="fr-FR" dirty="0"/>
              <a:t>Circulaire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75742568"/>
              </p:ext>
            </p:extLst>
          </p:nvPr>
        </p:nvGraphicFramePr>
        <p:xfrm>
          <a:off x="467544" y="957438"/>
          <a:ext cx="8280920" cy="532863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E.</a:t>
                      </a:r>
                      <a:r>
                        <a:rPr lang="fr-FR" sz="1100" baseline="0" dirty="0" smtClean="0">
                          <a:solidFill>
                            <a:schemeClr val="accent2"/>
                          </a:solidFill>
                        </a:rPr>
                        <a:t> Thouilleux (AMOA)</a:t>
                      </a:r>
                    </a:p>
                  </a:txBody>
                  <a:tcPr/>
                </a:tc>
              </a:tr>
              <a:tr h="437376">
                <a:tc>
                  <a:txBody>
                    <a:bodyPr/>
                    <a:lstStyle/>
                    <a:p>
                      <a:r>
                        <a:rPr lang="fr-FR" sz="1100" dirty="0" smtClean="0"/>
                        <a:t>Périmètre</a:t>
                      </a:r>
                      <a:endParaRPr lang="fr-FR" sz="1100" dirty="0"/>
                    </a:p>
                  </a:txBody>
                  <a:tcPr/>
                </a:tc>
                <a:tc>
                  <a:txBody>
                    <a:bodyPr/>
                    <a:lstStyle/>
                    <a:p>
                      <a:r>
                        <a:rPr lang="fr-FR" sz="1100" kern="1200" dirty="0" smtClean="0">
                          <a:solidFill>
                            <a:schemeClr val="dk1"/>
                          </a:solidFill>
                          <a:latin typeface="+mn-lt"/>
                          <a:ea typeface="+mn-ea"/>
                          <a:cs typeface="+mn-cs"/>
                        </a:rPr>
                        <a:t>La solution </a:t>
                      </a:r>
                      <a:r>
                        <a:rPr lang="fr-FR" sz="1100" kern="1200" dirty="0" err="1" smtClean="0">
                          <a:solidFill>
                            <a:schemeClr val="dk1"/>
                          </a:solidFill>
                          <a:latin typeface="+mn-lt"/>
                          <a:ea typeface="+mn-ea"/>
                          <a:cs typeface="+mn-cs"/>
                        </a:rPr>
                        <a:t>HanaBi</a:t>
                      </a:r>
                      <a:r>
                        <a:rPr lang="fr-FR" sz="1100" kern="1200" dirty="0" smtClean="0">
                          <a:solidFill>
                            <a:schemeClr val="dk1"/>
                          </a:solidFill>
                          <a:latin typeface="+mn-lt"/>
                          <a:ea typeface="+mn-ea"/>
                          <a:cs typeface="+mn-cs"/>
                        </a:rPr>
                        <a:t> est utilisée pour le reporting de l’économie circulaire dans le cas où SAP, GTM ou PS ne sont pas suffisants.</a:t>
                      </a:r>
                    </a:p>
                  </a:txBody>
                  <a:tcPr/>
                </a:tc>
              </a:tr>
              <a:tr h="648072">
                <a:tc>
                  <a:txBody>
                    <a:bodyPr/>
                    <a:lstStyle/>
                    <a:p>
                      <a:r>
                        <a:rPr lang="fr-FR" sz="1100" dirty="0" smtClean="0"/>
                        <a:t>Livrables</a:t>
                      </a:r>
                      <a:endParaRPr lang="fr-FR" sz="1100" dirty="0"/>
                    </a:p>
                  </a:txBody>
                  <a:tcPr/>
                </a:tc>
                <a:tc>
                  <a:txBody>
                    <a:bodyPr/>
                    <a:lstStyle/>
                    <a:p>
                      <a:r>
                        <a:rPr lang="fr-FR" sz="1100" dirty="0" smtClean="0"/>
                        <a:t>Dossier</a:t>
                      </a:r>
                      <a:r>
                        <a:rPr lang="fr-FR" sz="1100" baseline="0" dirty="0" smtClean="0"/>
                        <a:t> de conception et de paramétrage des rapports : 2 reports HANA (Economie Circulaire, Résultat analytique) + reports SAP standard (suivi production , </a:t>
                      </a:r>
                      <a:r>
                        <a:rPr lang="fr-FR" sz="1100" baseline="0" dirty="0" err="1" smtClean="0"/>
                        <a:t>supply</a:t>
                      </a:r>
                      <a:r>
                        <a:rPr lang="fr-FR" sz="1100" baseline="0" dirty="0" smtClean="0"/>
                        <a:t> </a:t>
                      </a:r>
                      <a:r>
                        <a:rPr lang="fr-FR" sz="1100" baseline="0" dirty="0" err="1" smtClean="0"/>
                        <a:t>chain</a:t>
                      </a:r>
                      <a:r>
                        <a:rPr lang="fr-FR" sz="1100" baseline="0" dirty="0" smtClean="0"/>
                        <a:t>).</a:t>
                      </a:r>
                    </a:p>
                    <a:p>
                      <a:r>
                        <a:rPr lang="fr-FR" sz="1100" baseline="0" dirty="0" smtClean="0"/>
                        <a:t>Remontée des tables SAP dans HANA (SLT).</a:t>
                      </a:r>
                    </a:p>
                    <a:p>
                      <a:r>
                        <a:rPr lang="fr-FR" sz="1100" baseline="0" dirty="0" smtClean="0"/>
                        <a:t>Rapports HANA.</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smtClean="0"/>
                        <a:t>Septembre 2016</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Contarin  (MOE) pour application HANABI</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 pour application SAP</a:t>
                      </a:r>
                    </a:p>
                  </a:txBody>
                  <a:tcPr/>
                </a:tc>
              </a:tr>
              <a:tr h="594066">
                <a:tc>
                  <a:txBody>
                    <a:bodyPr/>
                    <a:lstStyle/>
                    <a:p>
                      <a:r>
                        <a:rPr lang="fr-FR" sz="1100" dirty="0" smtClean="0"/>
                        <a:t>Estimation budget</a:t>
                      </a:r>
                      <a:endParaRPr lang="fr-FR" sz="1100" dirty="0"/>
                    </a:p>
                  </a:txBody>
                  <a:tcPr/>
                </a:tc>
                <a:tc>
                  <a:txBody>
                    <a:bodyPr/>
                    <a:lstStyle/>
                    <a:p>
                      <a:r>
                        <a:rPr lang="fr-FR" sz="1100" dirty="0" smtClean="0"/>
                        <a:t>Cout SAP inclus dans offre CDC</a:t>
                      </a:r>
                    </a:p>
                    <a:p>
                      <a:r>
                        <a:rPr lang="fr-FR" sz="1100" dirty="0" smtClean="0"/>
                        <a:t>Cout HANA</a:t>
                      </a:r>
                      <a:r>
                        <a:rPr lang="fr-FR" sz="1100" baseline="0" dirty="0" smtClean="0"/>
                        <a:t> estimé à 25k€ (</a:t>
                      </a:r>
                      <a:r>
                        <a:rPr lang="fr-FR" sz="1100" baseline="0" dirty="0" smtClean="0">
                          <a:solidFill>
                            <a:srgbClr val="FF0000"/>
                          </a:solidFill>
                        </a:rPr>
                        <a:t>Charge sortie du Lot 1 -  à valider en fin de conception générale avec CSC</a:t>
                      </a:r>
                      <a:r>
                        <a:rPr lang="fr-FR" sz="1100" baseline="0" dirty="0" smtClean="0"/>
                        <a:t>).</a:t>
                      </a:r>
                    </a:p>
                    <a:p>
                      <a:r>
                        <a:rPr lang="fr-FR" sz="1100" baseline="0" dirty="0" smtClean="0"/>
                        <a:t>Cout HANA de chargement (Equipe PA Régis Contarin)</a:t>
                      </a:r>
                      <a:endParaRPr lang="fr-FR" sz="1100" dirty="0"/>
                    </a:p>
                  </a:txBody>
                  <a:tcPr/>
                </a:tc>
              </a:tr>
              <a:tr h="45592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25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 5 jours</a:t>
                      </a:r>
                    </a:p>
                  </a:txBody>
                  <a:tcPr/>
                </a:tc>
              </a:tr>
              <a:tr h="509932">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Contarin </a:t>
                      </a:r>
                      <a:r>
                        <a:rPr lang="fr-FR" sz="1100" baseline="0" dirty="0" smtClean="0"/>
                        <a:t> : 10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10 jours</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SAP+ HANABI (SLT+ HANABOX+BI4)</a:t>
                      </a:r>
                    </a:p>
                  </a:txBody>
                  <a:tcPr/>
                </a:tc>
              </a:tr>
            </a:tbl>
          </a:graphicData>
        </a:graphic>
      </p:graphicFrame>
    </p:spTree>
    <p:extLst>
      <p:ext uri="{BB962C8B-B14F-4D97-AF65-F5344CB8AC3E}">
        <p14:creationId xmlns:p14="http://schemas.microsoft.com/office/powerpoint/2010/main" val="12975094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4.22 Documentation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523682066"/>
              </p:ext>
            </p:extLst>
          </p:nvPr>
        </p:nvGraphicFramePr>
        <p:xfrm>
          <a:off x="467544" y="764704"/>
          <a:ext cx="8280920" cy="4586906"/>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Yves </a:t>
                      </a:r>
                      <a:r>
                        <a:rPr lang="fr-FR" sz="1100" dirty="0" err="1" smtClean="0">
                          <a:solidFill>
                            <a:schemeClr val="accent2"/>
                          </a:solidFill>
                        </a:rPr>
                        <a:t>Legay</a:t>
                      </a:r>
                      <a:endParaRPr lang="fr-FR" sz="1100" dirty="0" smtClean="0">
                        <a:solidFill>
                          <a:schemeClr val="accent2"/>
                        </a:solidFill>
                      </a:endParaRPr>
                    </a:p>
                  </a:txBody>
                  <a:tcPr/>
                </a:tc>
              </a:tr>
              <a:tr h="486054">
                <a:tc>
                  <a:txBody>
                    <a:bodyPr/>
                    <a:lstStyle/>
                    <a:p>
                      <a:r>
                        <a:rPr lang="fr-FR" sz="1100" dirty="0" smtClean="0"/>
                        <a:t>Périmètre</a:t>
                      </a:r>
                      <a:endParaRPr lang="fr-FR" sz="1100" dirty="0"/>
                    </a:p>
                  </a:txBody>
                  <a:tcPr/>
                </a:tc>
                <a:tc>
                  <a:txBody>
                    <a:bodyPr/>
                    <a:lstStyle/>
                    <a:p>
                      <a:r>
                        <a:rPr lang="fr-FR" sz="1100" dirty="0" smtClean="0"/>
                        <a:t>Lot 1 : stockage manuel des documents</a:t>
                      </a:r>
                      <a:r>
                        <a:rPr lang="fr-FR" sz="1100" baseline="0" dirty="0" smtClean="0"/>
                        <a:t> dans la GED sans workflow mais avec </a:t>
                      </a:r>
                      <a:r>
                        <a:rPr lang="fr-FR" sz="1100" baseline="0" dirty="0" err="1" smtClean="0"/>
                        <a:t>méta-données</a:t>
                      </a:r>
                      <a:endParaRPr lang="fr-FR" sz="1100" dirty="0" smtClean="0"/>
                    </a:p>
                    <a:p>
                      <a:r>
                        <a:rPr lang="fr-FR" sz="1100" dirty="0" smtClean="0"/>
                        <a:t>Lot 2 : Interface GED avec SAP (</a:t>
                      </a:r>
                      <a:r>
                        <a:rPr lang="fr-FR" sz="1100" dirty="0" err="1" smtClean="0"/>
                        <a:t>Eversuite</a:t>
                      </a:r>
                      <a:r>
                        <a:rPr lang="fr-FR" sz="1100" dirty="0" smtClean="0"/>
                        <a:t> + </a:t>
                      </a:r>
                      <a:r>
                        <a:rPr lang="fr-FR" sz="1100" dirty="0" err="1" smtClean="0"/>
                        <a:t>ArchivLink</a:t>
                      </a:r>
                      <a:r>
                        <a:rPr lang="fr-FR" sz="1100" dirty="0" smtClean="0"/>
                        <a:t>)</a:t>
                      </a:r>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Définition</a:t>
                      </a:r>
                      <a:r>
                        <a:rPr lang="fr-FR" sz="1100" baseline="0" dirty="0" smtClean="0"/>
                        <a:t> de</a:t>
                      </a:r>
                      <a:r>
                        <a:rPr lang="fr-FR" sz="1100" dirty="0" smtClean="0"/>
                        <a:t> l’emplacement et du mode opératoire </a:t>
                      </a:r>
                    </a:p>
                    <a:p>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(MOA)</a:t>
                      </a:r>
                    </a:p>
                  </a:txBody>
                  <a:tcPr/>
                </a:tc>
              </a:tr>
              <a:tr h="408130">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Licence pour </a:t>
                      </a:r>
                      <a:r>
                        <a:rPr lang="fr-FR" sz="1100" baseline="0" dirty="0" err="1" smtClean="0"/>
                        <a:t>Ecoti</a:t>
                      </a:r>
                      <a:r>
                        <a:rPr lang="fr-FR" sz="1100" baseline="0" dirty="0" smtClean="0"/>
                        <a:t> + Evolutions : 30 k€</a:t>
                      </a:r>
                      <a:endParaRPr lang="fr-FR" sz="1100" dirty="0" smtClean="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5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5 jours</a:t>
                      </a:r>
                      <a:endParaRPr lang="fr-FR" sz="1100" dirty="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Y. Legay : 5 jours</a:t>
                      </a:r>
                    </a:p>
                    <a:p>
                      <a:r>
                        <a:rPr lang="fr-FR" sz="1100" dirty="0" smtClean="0"/>
                        <a:t>G. </a:t>
                      </a:r>
                      <a:r>
                        <a:rPr lang="fr-FR" sz="1100" dirty="0" err="1" smtClean="0"/>
                        <a:t>Djob</a:t>
                      </a:r>
                      <a:r>
                        <a:rPr lang="fr-FR" sz="1100" dirty="0" smtClean="0"/>
                        <a:t> : 4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GED – Es folder</a:t>
                      </a:r>
                      <a:endParaRPr lang="fr-FR" sz="1100" dirty="0"/>
                    </a:p>
                  </a:txBody>
                  <a:tcPr/>
                </a:tc>
              </a:tr>
            </a:tbl>
          </a:graphicData>
        </a:graphic>
      </p:graphicFrame>
    </p:spTree>
    <p:extLst>
      <p:ext uri="{BB962C8B-B14F-4D97-AF65-F5344CB8AC3E}">
        <p14:creationId xmlns:p14="http://schemas.microsoft.com/office/powerpoint/2010/main" val="22215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Clôture de la séquence Cadrage et appel d’offre    </a:t>
            </a:r>
            <a:r>
              <a:rPr lang="fr-FR" sz="1400" dirty="0" smtClean="0"/>
              <a:t>2/2</a:t>
            </a:r>
            <a:endParaRPr lang="fr-FR" sz="1400" dirty="0"/>
          </a:p>
        </p:txBody>
      </p:sp>
      <p:sp>
        <p:nvSpPr>
          <p:cNvPr id="3" name="Espace réservé du contenu 2"/>
          <p:cNvSpPr>
            <a:spLocks noGrp="1"/>
          </p:cNvSpPr>
          <p:nvPr>
            <p:ph idx="1"/>
          </p:nvPr>
        </p:nvSpPr>
        <p:spPr>
          <a:xfrm>
            <a:off x="457200" y="1235893"/>
            <a:ext cx="5698976" cy="5001419"/>
          </a:xfrm>
        </p:spPr>
        <p:txBody>
          <a:bodyPr>
            <a:normAutofit/>
          </a:bodyPr>
          <a:lstStyle/>
          <a:p>
            <a:pPr lvl="1"/>
            <a:r>
              <a:rPr lang="fr-FR" sz="2000" dirty="0" smtClean="0"/>
              <a:t>Retour d’expérience sur la phase de cadrage/appel d’offre</a:t>
            </a:r>
          </a:p>
          <a:p>
            <a:pPr lvl="2"/>
            <a:r>
              <a:rPr lang="fr-FR" dirty="0" smtClean="0"/>
              <a:t>Phasage :</a:t>
            </a:r>
          </a:p>
          <a:p>
            <a:pPr lvl="3">
              <a:buFontTx/>
              <a:buChar char="-"/>
            </a:pPr>
            <a:r>
              <a:rPr lang="fr-FR" dirty="0" smtClean="0"/>
              <a:t>Prévu initialement pour 7 mois, nous avons tenu la durée des séquences Cadrage + appel d’offre mais la répartition 3 + 4 est devenue 5 + 2.</a:t>
            </a:r>
          </a:p>
          <a:p>
            <a:pPr lvl="3">
              <a:buFontTx/>
              <a:buChar char="-"/>
            </a:pPr>
            <a:r>
              <a:rPr lang="fr-FR" dirty="0" smtClean="0"/>
              <a:t>Le planning SI qui a été calé sur le planning industriel, et qui a été partagé avec les prestataires (CSC + Métaproductique) est confirmé.</a:t>
            </a:r>
          </a:p>
          <a:p>
            <a:endParaRPr lang="fr-FR" sz="2000" dirty="0"/>
          </a:p>
          <a:p>
            <a:pPr lvl="2"/>
            <a:endParaRPr lang="fr-FR" dirty="0" smtClean="0"/>
          </a:p>
          <a:p>
            <a:pPr lvl="2"/>
            <a:endParaRPr lang="fr-FR" dirty="0" smtClean="0"/>
          </a:p>
          <a:p>
            <a:pPr marL="457200" lvl="1" indent="0">
              <a:buNone/>
            </a:pPr>
            <a:endParaRPr lang="fr-FR" dirty="0" smtClean="0"/>
          </a:p>
          <a:p>
            <a:pPr lvl="1"/>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5</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02" y="1484784"/>
            <a:ext cx="2245246" cy="18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457200" y="3645024"/>
            <a:ext cx="7944222"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fr-FR" dirty="0" smtClean="0"/>
              <a:t>Périmètre large : Travail réalisé sur l’ensemble des fonctionnalités des niveaux 3 et 4, avec détermination des interfaces entre les  niveaux 2/3/4/prestataires externes</a:t>
            </a:r>
          </a:p>
          <a:p>
            <a:pPr lvl="3"/>
            <a:r>
              <a:rPr lang="fr-FR" dirty="0" smtClean="0"/>
              <a:t>La spécificité du thème Economie circulaire  a contribué à consommer la totalité du temps initialement alloué jusqu’au début de la phase de réalisation</a:t>
            </a:r>
          </a:p>
          <a:p>
            <a:pPr lvl="2"/>
            <a:r>
              <a:rPr lang="fr-FR" dirty="0" smtClean="0"/>
              <a:t>Mobilisation de l’équipe DSI, et disponibilité de l’équipe Métier</a:t>
            </a:r>
          </a:p>
          <a:p>
            <a:pPr lvl="3"/>
            <a:r>
              <a:rPr lang="fr-FR" dirty="0" smtClean="0"/>
              <a:t>Apport de l’expérience, rapidité de réalisation des appels d’offre par le DSI -&gt; forte contribution au maintien du projet dans le phasage initial</a:t>
            </a:r>
          </a:p>
          <a:p>
            <a:pPr marL="0" indent="0">
              <a:buNone/>
            </a:pPr>
            <a:endParaRPr lang="fr-FR" sz="2000" dirty="0" smtClean="0"/>
          </a:p>
        </p:txBody>
      </p:sp>
    </p:spTree>
    <p:extLst>
      <p:ext uri="{BB962C8B-B14F-4D97-AF65-F5344CB8AC3E}">
        <p14:creationId xmlns:p14="http://schemas.microsoft.com/office/powerpoint/2010/main" val="545867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4.23 Maintenance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774051026"/>
              </p:ext>
            </p:extLst>
          </p:nvPr>
        </p:nvGraphicFramePr>
        <p:xfrm>
          <a:off x="467544" y="764704"/>
          <a:ext cx="8280920" cy="456185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Olivier</a:t>
                      </a:r>
                      <a:r>
                        <a:rPr lang="fr-FR" sz="1100" baseline="0" dirty="0" smtClean="0">
                          <a:solidFill>
                            <a:schemeClr val="accent2"/>
                          </a:solidFill>
                        </a:rPr>
                        <a:t> Kohl</a:t>
                      </a:r>
                      <a:endParaRPr lang="fr-FR" sz="1100" dirty="0" smtClean="0">
                        <a:solidFill>
                          <a:schemeClr val="accent2"/>
                        </a:solidFill>
                      </a:endParaRPr>
                    </a:p>
                  </a:txBody>
                  <a:tcPr/>
                </a:tc>
              </a:tr>
              <a:tr h="360040">
                <a:tc>
                  <a:txBody>
                    <a:bodyPr/>
                    <a:lstStyle/>
                    <a:p>
                      <a:r>
                        <a:rPr lang="fr-FR" sz="1100" dirty="0" smtClean="0"/>
                        <a:t>Périmètre</a:t>
                      </a:r>
                      <a:endParaRPr lang="fr-FR" sz="1100" dirty="0"/>
                    </a:p>
                  </a:txBody>
                  <a:tcPr/>
                </a:tc>
                <a:tc>
                  <a:txBody>
                    <a:bodyPr/>
                    <a:lstStyle/>
                    <a:p>
                      <a:r>
                        <a:rPr lang="fr-FR" sz="1100" dirty="0" smtClean="0"/>
                        <a:t>Progiciel OPTIMAINT </a:t>
                      </a:r>
                    </a:p>
                  </a:txBody>
                  <a:tcPr/>
                </a:tc>
              </a:tr>
              <a:tr h="348502">
                <a:tc>
                  <a:txBody>
                    <a:bodyPr/>
                    <a:lstStyle/>
                    <a:p>
                      <a:r>
                        <a:rPr lang="fr-FR" sz="1100" dirty="0" smtClean="0"/>
                        <a:t>Livrables</a:t>
                      </a:r>
                      <a:endParaRPr lang="fr-FR" sz="1100" dirty="0"/>
                    </a:p>
                  </a:txBody>
                  <a:tcPr/>
                </a:tc>
                <a:tc>
                  <a:txBody>
                    <a:bodyPr/>
                    <a:lstStyle/>
                    <a:p>
                      <a:r>
                        <a:rPr lang="fr-FR" sz="1100" dirty="0" smtClean="0"/>
                        <a:t>Chantier 1 - initialisation des données (compatibilité avec existant</a:t>
                      </a:r>
                      <a:r>
                        <a:rPr lang="fr-FR" sz="1100" baseline="0" dirty="0" smtClean="0"/>
                        <a:t> UKAD)</a:t>
                      </a:r>
                    </a:p>
                    <a:p>
                      <a:r>
                        <a:rPr lang="fr-FR" sz="1100" baseline="0" dirty="0" smtClean="0"/>
                        <a:t>Chantier 2 – étude des besoins exprimés par </a:t>
                      </a:r>
                      <a:r>
                        <a:rPr lang="fr-FR" sz="1100" baseline="0" dirty="0" err="1" smtClean="0"/>
                        <a:t>EcoTitanium</a:t>
                      </a:r>
                      <a:endParaRPr lang="fr-FR" sz="1100" dirty="0" smtClean="0"/>
                    </a:p>
                    <a:p>
                      <a:r>
                        <a:rPr lang="fr-FR" sz="1100" dirty="0" smtClean="0"/>
                        <a:t>Chantier</a:t>
                      </a:r>
                      <a:r>
                        <a:rPr lang="fr-FR" sz="1100" baseline="0" dirty="0" smtClean="0"/>
                        <a:t> 3 - </a:t>
                      </a:r>
                      <a:r>
                        <a:rPr lang="fr-FR" sz="1100" baseline="0" dirty="0" err="1" smtClean="0"/>
                        <a:t>uprgade</a:t>
                      </a:r>
                      <a:r>
                        <a:rPr lang="fr-FR" sz="1100" baseline="0" dirty="0" smtClean="0"/>
                        <a:t> de la base de données (on remplace ACCESS par SQL Server)</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Key User Maintenance (R. Allier?)</a:t>
                      </a:r>
                    </a:p>
                    <a:p>
                      <a:r>
                        <a:rPr lang="fr-FR" sz="1100" baseline="0" dirty="0" smtClean="0"/>
                        <a:t>B. </a:t>
                      </a:r>
                      <a:r>
                        <a:rPr lang="fr-FR" sz="1100" baseline="0" dirty="0" err="1" smtClean="0"/>
                        <a:t>Charvillat</a:t>
                      </a:r>
                      <a:endParaRPr lang="fr-FR" sz="1100" baseline="0" dirty="0" smtClean="0"/>
                    </a:p>
                  </a:txBody>
                  <a:tcPr/>
                </a:tc>
              </a:tr>
              <a:tr h="408130">
                <a:tc>
                  <a:txBody>
                    <a:bodyPr/>
                    <a:lstStyle/>
                    <a:p>
                      <a:r>
                        <a:rPr lang="fr-FR" sz="1100" dirty="0" smtClean="0"/>
                        <a:t>Estimation budget</a:t>
                      </a:r>
                      <a:endParaRPr lang="fr-FR" sz="1100" dirty="0"/>
                    </a:p>
                  </a:txBody>
                  <a:tcPr/>
                </a:tc>
                <a:tc>
                  <a:txBody>
                    <a:bodyPr/>
                    <a:lstStyle/>
                    <a:p>
                      <a:r>
                        <a:rPr lang="fr-FR" sz="1100" dirty="0" smtClean="0"/>
                        <a:t>Licences + upgrade</a:t>
                      </a:r>
                      <a:r>
                        <a:rPr lang="fr-FR" sz="1100" baseline="0" dirty="0" smtClean="0"/>
                        <a:t> SQL + évolutions : </a:t>
                      </a:r>
                      <a:r>
                        <a:rPr lang="fr-FR" sz="1100" dirty="0" smtClean="0"/>
                        <a:t>20 k€</a:t>
                      </a:r>
                      <a:endParaRPr lang="fr-FR" sz="1100" dirty="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C.</a:t>
                      </a:r>
                      <a:r>
                        <a:rPr lang="fr-FR" sz="1100" baseline="0" dirty="0" smtClean="0"/>
                        <a:t> </a:t>
                      </a:r>
                      <a:r>
                        <a:rPr lang="fr-FR" sz="1100" baseline="0" dirty="0" err="1" smtClean="0"/>
                        <a:t>Serrecchia</a:t>
                      </a:r>
                      <a:r>
                        <a:rPr lang="fr-FR" sz="1100" baseline="0" dirty="0" smtClean="0"/>
                        <a:t> </a:t>
                      </a:r>
                      <a:r>
                        <a:rPr lang="fr-FR" sz="1100" dirty="0" smtClean="0"/>
                        <a:t>: 10 jours</a:t>
                      </a:r>
                    </a:p>
                    <a:p>
                      <a:r>
                        <a:rPr lang="fr-FR" sz="1100" dirty="0" smtClean="0"/>
                        <a:t>B. Charvillat : 5 jours</a:t>
                      </a:r>
                    </a:p>
                    <a:p>
                      <a:r>
                        <a:rPr lang="fr-FR" sz="1100" dirty="0" smtClean="0"/>
                        <a:t>C.</a:t>
                      </a:r>
                      <a:r>
                        <a:rPr lang="fr-FR" sz="1100" baseline="0" dirty="0" smtClean="0"/>
                        <a:t> Ducreux : 2 jours</a:t>
                      </a:r>
                      <a:endParaRPr lang="fr-FR" sz="1100" dirty="0" smtClean="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O. Kohl : 10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Optimaint</a:t>
                      </a:r>
                      <a:endParaRPr lang="fr-FR" sz="1100" dirty="0"/>
                    </a:p>
                  </a:txBody>
                  <a:tcPr/>
                </a:tc>
              </a:tr>
            </a:tbl>
          </a:graphicData>
        </a:graphic>
      </p:graphicFrame>
    </p:spTree>
    <p:extLst>
      <p:ext uri="{BB962C8B-B14F-4D97-AF65-F5344CB8AC3E}">
        <p14:creationId xmlns:p14="http://schemas.microsoft.com/office/powerpoint/2010/main" val="2221559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9.1 : Reprise &amp; Initialisation des données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710393662"/>
              </p:ext>
            </p:extLst>
          </p:nvPr>
        </p:nvGraphicFramePr>
        <p:xfrm>
          <a:off x="467544" y="764998"/>
          <a:ext cx="8280920" cy="5544322"/>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341744">
                <a:tc>
                  <a:txBody>
                    <a:bodyPr/>
                    <a:lstStyle/>
                    <a:p>
                      <a:r>
                        <a:rPr lang="fr-FR" sz="1100" dirty="0" smtClean="0"/>
                        <a:t>Périmètre</a:t>
                      </a:r>
                      <a:endParaRPr lang="fr-FR" sz="1100" dirty="0"/>
                    </a:p>
                  </a:txBody>
                  <a:tcPr/>
                </a:tc>
                <a:tc>
                  <a:txBody>
                    <a:bodyPr/>
                    <a:lstStyle/>
                    <a:p>
                      <a:r>
                        <a:rPr lang="fr-FR" sz="1100" dirty="0" smtClean="0"/>
                        <a:t>Données statiques des niveaux 3 et 4, et données dynamiques</a:t>
                      </a:r>
                      <a:r>
                        <a:rPr lang="fr-FR" sz="1100" baseline="0" dirty="0" smtClean="0"/>
                        <a:t> pour le démarrage</a:t>
                      </a:r>
                    </a:p>
                    <a:p>
                      <a:pPr marL="171450" indent="-171450">
                        <a:buFontTx/>
                        <a:buChar char="-"/>
                      </a:pPr>
                      <a:r>
                        <a:rPr lang="fr-FR" sz="1100" baseline="0" dirty="0" smtClean="0"/>
                        <a:t>Détermination des données, intégration dans le SI, Validation</a:t>
                      </a:r>
                    </a:p>
                    <a:p>
                      <a:pPr marL="171450" indent="-171450">
                        <a:buFontTx/>
                        <a:buChar char="-"/>
                      </a:pPr>
                      <a:r>
                        <a:rPr lang="fr-FR" sz="1100" baseline="0" dirty="0" smtClean="0"/>
                        <a:t>Aucune reprise automatique identifiée</a:t>
                      </a:r>
                    </a:p>
                    <a:p>
                      <a:pPr marL="171450" indent="-171450">
                        <a:buFontTx/>
                        <a:buChar char="-"/>
                      </a:pPr>
                      <a:r>
                        <a:rPr lang="fr-FR" sz="1100" baseline="0" dirty="0" smtClean="0"/>
                        <a:t>Saisie par les utilisateurs</a:t>
                      </a:r>
                    </a:p>
                  </a:txBody>
                  <a:tcPr/>
                </a:tc>
              </a:tr>
              <a:tr h="594066">
                <a:tc>
                  <a:txBody>
                    <a:bodyPr/>
                    <a:lstStyle/>
                    <a:p>
                      <a:r>
                        <a:rPr lang="fr-FR" sz="1100" dirty="0" smtClean="0"/>
                        <a:t>Livrables</a:t>
                      </a:r>
                      <a:endParaRPr lang="fr-FR" sz="1100" dirty="0"/>
                    </a:p>
                  </a:txBody>
                  <a:tcPr/>
                </a:tc>
                <a:tc>
                  <a:txBody>
                    <a:bodyPr/>
                    <a:lstStyle/>
                    <a:p>
                      <a:r>
                        <a:rPr lang="fr-FR" sz="1100" dirty="0" smtClean="0"/>
                        <a:t>Données saisies et exploitables</a:t>
                      </a:r>
                    </a:p>
                    <a:p>
                      <a:r>
                        <a:rPr lang="fr-FR" sz="1100" dirty="0" smtClean="0"/>
                        <a:t>N4 : commerce</a:t>
                      </a:r>
                      <a:r>
                        <a:rPr lang="fr-FR" sz="1100" baseline="0" dirty="0" smtClean="0"/>
                        <a:t> ( contrats Eco Circulaire , carnets ferme et prévisionnel ) , production ( données statiques et dynamiques : articles, gammes, OF ) ,Qualité ( Formulaires PV ), Achat &amp; Finance</a:t>
                      </a:r>
                    </a:p>
                    <a:p>
                      <a:r>
                        <a:rPr lang="fr-FR" sz="1100" baseline="0" dirty="0" smtClean="0"/>
                        <a:t>N3 : Paramétrage détaillé des données aux opérations</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Selon</a:t>
                      </a:r>
                      <a:r>
                        <a:rPr lang="fr-FR" sz="1100" baseline="0" dirty="0" smtClean="0"/>
                        <a:t> le planning de démarrage des différents lots</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Commerce : P. Delaborde  </a:t>
                      </a:r>
                    </a:p>
                    <a:p>
                      <a:r>
                        <a:rPr lang="fr-FR" sz="1100" baseline="0" dirty="0" smtClean="0"/>
                        <a:t>Economie circulaire : D. Méritet / F. Gouriten</a:t>
                      </a:r>
                    </a:p>
                    <a:p>
                      <a:r>
                        <a:rPr lang="fr-FR" sz="1100" baseline="0" dirty="0" smtClean="0"/>
                        <a:t>Production / Données Statiques : J. Escaffre / C. Ducreux / </a:t>
                      </a:r>
                      <a:r>
                        <a:rPr lang="fr-FR" sz="1100" baseline="0" dirty="0" err="1" smtClean="0"/>
                        <a:t>B.Charvillat</a:t>
                      </a:r>
                      <a:endParaRPr lang="fr-FR" sz="1100" baseline="0" dirty="0" smtClean="0"/>
                    </a:p>
                    <a:p>
                      <a:r>
                        <a:rPr lang="fr-FR" sz="1100" baseline="0" dirty="0" smtClean="0"/>
                        <a:t>Production / Données dynamiques : B. Charvillat / C. Ducreux / J. Escaffre </a:t>
                      </a:r>
                    </a:p>
                    <a:p>
                      <a:r>
                        <a:rPr lang="fr-FR" sz="1100" baseline="0" dirty="0" smtClean="0"/>
                        <a:t>Qualité : J. </a:t>
                      </a:r>
                      <a:r>
                        <a:rPr lang="fr-FR" sz="1100" baseline="0" dirty="0" err="1" smtClean="0"/>
                        <a:t>Escaffre</a:t>
                      </a:r>
                      <a:endParaRPr lang="fr-FR" sz="1100" baseline="0" dirty="0" smtClean="0"/>
                    </a:p>
                    <a:p>
                      <a:r>
                        <a:rPr lang="fr-FR" sz="1100" baseline="0" dirty="0" smtClean="0"/>
                        <a:t>Achat &amp; Finance : D. Meritet  / F. Gouriten</a:t>
                      </a:r>
                    </a:p>
                    <a:p>
                      <a:r>
                        <a:rPr lang="fr-FR" sz="1100" baseline="0" dirty="0" smtClean="0"/>
                        <a:t>Pour intégration dans le SI : DSI + Prestataires selon lots </a:t>
                      </a:r>
                    </a:p>
                  </a:txBody>
                  <a:tcPr/>
                </a:tc>
              </a:tr>
              <a:tr h="305994">
                <a:tc>
                  <a:txBody>
                    <a:bodyPr/>
                    <a:lstStyle/>
                    <a:p>
                      <a:r>
                        <a:rPr lang="fr-FR" sz="1100" dirty="0" smtClean="0"/>
                        <a:t>Estimation budget</a:t>
                      </a:r>
                      <a:endParaRPr lang="fr-FR" sz="1100" dirty="0"/>
                    </a:p>
                  </a:txBody>
                  <a:tcPr/>
                </a:tc>
                <a:tc>
                  <a:txBody>
                    <a:bodyPr/>
                    <a:lstStyle/>
                    <a:p>
                      <a:pPr marL="0" algn="l" defTabSz="914400" rtl="0" eaLnBrk="1" latinLnBrk="0" hangingPunct="1"/>
                      <a:r>
                        <a:rPr lang="fr-FR" sz="1100" kern="1200" dirty="0" smtClean="0">
                          <a:solidFill>
                            <a:schemeClr val="dk1"/>
                          </a:solidFill>
                          <a:latin typeface="+mn-lt"/>
                          <a:ea typeface="+mn-ea"/>
                          <a:cs typeface="+mn-cs"/>
                        </a:rPr>
                        <a:t>Pas de cout externe</a:t>
                      </a:r>
                      <a:endParaRPr lang="fr-FR" sz="1100" kern="1200" dirty="0">
                        <a:solidFill>
                          <a:schemeClr val="dk1"/>
                        </a:solidFill>
                        <a:latin typeface="+mn-lt"/>
                        <a:ea typeface="+mn-ea"/>
                        <a:cs typeface="+mn-cs"/>
                      </a:endParaRPr>
                    </a:p>
                  </a:txBody>
                  <a:tcPr/>
                </a:tc>
              </a:tr>
              <a:tr h="45118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 3 Key</a:t>
                      </a:r>
                      <a:r>
                        <a:rPr lang="fr-FR" sz="1100" baseline="0" dirty="0" smtClean="0"/>
                        <a:t> </a:t>
                      </a:r>
                      <a:r>
                        <a:rPr lang="fr-FR" sz="1100" baseline="0" dirty="0" err="1" smtClean="0"/>
                        <a:t>users</a:t>
                      </a:r>
                      <a:r>
                        <a:rPr lang="fr-FR" sz="1100" baseline="0" dirty="0" smtClean="0"/>
                        <a:t> : 20% sur 3 mois  : 36 j</a:t>
                      </a:r>
                    </a:p>
                    <a:p>
                      <a:r>
                        <a:rPr lang="fr-FR" sz="1100" baseline="0" dirty="0" smtClean="0"/>
                        <a:t>Chef Projet MOA : 20% sur 3 mois : 12 j</a:t>
                      </a:r>
                      <a:endParaRPr lang="fr-FR" sz="1100" dirty="0" smtClean="0"/>
                    </a:p>
                  </a:txBody>
                  <a:tcPr/>
                </a:tc>
              </a:tr>
              <a:tr h="48576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Support par DSI à l’initialisation des données dans le SI</a:t>
                      </a:r>
                    </a:p>
                    <a:p>
                      <a:r>
                        <a:rPr lang="fr-FR" sz="1100" dirty="0" smtClean="0"/>
                        <a:t>Estimation</a:t>
                      </a:r>
                      <a:r>
                        <a:rPr lang="fr-FR" sz="1100" baseline="0" dirty="0" smtClean="0"/>
                        <a:t> : 3 jours pour NDL, ETX, CDE, MBD, soit 12 j ( déjà  compté  dans les lots 4 et 3  ? )</a:t>
                      </a:r>
                      <a:endParaRPr lang="fr-FR" sz="1100" dirty="0"/>
                    </a:p>
                  </a:txBody>
                  <a:tcPr/>
                </a:tc>
              </a:tr>
              <a:tr h="45034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Surtout N4, </a:t>
                      </a:r>
                      <a:r>
                        <a:rPr lang="fr-FR" sz="1100" baseline="0" dirty="0" smtClean="0"/>
                        <a:t> les normes, les dimensions des lingotières, …</a:t>
                      </a:r>
                      <a:endParaRPr lang="fr-FR" sz="1100" dirty="0"/>
                    </a:p>
                  </a:txBody>
                  <a:tcPr/>
                </a:tc>
              </a:tr>
            </a:tbl>
          </a:graphicData>
        </a:graphic>
      </p:graphicFrame>
    </p:spTree>
    <p:extLst>
      <p:ext uri="{BB962C8B-B14F-4D97-AF65-F5344CB8AC3E}">
        <p14:creationId xmlns:p14="http://schemas.microsoft.com/office/powerpoint/2010/main" val="33756593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9.2 : Organisation et Qualité système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551639020"/>
              </p:ext>
            </p:extLst>
          </p:nvPr>
        </p:nvGraphicFramePr>
        <p:xfrm>
          <a:off x="467544" y="757065"/>
          <a:ext cx="8280920" cy="5935920"/>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504056">
                <a:tc>
                  <a:txBody>
                    <a:bodyPr/>
                    <a:lstStyle/>
                    <a:p>
                      <a:r>
                        <a:rPr lang="fr-FR" sz="1100" dirty="0" smtClean="0"/>
                        <a:t>Périmètre</a:t>
                      </a:r>
                      <a:endParaRPr lang="fr-FR" sz="1100" dirty="0"/>
                    </a:p>
                  </a:txBody>
                  <a:tcPr/>
                </a:tc>
                <a:tc>
                  <a:txBody>
                    <a:bodyPr/>
                    <a:lstStyle/>
                    <a:p>
                      <a:r>
                        <a:rPr lang="fr-FR" sz="1100" dirty="0" smtClean="0"/>
                        <a:t>S’assurer que l’organisation et le système qualité d’Ecotitanium permettent un fonctionnement normal</a:t>
                      </a:r>
                      <a:r>
                        <a:rPr lang="fr-FR" sz="1100" baseline="0" dirty="0" smtClean="0"/>
                        <a:t> de l’usine.</a:t>
                      </a:r>
                    </a:p>
                    <a:p>
                      <a:r>
                        <a:rPr lang="fr-FR" sz="1100" baseline="0" dirty="0" smtClean="0"/>
                        <a:t>L’intégration de l’ensemble des livrables dans un lot unique doit permettre d’être cohérent.</a:t>
                      </a:r>
                      <a:endParaRPr lang="fr-FR" sz="1100" dirty="0" smtClean="0"/>
                    </a:p>
                  </a:txBody>
                  <a:tcPr/>
                </a:tc>
              </a:tr>
              <a:tr h="594066">
                <a:tc>
                  <a:txBody>
                    <a:bodyPr/>
                    <a:lstStyle/>
                    <a:p>
                      <a:r>
                        <a:rPr lang="fr-FR" sz="1100" dirty="0" smtClean="0"/>
                        <a:t>Livrables</a:t>
                      </a:r>
                      <a:endParaRPr lang="fr-FR" sz="1100" dirty="0"/>
                    </a:p>
                  </a:txBody>
                  <a:tcPr/>
                </a:tc>
                <a:tc>
                  <a:txBody>
                    <a:bodyPr/>
                    <a:lstStyle/>
                    <a:p>
                      <a:r>
                        <a:rPr lang="fr-FR" sz="1100" dirty="0" smtClean="0"/>
                        <a:t>Documentation liée</a:t>
                      </a:r>
                      <a:r>
                        <a:rPr lang="fr-FR" sz="1100" baseline="0" dirty="0" smtClean="0"/>
                        <a:t> aux Normes/Certification : AFAQ, OEA, ZRR, ASME, …</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SMQ et Processus</a:t>
                      </a:r>
                    </a:p>
                    <a:p>
                      <a:r>
                        <a:rPr lang="fr-FR" sz="1100" dirty="0" smtClean="0"/>
                        <a:t>RACI</a:t>
                      </a:r>
                      <a:r>
                        <a:rPr lang="fr-FR" sz="1100" baseline="0" dirty="0" smtClean="0"/>
                        <a:t> </a:t>
                      </a:r>
                    </a:p>
                    <a:p>
                      <a:r>
                        <a:rPr lang="fr-FR" sz="1100" dirty="0" smtClean="0"/>
                        <a:t>Indicateurs</a:t>
                      </a:r>
                    </a:p>
                    <a:p>
                      <a:r>
                        <a:rPr lang="fr-FR" sz="1100" dirty="0" smtClean="0"/>
                        <a:t>Organigramme</a:t>
                      </a:r>
                    </a:p>
                    <a:p>
                      <a:r>
                        <a:rPr lang="fr-FR" sz="1100" dirty="0" smtClean="0"/>
                        <a:t>Définition de poste</a:t>
                      </a:r>
                    </a:p>
                    <a:p>
                      <a:r>
                        <a:rPr lang="fr-FR" sz="1100" dirty="0" smtClean="0"/>
                        <a:t>Convention de service AD, Convention de service UKAD</a:t>
                      </a:r>
                    </a:p>
                    <a:p>
                      <a:r>
                        <a:rPr lang="fr-FR" sz="1100" dirty="0" smtClean="0"/>
                        <a:t>Convention d’astreinte N3</a:t>
                      </a:r>
                    </a:p>
                    <a:p>
                      <a:r>
                        <a:rPr lang="fr-FR" sz="1100" dirty="0" smtClean="0"/>
                        <a:t>Mode</a:t>
                      </a:r>
                      <a:r>
                        <a:rPr lang="fr-FR" sz="1100" baseline="0" dirty="0" smtClean="0"/>
                        <a:t> opératoire</a:t>
                      </a:r>
                    </a:p>
                    <a:p>
                      <a:r>
                        <a:rPr lang="fr-FR" sz="1100" baseline="0" dirty="0" smtClean="0"/>
                        <a:t>Supports de formation (projet et RUN)</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Novembre 2015  ( Process )</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a:t>
                      </a:r>
                      <a:r>
                        <a:rPr lang="fr-FR" sz="1100" baseline="0" dirty="0" smtClean="0"/>
                        <a:t> </a:t>
                      </a:r>
                      <a:r>
                        <a:rPr lang="fr-FR" sz="1100" dirty="0" smtClean="0"/>
                        <a:t>2016 ( Formation</a:t>
                      </a:r>
                      <a:r>
                        <a:rPr lang="fr-FR" sz="1100" baseline="0" dirty="0" smtClean="0"/>
                        <a:t> )</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L1 : Processus Métier/RACI/Indicateur : S. Blino/  J. </a:t>
                      </a:r>
                      <a:r>
                        <a:rPr lang="fr-FR" sz="1100" baseline="0" dirty="0" err="1" smtClean="0"/>
                        <a:t>Escaffre</a:t>
                      </a:r>
                      <a:r>
                        <a:rPr lang="fr-FR" sz="1100" baseline="0" dirty="0" smtClean="0"/>
                        <a:t> </a:t>
                      </a:r>
                    </a:p>
                    <a:p>
                      <a:r>
                        <a:rPr lang="fr-FR" sz="1100" baseline="0" dirty="0" smtClean="0"/>
                        <a:t>L2 : Organigramme + Définition de poste : R. Allier / C. </a:t>
                      </a:r>
                      <a:r>
                        <a:rPr lang="fr-FR" sz="1100" baseline="0" dirty="0" err="1" smtClean="0"/>
                        <a:t>Ducreux</a:t>
                      </a:r>
                      <a:endParaRPr lang="fr-FR" sz="1100" baseline="0" dirty="0" smtClean="0"/>
                    </a:p>
                    <a:p>
                      <a:r>
                        <a:rPr lang="fr-FR" sz="1100" baseline="0" dirty="0" smtClean="0"/>
                        <a:t>L3 : Mode opératoire et  Support de formation : B. Charvillat / C. Ducreux</a:t>
                      </a:r>
                    </a:p>
                    <a:p>
                      <a:r>
                        <a:rPr lang="fr-FR" sz="1100" baseline="0" dirty="0" smtClean="0"/>
                        <a:t>DSI : support ponctuel de JM Tinturier</a:t>
                      </a:r>
                    </a:p>
                  </a:txBody>
                  <a:tcPr/>
                </a:tc>
              </a:tr>
              <a:tr h="301802">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Pas de cout externe</a:t>
                      </a:r>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L1 :  Reste à faire faible soit 5 à 10 jours  de charge pour Sophie Blino + Jessica : 10 </a:t>
                      </a:r>
                    </a:p>
                    <a:p>
                      <a:r>
                        <a:rPr lang="fr-FR" sz="1100" dirty="0" smtClean="0"/>
                        <a:t>L2 :  5</a:t>
                      </a:r>
                      <a:r>
                        <a:rPr lang="fr-FR" sz="1100" baseline="0" dirty="0" smtClean="0"/>
                        <a:t> jours de charge pour </a:t>
                      </a:r>
                      <a:r>
                        <a:rPr lang="fr-FR" sz="1100" baseline="0" dirty="0" err="1" smtClean="0"/>
                        <a:t>Raynond</a:t>
                      </a:r>
                      <a:r>
                        <a:rPr lang="fr-FR" sz="1100" baseline="0" dirty="0" smtClean="0"/>
                        <a:t> et Claude : 5 </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L3 :  </a:t>
                      </a:r>
                      <a:r>
                        <a:rPr lang="fr-FR" sz="1100" baseline="0" dirty="0" smtClean="0"/>
                        <a:t>10 % pour Chef Projet MOA  et 1 Key User </a:t>
                      </a:r>
                      <a:r>
                        <a:rPr lang="fr-FR" sz="1100" baseline="0" dirty="0" err="1" smtClean="0"/>
                        <a:t>Prod</a:t>
                      </a:r>
                      <a:r>
                        <a:rPr lang="fr-FR" sz="1100" baseline="0" dirty="0" smtClean="0"/>
                        <a:t>  de Juin à Octobre : 16 .  Total : 31 j</a:t>
                      </a:r>
                    </a:p>
                  </a:txBody>
                  <a:tcPr/>
                </a:tc>
              </a:tr>
              <a:tr h="341744">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Pas de contribution de la DSI sauf support estimé à 5 jours</a:t>
                      </a:r>
                      <a:endParaRPr lang="fr-FR" sz="1100" dirty="0"/>
                    </a:p>
                  </a:txBody>
                  <a:tcPr/>
                </a:tc>
              </a:tr>
              <a:tr h="419080">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Toutes </a:t>
                      </a:r>
                      <a:r>
                        <a:rPr lang="fr-FR" sz="1100" baseline="0" dirty="0" smtClean="0"/>
                        <a:t>les applications   du N4 et du N3</a:t>
                      </a:r>
                      <a:endParaRPr lang="fr-FR" sz="1100" dirty="0"/>
                    </a:p>
                  </a:txBody>
                  <a:tcPr/>
                </a:tc>
              </a:tr>
            </a:tbl>
          </a:graphicData>
        </a:graphic>
      </p:graphicFrame>
    </p:spTree>
    <p:extLst>
      <p:ext uri="{BB962C8B-B14F-4D97-AF65-F5344CB8AC3E}">
        <p14:creationId xmlns:p14="http://schemas.microsoft.com/office/powerpoint/2010/main" val="2247464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9.3 : Recette globale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985833750"/>
              </p:ext>
            </p:extLst>
          </p:nvPr>
        </p:nvGraphicFramePr>
        <p:xfrm>
          <a:off x="467544" y="836712"/>
          <a:ext cx="8280920" cy="4999522"/>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288032">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N3,</a:t>
                      </a:r>
                      <a:r>
                        <a:rPr lang="fr-FR" sz="1100" baseline="0" dirty="0" smtClean="0"/>
                        <a:t> </a:t>
                      </a:r>
                      <a:r>
                        <a:rPr lang="fr-FR" sz="1100" dirty="0" smtClean="0"/>
                        <a:t>N4 et interfaces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Démarrage à blanc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Toutes les fonctions ou uniquement ce qui est nécessaire</a:t>
                      </a:r>
                      <a:r>
                        <a:rPr lang="fr-FR" sz="1100" baseline="0" dirty="0" smtClean="0"/>
                        <a:t> pour la MEP</a:t>
                      </a:r>
                      <a:endParaRPr lang="fr-FR" sz="1100" dirty="0" smtClean="0"/>
                    </a:p>
                  </a:txBody>
                  <a:tcPr/>
                </a:tc>
              </a:tr>
              <a:tr h="594066">
                <a:tc>
                  <a:txBody>
                    <a:bodyPr/>
                    <a:lstStyle/>
                    <a:p>
                      <a:r>
                        <a:rPr lang="fr-FR" sz="1100" dirty="0" smtClean="0"/>
                        <a:t>Livrables</a:t>
                      </a:r>
                      <a:endParaRPr lang="fr-FR" sz="1100" dirty="0"/>
                    </a:p>
                  </a:txBody>
                  <a:tcPr/>
                </a:tc>
                <a:tc>
                  <a:txBody>
                    <a:bodyPr/>
                    <a:lstStyle/>
                    <a:p>
                      <a:r>
                        <a:rPr lang="fr-FR" sz="1100" dirty="0" smtClean="0"/>
                        <a:t>Tableaux de validation</a:t>
                      </a:r>
                      <a:r>
                        <a:rPr lang="fr-FR" sz="1100" baseline="0" dirty="0" smtClean="0"/>
                        <a:t> de l’acquisition du caractère opérationnel  de :</a:t>
                      </a:r>
                    </a:p>
                    <a:p>
                      <a:r>
                        <a:rPr lang="fr-FR" sz="1100" baseline="0" dirty="0" smtClean="0"/>
                        <a:t>                  . L’organisation : équipe / formations/ processus / RACI</a:t>
                      </a:r>
                    </a:p>
                    <a:p>
                      <a:r>
                        <a:rPr lang="fr-FR" sz="1100" dirty="0" smtClean="0"/>
                        <a:t>                  . </a:t>
                      </a:r>
                      <a:r>
                        <a:rPr lang="fr-FR" sz="1100" baseline="0" dirty="0" smtClean="0"/>
                        <a:t>Des fonctionnalités  du SI</a:t>
                      </a:r>
                      <a:endParaRPr lang="fr-FR" sz="1100" dirty="0" smtClean="0"/>
                    </a:p>
                    <a:p>
                      <a:r>
                        <a:rPr lang="fr-FR" sz="1100" dirty="0" smtClean="0"/>
                        <a:t>L’objectif étant d’assurer</a:t>
                      </a:r>
                      <a:r>
                        <a:rPr lang="fr-FR" sz="1100" baseline="0" dirty="0" smtClean="0"/>
                        <a:t> l’a</a:t>
                      </a:r>
                      <a:r>
                        <a:rPr lang="fr-FR" sz="1100" dirty="0" smtClean="0"/>
                        <a:t>ppropriation </a:t>
                      </a:r>
                      <a:r>
                        <a:rPr lang="fr-FR" sz="1100" baseline="0" dirty="0" smtClean="0">
                          <a:sym typeface="Wingdings" panose="05000000000000000000" pitchFamily="2" charset="2"/>
                        </a:rPr>
                        <a:t>et la confiance dans le SI pour valider le « </a:t>
                      </a:r>
                      <a:r>
                        <a:rPr lang="fr-FR" sz="1100" dirty="0" smtClean="0">
                          <a:sym typeface="Wingdings" panose="05000000000000000000" pitchFamily="2" charset="2"/>
                        </a:rPr>
                        <a:t>Go » de la mise en service.</a:t>
                      </a:r>
                      <a:endParaRPr lang="fr-FR" sz="1100" dirty="0" smtClean="0"/>
                    </a:p>
                  </a:txBody>
                  <a:tcPr/>
                </a:tc>
              </a:tr>
              <a:tr h="366504">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 septembre </a:t>
                      </a:r>
                      <a:r>
                        <a:rPr lang="fr-FR" sz="1100" baseline="0" dirty="0" smtClean="0"/>
                        <a:t>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Fin septembre 2016 pour N4 et N3</a:t>
                      </a:r>
                    </a:p>
                  </a:txBody>
                  <a:tcPr/>
                </a:tc>
              </a:tr>
              <a:tr h="432048">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Key users : 60%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Bernard : 60%</a:t>
                      </a:r>
                    </a:p>
                  </a:txBody>
                  <a:tcPr/>
                </a:tc>
              </a:tr>
              <a:tr h="414046">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Pas de  cout spécifique</a:t>
                      </a:r>
                      <a:r>
                        <a:rPr lang="fr-FR" sz="1100" baseline="0" dirty="0" smtClean="0"/>
                        <a:t> à la recette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Tous les couts de recette sont dans les lots  4 et 3 du projet</a:t>
                      </a:r>
                      <a:endParaRPr lang="fr-FR" sz="1100" dirty="0" smtClean="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2 Key </a:t>
                      </a:r>
                      <a:r>
                        <a:rPr lang="fr-FR" sz="1100" baseline="0" dirty="0" err="1" smtClean="0"/>
                        <a:t>users</a:t>
                      </a:r>
                      <a:r>
                        <a:rPr lang="fr-FR" sz="1100" baseline="0" dirty="0" smtClean="0"/>
                        <a:t>  : 60% sur 2 semaines : 12 j</a:t>
                      </a:r>
                    </a:p>
                    <a:p>
                      <a:r>
                        <a:rPr lang="fr-FR" sz="1100" baseline="0" dirty="0" smtClean="0"/>
                        <a:t>Chef Projet MOA  (Bernard) : 80% sur 2 semaines :  8 j</a:t>
                      </a:r>
                    </a:p>
                    <a:p>
                      <a:r>
                        <a:rPr lang="fr-FR" sz="1100" baseline="0" dirty="0" smtClean="0"/>
                        <a:t>4 utilisateur s (à définir) à 30% sur 2 semaines : 12 j . Soit Total  : 30 j</a:t>
                      </a:r>
                      <a:endParaRPr lang="fr-FR" sz="1100" dirty="0"/>
                    </a:p>
                  </a:txBody>
                  <a:tcPr/>
                </a:tc>
              </a:tr>
              <a:tr h="48576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N4 : 6</a:t>
                      </a:r>
                      <a:r>
                        <a:rPr lang="fr-FR" sz="1100" baseline="0" dirty="0" smtClean="0"/>
                        <a:t> j de chef projet MOE </a:t>
                      </a:r>
                    </a:p>
                    <a:p>
                      <a:r>
                        <a:rPr lang="fr-FR" sz="1100" baseline="0" dirty="0" smtClean="0"/>
                        <a:t>N3  :  </a:t>
                      </a:r>
                      <a:r>
                        <a:rPr lang="fr-FR" sz="1100" dirty="0" smtClean="0"/>
                        <a:t>6</a:t>
                      </a:r>
                      <a:r>
                        <a:rPr lang="fr-FR" sz="1100" baseline="0" dirty="0" smtClean="0"/>
                        <a:t> j de chef projet MOE  . Total 12 j Déjà compté  dans  lots 3 et 4  : ?</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a:t>
                      </a:r>
                      <a:r>
                        <a:rPr lang="fr-FR" sz="1100" baseline="0" dirty="0" smtClean="0"/>
                        <a:t> </a:t>
                      </a:r>
                      <a:endParaRPr lang="fr-FR" sz="1100" dirty="0"/>
                    </a:p>
                  </a:txBody>
                  <a:tcPr/>
                </a:tc>
              </a:tr>
            </a:tbl>
          </a:graphicData>
        </a:graphic>
      </p:graphicFrame>
    </p:spTree>
    <p:extLst>
      <p:ext uri="{BB962C8B-B14F-4D97-AF65-F5344CB8AC3E}">
        <p14:creationId xmlns:p14="http://schemas.microsoft.com/office/powerpoint/2010/main" val="1252281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9.4 : Organisation des formations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48807650"/>
              </p:ext>
            </p:extLst>
          </p:nvPr>
        </p:nvGraphicFramePr>
        <p:xfrm>
          <a:off x="467544" y="764704"/>
          <a:ext cx="8280920" cy="5724382"/>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342038">
                <a:tc>
                  <a:txBody>
                    <a:bodyPr/>
                    <a:lstStyle/>
                    <a:p>
                      <a:r>
                        <a:rPr lang="fr-FR" sz="1100" dirty="0" smtClean="0"/>
                        <a:t>Périmètre</a:t>
                      </a:r>
                      <a:endParaRPr lang="fr-FR" sz="1100" dirty="0"/>
                    </a:p>
                  </a:txBody>
                  <a:tcPr/>
                </a:tc>
                <a:tc>
                  <a:txBody>
                    <a:bodyPr/>
                    <a:lstStyle/>
                    <a:p>
                      <a:r>
                        <a:rPr lang="fr-FR" sz="1100" dirty="0" smtClean="0"/>
                        <a:t>Démultiplication de</a:t>
                      </a:r>
                      <a:r>
                        <a:rPr lang="fr-FR" sz="1100" baseline="0" dirty="0" smtClean="0"/>
                        <a:t> la formation par l’équipe Projet  N4 et N3 sur les utilisateurs et pour certains prestataires (Collecteur et  traiteur)</a:t>
                      </a:r>
                    </a:p>
                    <a:p>
                      <a:endParaRPr lang="fr-FR" sz="1100" baseline="0" dirty="0" smtClean="0"/>
                    </a:p>
                    <a:p>
                      <a:r>
                        <a:rPr lang="fr-FR" sz="1100" baseline="0" dirty="0" smtClean="0"/>
                        <a:t>NB : Environnement SI de formation, jeux de données, …</a:t>
                      </a:r>
                    </a:p>
                  </a:txBody>
                  <a:tcPr/>
                </a:tc>
              </a:tr>
              <a:tr h="594066">
                <a:tc>
                  <a:txBody>
                    <a:bodyPr/>
                    <a:lstStyle/>
                    <a:p>
                      <a:r>
                        <a:rPr lang="fr-FR" sz="1100" dirty="0" smtClean="0"/>
                        <a:t>Livrables</a:t>
                      </a:r>
                      <a:endParaRPr lang="fr-FR" sz="1100" dirty="0"/>
                    </a:p>
                  </a:txBody>
                  <a:tcPr/>
                </a:tc>
                <a:tc>
                  <a:txBody>
                    <a:bodyPr/>
                    <a:lstStyle/>
                    <a:p>
                      <a:r>
                        <a:rPr lang="fr-FR" sz="1100" dirty="0" smtClean="0"/>
                        <a:t>- Logistique des formations</a:t>
                      </a:r>
                      <a:r>
                        <a:rPr lang="fr-FR" sz="1100" baseline="0" dirty="0" smtClean="0"/>
                        <a:t> : </a:t>
                      </a:r>
                      <a:r>
                        <a:rPr lang="fr-FR" sz="1100" dirty="0" smtClean="0"/>
                        <a:t> convocation,</a:t>
                      </a:r>
                      <a:r>
                        <a:rPr lang="fr-FR" sz="1100" baseline="0" dirty="0" smtClean="0"/>
                        <a:t> réservation salle, …</a:t>
                      </a:r>
                    </a:p>
                    <a:p>
                      <a:pPr marL="0" indent="0">
                        <a:buFontTx/>
                        <a:buNone/>
                      </a:pPr>
                      <a:r>
                        <a:rPr lang="fr-FR" sz="1100" baseline="0" dirty="0" smtClean="0"/>
                        <a:t>- Suivi des formations : retour à chaud, retour à froid, …</a:t>
                      </a:r>
                    </a:p>
                    <a:p>
                      <a:pPr marL="0" indent="0">
                        <a:buFontTx/>
                        <a:buNone/>
                      </a:pPr>
                      <a:r>
                        <a:rPr lang="fr-FR" sz="1100" baseline="0" dirty="0" smtClean="0"/>
                        <a:t>- Habilitations :  Validation des acquis pour prise de poste</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 2016 au plus tôt (WBU)</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Correspondant Formation RH (Caroline Marty)</a:t>
                      </a:r>
                      <a:endParaRPr lang="fr-FR" sz="1100" dirty="0" smtClean="0"/>
                    </a:p>
                    <a:p>
                      <a:r>
                        <a:rPr lang="fr-FR" sz="1100" baseline="0" dirty="0" smtClean="0"/>
                        <a:t>Formateur : CP MOA (Bernard) + </a:t>
                      </a:r>
                      <a:r>
                        <a:rPr lang="fr-FR" sz="1100" baseline="0" dirty="0" err="1" smtClean="0"/>
                        <a:t>K-user</a:t>
                      </a:r>
                      <a:r>
                        <a:rPr lang="fr-FR" sz="1100" baseline="0" dirty="0" smtClean="0"/>
                        <a:t> (Claude, Jessica, Christophe S.)</a:t>
                      </a:r>
                    </a:p>
                  </a:txBody>
                  <a:tcPr/>
                </a:tc>
              </a:tr>
              <a:tr h="594066">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Formation</a:t>
                      </a:r>
                      <a:r>
                        <a:rPr lang="fr-FR" sz="1100" baseline="0" dirty="0" smtClean="0"/>
                        <a:t> des formateurs : Intégrer dans proposition commerciale des lots 3 et 4r</a:t>
                      </a:r>
                      <a:br>
                        <a:rPr lang="fr-FR" sz="1100" baseline="0" dirty="0" smtClean="0"/>
                      </a:br>
                      <a:r>
                        <a:rPr lang="fr-FR" sz="1100" baseline="0" dirty="0" smtClean="0"/>
                        <a:t>Pas de cout pour décliner les formations utilisateurs</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Lot 1 pour mars 2017 : 20</a:t>
                      </a:r>
                      <a:r>
                        <a:rPr lang="fr-FR" sz="1100" baseline="0" dirty="0" smtClean="0"/>
                        <a:t> personnes à former  </a:t>
                      </a:r>
                    </a:p>
                    <a:p>
                      <a:r>
                        <a:rPr lang="fr-FR" sz="1100" baseline="0" dirty="0" smtClean="0"/>
                        <a:t>1 à 2 jours par module, 2 modules par personne</a:t>
                      </a:r>
                    </a:p>
                    <a:p>
                      <a:r>
                        <a:rPr lang="fr-FR" sz="1100" baseline="0" dirty="0" smtClean="0"/>
                        <a:t>Soit  un estimé  de 1 à 2 jours x 2 x 20 = 40 jours à 80 jours de formation à délivrer</a:t>
                      </a:r>
                    </a:p>
                    <a:p>
                      <a:endParaRPr lang="fr-FR" sz="1100" baseline="0" dirty="0" smtClean="0"/>
                    </a:p>
                    <a:p>
                      <a:r>
                        <a:rPr lang="fr-FR" sz="1100" baseline="0" dirty="0" smtClean="0"/>
                        <a:t>Estimation temps formateur = 2 jours par module.</a:t>
                      </a:r>
                      <a:endParaRPr lang="fr-FR" sz="1100" dirty="0" smtClean="0"/>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baseline="0" dirty="0" smtClean="0"/>
                        <a:t>Support DSI soit 1 personne par module .  6 j </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r>
                        <a:rPr lang="fr-FR" sz="1100" baseline="0" dirty="0" smtClean="0"/>
                        <a:t>, </a:t>
                      </a:r>
                      <a:r>
                        <a:rPr lang="fr-FR" sz="1100" baseline="0" dirty="0" err="1" smtClean="0"/>
                        <a:t>KMProd</a:t>
                      </a:r>
                      <a:r>
                        <a:rPr lang="fr-FR" sz="1100" baseline="0" dirty="0" smtClean="0"/>
                        <a:t>, PES, CONEX, Esfolder, Optimaint</a:t>
                      </a:r>
                      <a:endParaRPr lang="fr-FR" sz="1100" dirty="0"/>
                    </a:p>
                  </a:txBody>
                  <a:tcPr/>
                </a:tc>
              </a:tr>
            </a:tbl>
          </a:graphicData>
        </a:graphic>
      </p:graphicFrame>
    </p:spTree>
    <p:extLst>
      <p:ext uri="{BB962C8B-B14F-4D97-AF65-F5344CB8AC3E}">
        <p14:creationId xmlns:p14="http://schemas.microsoft.com/office/powerpoint/2010/main" val="5422178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9.5 : Communication projet</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534944970"/>
              </p:ext>
            </p:extLst>
          </p:nvPr>
        </p:nvGraphicFramePr>
        <p:xfrm>
          <a:off x="467544" y="764704"/>
          <a:ext cx="8280920" cy="4968846"/>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 Métier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342038">
                <a:tc>
                  <a:txBody>
                    <a:bodyPr/>
                    <a:lstStyle/>
                    <a:p>
                      <a:r>
                        <a:rPr lang="fr-FR" sz="1100" dirty="0" smtClean="0"/>
                        <a:t>Périmètre</a:t>
                      </a:r>
                      <a:endParaRPr lang="fr-FR" sz="1100" dirty="0"/>
                    </a:p>
                  </a:txBody>
                  <a:tcPr/>
                </a:tc>
                <a:tc>
                  <a:txBody>
                    <a:bodyPr/>
                    <a:lstStyle/>
                    <a:p>
                      <a:r>
                        <a:rPr lang="fr-FR" sz="1100" dirty="0" smtClean="0"/>
                        <a:t>Plusieurs périmètres  : interne EcoTitanium / UKAD et AD / Prestataires  ( collecteurs et traiteurs )</a:t>
                      </a:r>
                    </a:p>
                  </a:txBody>
                  <a:tcPr/>
                </a:tc>
              </a:tr>
              <a:tr h="594066">
                <a:tc>
                  <a:txBody>
                    <a:bodyPr/>
                    <a:lstStyle/>
                    <a:p>
                      <a:r>
                        <a:rPr lang="fr-FR" sz="1100" dirty="0" smtClean="0"/>
                        <a:t>Livrables</a:t>
                      </a:r>
                      <a:endParaRPr lang="fr-FR" sz="1100" dirty="0"/>
                    </a:p>
                  </a:txBody>
                  <a:tcPr/>
                </a:tc>
                <a:tc>
                  <a:txBody>
                    <a:bodyPr/>
                    <a:lstStyle/>
                    <a:p>
                      <a:r>
                        <a:rPr lang="fr-FR" sz="1100" dirty="0" smtClean="0"/>
                        <a:t>. Etat d’avancement du projet SI : Flash Info,  intranet  …</a:t>
                      </a:r>
                    </a:p>
                    <a:p>
                      <a:r>
                        <a:rPr lang="fr-FR" sz="1100" dirty="0" smtClean="0"/>
                        <a:t>. Actions diverses relative</a:t>
                      </a:r>
                      <a:r>
                        <a:rPr lang="fr-FR" sz="1100" baseline="0" dirty="0" smtClean="0"/>
                        <a:t>s à la </a:t>
                      </a:r>
                      <a:r>
                        <a:rPr lang="fr-FR" sz="1100" dirty="0" smtClean="0"/>
                        <a:t> dynamique d’équipe </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Novembre 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T2 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Caroline Marty</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CP MOA</a:t>
                      </a:r>
                    </a:p>
                    <a:p>
                      <a:endParaRPr lang="fr-FR" sz="1100" baseline="0" dirty="0" smtClean="0"/>
                    </a:p>
                  </a:txBody>
                  <a:tcPr/>
                </a:tc>
              </a:tr>
              <a:tr h="594066">
                <a:tc>
                  <a:txBody>
                    <a:bodyPr/>
                    <a:lstStyle/>
                    <a:p>
                      <a:r>
                        <a:rPr lang="fr-FR" sz="1100" dirty="0" smtClean="0"/>
                        <a:t>Estimation budget</a:t>
                      </a:r>
                      <a:endParaRPr lang="fr-FR" sz="1100" dirty="0"/>
                    </a:p>
                  </a:txBody>
                  <a:tcPr/>
                </a:tc>
                <a:tc>
                  <a:txBody>
                    <a:bodyPr/>
                    <a:lstStyle/>
                    <a:p>
                      <a:r>
                        <a:rPr lang="fr-FR" sz="1100" dirty="0" smtClean="0"/>
                        <a:t>Pas</a:t>
                      </a:r>
                      <a:r>
                        <a:rPr lang="fr-FR" sz="1100" baseline="0" dirty="0" smtClean="0"/>
                        <a:t> de cout externe</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CP MOA : 5%</a:t>
                      </a: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Néant</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endParaRPr lang="fr-FR" sz="1100" dirty="0"/>
                    </a:p>
                  </a:txBody>
                  <a:tcPr/>
                </a:tc>
              </a:tr>
            </a:tbl>
          </a:graphicData>
        </a:graphic>
      </p:graphicFrame>
    </p:spTree>
    <p:extLst>
      <p:ext uri="{BB962C8B-B14F-4D97-AF65-F5344CB8AC3E}">
        <p14:creationId xmlns:p14="http://schemas.microsoft.com/office/powerpoint/2010/main" val="9874352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9.6 : Urbanisation et architecture technique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172885172"/>
              </p:ext>
            </p:extLst>
          </p:nvPr>
        </p:nvGraphicFramePr>
        <p:xfrm>
          <a:off x="467544" y="772196"/>
          <a:ext cx="8280920" cy="5300929"/>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t> Florent G.</a:t>
                      </a:r>
                    </a:p>
                  </a:txBody>
                  <a:tcPr/>
                </a:tc>
              </a:tr>
              <a:tr h="28271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N3,</a:t>
                      </a:r>
                      <a:r>
                        <a:rPr lang="fr-FR" sz="1100" baseline="0" dirty="0" smtClean="0"/>
                        <a:t> </a:t>
                      </a:r>
                      <a:r>
                        <a:rPr lang="fr-FR" sz="1100" dirty="0" smtClean="0"/>
                        <a:t>N4 et interfaces </a:t>
                      </a:r>
                    </a:p>
                  </a:txBody>
                  <a:tcPr/>
                </a:tc>
              </a:tr>
              <a:tr h="583390">
                <a:tc>
                  <a:txBody>
                    <a:bodyPr/>
                    <a:lstStyle/>
                    <a:p>
                      <a:r>
                        <a:rPr lang="fr-FR" sz="1100" dirty="0" smtClean="0"/>
                        <a:t>Livrables</a:t>
                      </a:r>
                      <a:endParaRPr lang="fr-FR" sz="1100" dirty="0"/>
                    </a:p>
                  </a:txBody>
                  <a:tcPr/>
                </a:tc>
                <a:tc>
                  <a:txBody>
                    <a:bodyPr/>
                    <a:lstStyle/>
                    <a:p>
                      <a:r>
                        <a:rPr lang="fr-FR" sz="1100" dirty="0" smtClean="0"/>
                        <a:t>Arbitrages et principes urbanisation (ex. : Positionnement</a:t>
                      </a:r>
                      <a:r>
                        <a:rPr lang="fr-FR" sz="1100" baseline="0" dirty="0" smtClean="0"/>
                        <a:t> SI des normes, définition des interfaces)</a:t>
                      </a:r>
                    </a:p>
                    <a:p>
                      <a:r>
                        <a:rPr lang="fr-FR" sz="1100" baseline="0" dirty="0" smtClean="0"/>
                        <a:t>Arbitrages et pilotage de la  mise en place infrastructure (Environnements de </a:t>
                      </a:r>
                      <a:r>
                        <a:rPr lang="fr-FR" sz="1100" baseline="0" dirty="0" err="1" smtClean="0"/>
                        <a:t>dev</a:t>
                      </a:r>
                      <a:r>
                        <a:rPr lang="fr-FR" sz="1100" baseline="0" dirty="0" smtClean="0"/>
                        <a:t>/</a:t>
                      </a:r>
                      <a:r>
                        <a:rPr lang="fr-FR" sz="1100" baseline="0" dirty="0" err="1" smtClean="0"/>
                        <a:t>qual</a:t>
                      </a:r>
                      <a:r>
                        <a:rPr lang="fr-FR" sz="1100" baseline="0" dirty="0" smtClean="0"/>
                        <a:t> </a:t>
                      </a:r>
                      <a:r>
                        <a:rPr lang="fr-FR" sz="1100" baseline="0" smtClean="0"/>
                        <a:t>y compris)</a:t>
                      </a:r>
                      <a:endParaRPr lang="fr-FR" sz="1100" baseline="0" dirty="0" smtClean="0"/>
                    </a:p>
                    <a:p>
                      <a:r>
                        <a:rPr lang="fr-FR" sz="1100" baseline="0" dirty="0" smtClean="0"/>
                        <a:t>Préconisation et validations de règles de sécurité</a:t>
                      </a:r>
                      <a:endParaRPr lang="fr-FR" sz="1100" dirty="0" smtClean="0"/>
                    </a:p>
                  </a:txBody>
                  <a:tcPr/>
                </a:tc>
              </a:tr>
              <a:tr h="267560">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 2015</a:t>
                      </a:r>
                    </a:p>
                  </a:txBody>
                  <a:tcPr/>
                </a:tc>
              </a:tr>
              <a:tr h="282716">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1406121">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Architecture &amp; Infrastructure SAP (+ ½ interface): Sylvain R.  + W. Roux</a:t>
                      </a:r>
                    </a:p>
                    <a:p>
                      <a:r>
                        <a:rPr lang="fr-FR" sz="1100" baseline="0" dirty="0" smtClean="0"/>
                        <a:t>Architecture &amp; Infrastructure </a:t>
                      </a:r>
                      <a:r>
                        <a:rPr lang="fr-FR" sz="1100" baseline="0" dirty="0" err="1" smtClean="0"/>
                        <a:t>Hana</a:t>
                      </a:r>
                      <a:r>
                        <a:rPr lang="fr-FR" sz="1100" baseline="0" dirty="0" smtClean="0"/>
                        <a:t> (+ ½ Interfaces) : Regis C.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Architecture &amp; Infrastructure N3(+ ½ Interfaces) : Jérôme C. + W. Roux (N4) + PM Fontaine (N2)</a:t>
                      </a:r>
                    </a:p>
                    <a:p>
                      <a:r>
                        <a:rPr lang="fr-FR" sz="1100" baseline="0" dirty="0" smtClean="0"/>
                        <a:t>Architecture &amp; Infrastructure  (+ ½ Interfaces) N4 (</a:t>
                      </a:r>
                      <a:r>
                        <a:rPr lang="fr-FR" sz="1100" baseline="0" dirty="0" err="1" smtClean="0"/>
                        <a:t>Conex</a:t>
                      </a:r>
                      <a:r>
                        <a:rPr lang="fr-FR" sz="1100" baseline="0" dirty="0" smtClean="0"/>
                        <a:t>, </a:t>
                      </a:r>
                      <a:r>
                        <a:rPr lang="fr-FR" sz="1100" baseline="0" dirty="0" err="1" smtClean="0"/>
                        <a:t>ESFolder</a:t>
                      </a:r>
                      <a:r>
                        <a:rPr lang="fr-FR" sz="1100" baseline="0" dirty="0" smtClean="0"/>
                        <a:t>, …) : Catherine M. + W. Roux</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Urbanisation : Florent G. + DSI N3/N4</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Animation et suivi consolidé de l’avancement des interfaces :  F. Gal</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Qualité Développements spécifiques : Romain D.</a:t>
                      </a:r>
                    </a:p>
                    <a:p>
                      <a:r>
                        <a:rPr lang="fr-FR" sz="1100" baseline="0" dirty="0" smtClean="0"/>
                        <a:t>Sécurité (RSSI): Romain D. </a:t>
                      </a:r>
                    </a:p>
                    <a:p>
                      <a:r>
                        <a:rPr lang="fr-FR" sz="1100" baseline="0" dirty="0" smtClean="0"/>
                        <a:t>Réseaux  : Serge </a:t>
                      </a:r>
                      <a:r>
                        <a:rPr lang="fr-FR" sz="1100" baseline="0" dirty="0" err="1" smtClean="0"/>
                        <a:t>Desfarges</a:t>
                      </a:r>
                      <a:r>
                        <a:rPr lang="fr-FR" sz="1100" baseline="0" dirty="0" smtClean="0"/>
                        <a:t> (AMOA) – Spring (MOE)</a:t>
                      </a:r>
                    </a:p>
                  </a:txBody>
                  <a:tcPr/>
                </a:tc>
              </a:tr>
              <a:tr h="418844">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Peu ou pas de prestation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Coût infra N4/N3 (hors réseau)</a:t>
                      </a:r>
                    </a:p>
                  </a:txBody>
                  <a:tcPr/>
                </a:tc>
              </a:tr>
              <a:tr h="583102">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Bernard C. : 5 j</a:t>
                      </a:r>
                    </a:p>
                    <a:p>
                      <a:r>
                        <a:rPr lang="fr-FR" sz="1100" baseline="0" dirty="0" smtClean="0"/>
                        <a:t>Serges Desfarges : Infrastructure   5 j ? </a:t>
                      </a:r>
                      <a:endParaRPr lang="fr-FR" sz="1100" dirty="0"/>
                    </a:p>
                  </a:txBody>
                  <a:tcPr/>
                </a:tc>
              </a:tr>
              <a:tr h="476795">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Florent</a:t>
                      </a:r>
                      <a:r>
                        <a:rPr lang="fr-FR" sz="1100" baseline="0" dirty="0" smtClean="0"/>
                        <a:t> G. : 60j - </a:t>
                      </a:r>
                      <a:r>
                        <a:rPr lang="fr-FR" sz="1100" dirty="0" smtClean="0"/>
                        <a:t>Sylvain R. : 5j – Regis C. : 5j – Romain D. 10j – Catherine M. : 2j – Wilfrid</a:t>
                      </a:r>
                      <a:r>
                        <a:rPr lang="fr-FR" sz="1100" baseline="0" dirty="0" smtClean="0"/>
                        <a:t> R. : 8j – Jérome C. : 5j – Mathieu B : 5j – PMF : 5j – Catherine C. 2j – N. Druel : 2j   . Total  : 109 j</a:t>
                      </a:r>
                      <a:endParaRPr lang="fr-FR" sz="1100" dirty="0"/>
                    </a:p>
                  </a:txBody>
                  <a:tcPr/>
                </a:tc>
              </a:tr>
              <a:tr h="362203">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a:t>
                      </a:r>
                      <a:r>
                        <a:rPr lang="fr-FR" sz="1100" baseline="0" dirty="0" smtClean="0"/>
                        <a:t> </a:t>
                      </a:r>
                      <a:endParaRPr lang="fr-FR" sz="1100" dirty="0"/>
                    </a:p>
                  </a:txBody>
                  <a:tcPr/>
                </a:tc>
              </a:tr>
            </a:tbl>
          </a:graphicData>
        </a:graphic>
      </p:graphicFrame>
    </p:spTree>
    <p:extLst>
      <p:ext uri="{BB962C8B-B14F-4D97-AF65-F5344CB8AC3E}">
        <p14:creationId xmlns:p14="http://schemas.microsoft.com/office/powerpoint/2010/main" val="22378277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9.7 : Préparation du RUN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913585215"/>
              </p:ext>
            </p:extLst>
          </p:nvPr>
        </p:nvGraphicFramePr>
        <p:xfrm>
          <a:off x="467544" y="764704"/>
          <a:ext cx="8280920" cy="5442560"/>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288032">
                <a:tc>
                  <a:txBody>
                    <a:bodyPr/>
                    <a:lstStyle/>
                    <a:p>
                      <a:r>
                        <a:rPr lang="fr-FR" sz="1100" dirty="0" smtClean="0"/>
                        <a:t>Périmètre</a:t>
                      </a:r>
                      <a:endParaRPr lang="fr-FR" sz="1100" dirty="0"/>
                    </a:p>
                  </a:txBody>
                  <a:tcPr/>
                </a:tc>
                <a:tc>
                  <a:txBody>
                    <a:bodyPr/>
                    <a:lstStyle/>
                    <a:p>
                      <a:r>
                        <a:rPr lang="fr-FR" sz="1100" dirty="0" smtClean="0"/>
                        <a:t>N3 et N4</a:t>
                      </a:r>
                    </a:p>
                  </a:txBody>
                  <a:tcPr/>
                </a:tc>
              </a:tr>
              <a:tr h="288032">
                <a:tc>
                  <a:txBody>
                    <a:bodyPr/>
                    <a:lstStyle/>
                    <a:p>
                      <a:r>
                        <a:rPr lang="fr-FR" sz="1100" dirty="0" smtClean="0"/>
                        <a:t>Livrables</a:t>
                      </a:r>
                      <a:endParaRPr lang="fr-FR" sz="1100" dirty="0"/>
                    </a:p>
                  </a:txBody>
                  <a:tcPr/>
                </a:tc>
                <a:tc>
                  <a:txBody>
                    <a:bodyPr/>
                    <a:lstStyle/>
                    <a:p>
                      <a:r>
                        <a:rPr lang="fr-FR" sz="1100" baseline="0" dirty="0" smtClean="0"/>
                        <a:t>Mise en œuvre d’une organisation dédiée au périmètre SI, en particulier pour assurer un support de proximité :</a:t>
                      </a:r>
                    </a:p>
                    <a:p>
                      <a:pPr marL="171450" indent="-171450">
                        <a:buFontTx/>
                        <a:buChar char="-"/>
                      </a:pPr>
                      <a:r>
                        <a:rPr lang="fr-FR" sz="1100" dirty="0" smtClean="0"/>
                        <a:t>Support renforcé post-démarrage</a:t>
                      </a:r>
                    </a:p>
                    <a:p>
                      <a:pPr marL="171450" indent="-171450">
                        <a:buFontTx/>
                        <a:buChar char="-"/>
                      </a:pPr>
                      <a:r>
                        <a:rPr lang="fr-FR" sz="1100" dirty="0" smtClean="0"/>
                        <a:t>Procédures support (Spring, …), astreinte</a:t>
                      </a:r>
                    </a:p>
                    <a:p>
                      <a:pPr marL="171450" indent="-171450">
                        <a:buFontTx/>
                        <a:buChar char="-"/>
                      </a:pPr>
                      <a:r>
                        <a:rPr lang="fr-FR" sz="1100" dirty="0" smtClean="0"/>
                        <a:t>Mise en œuvre TMA</a:t>
                      </a:r>
                    </a:p>
                    <a:p>
                      <a:pPr marL="171450" indent="-171450">
                        <a:buFontTx/>
                        <a:buChar char="-"/>
                      </a:pPr>
                      <a:r>
                        <a:rPr lang="fr-FR" sz="1100" dirty="0" smtClean="0"/>
                        <a:t>Désignation Process </a:t>
                      </a:r>
                      <a:r>
                        <a:rPr lang="fr-FR" sz="1100" dirty="0" err="1" smtClean="0"/>
                        <a:t>owner</a:t>
                      </a:r>
                      <a:r>
                        <a:rPr lang="fr-FR" sz="1100" dirty="0" smtClean="0"/>
                        <a:t> / </a:t>
                      </a:r>
                      <a:r>
                        <a:rPr lang="fr-FR" sz="1100" dirty="0" err="1" smtClean="0"/>
                        <a:t>K-user</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T1 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CP EcoTitanium : Raymond Allier</a:t>
                      </a:r>
                    </a:p>
                    <a:p>
                      <a:r>
                        <a:rPr lang="fr-FR" sz="1100" baseline="0" dirty="0" smtClean="0"/>
                        <a:t>Key </a:t>
                      </a:r>
                      <a:r>
                        <a:rPr lang="fr-FR" sz="1100" baseline="0" dirty="0" err="1" smtClean="0"/>
                        <a:t>Users</a:t>
                      </a:r>
                      <a:endParaRPr lang="fr-FR" sz="1100" baseline="0" dirty="0" smtClean="0"/>
                    </a:p>
                    <a:p>
                      <a:r>
                        <a:rPr lang="fr-FR" sz="1100" baseline="0" dirty="0" smtClean="0"/>
                        <a:t>DSI : Stéphane Bouchon (</a:t>
                      </a:r>
                      <a:r>
                        <a:rPr lang="fr-FR" sz="1100" baseline="0" dirty="0" err="1" smtClean="0"/>
                        <a:t>resp</a:t>
                      </a:r>
                      <a:r>
                        <a:rPr lang="fr-FR" sz="1100" baseline="0" dirty="0" smtClean="0"/>
                        <a:t>. pole Application)</a:t>
                      </a:r>
                    </a:p>
                    <a:p>
                      <a:r>
                        <a:rPr lang="fr-FR" sz="1100" baseline="0" dirty="0" smtClean="0"/>
                        <a:t>Prestataires TMA </a:t>
                      </a:r>
                    </a:p>
                  </a:txBody>
                  <a:tcPr/>
                </a:tc>
              </a:tr>
              <a:tr h="288874">
                <a:tc>
                  <a:txBody>
                    <a:bodyPr/>
                    <a:lstStyle/>
                    <a:p>
                      <a:r>
                        <a:rPr lang="fr-FR" sz="1100" dirty="0" smtClean="0"/>
                        <a:t>Estimation budget</a:t>
                      </a:r>
                      <a:endParaRPr lang="fr-FR" sz="1100" dirty="0"/>
                    </a:p>
                  </a:txBody>
                  <a:tcPr/>
                </a:tc>
                <a:tc>
                  <a:txBody>
                    <a:bodyPr/>
                    <a:lstStyle/>
                    <a:p>
                      <a:r>
                        <a:rPr lang="fr-FR" sz="1100" dirty="0" smtClean="0"/>
                        <a:t>Cout des TMA  (SAP, PES, KMPROD, …)</a:t>
                      </a:r>
                    </a:p>
                    <a:p>
                      <a:endParaRPr lang="fr-FR" sz="1100" dirty="0" smtClean="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BCT : 5 % sur la durée de 10 mois : 10 j</a:t>
                      </a:r>
                    </a:p>
                    <a:p>
                      <a:r>
                        <a:rPr lang="fr-FR" sz="1100" dirty="0" smtClean="0"/>
                        <a:t>Raymond et</a:t>
                      </a:r>
                      <a:r>
                        <a:rPr lang="fr-FR" sz="1100" baseline="0" dirty="0" smtClean="0"/>
                        <a:t> </a:t>
                      </a:r>
                      <a:r>
                        <a:rPr lang="fr-FR" sz="1100" baseline="0" dirty="0" err="1" smtClean="0"/>
                        <a:t>Kuser</a:t>
                      </a:r>
                      <a:r>
                        <a:rPr lang="fr-FR" sz="1100" baseline="0" dirty="0" smtClean="0"/>
                        <a:t> : 10 j</a:t>
                      </a:r>
                      <a:endParaRPr lang="fr-FR" sz="1100" dirty="0" smtClean="0"/>
                    </a:p>
                    <a:p>
                      <a:r>
                        <a:rPr lang="fr-FR" sz="1100" dirty="0" smtClean="0"/>
                        <a:t>Total 20 j</a:t>
                      </a: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Support pour exploitation et mises</a:t>
                      </a:r>
                      <a:r>
                        <a:rPr lang="fr-FR" sz="1100" baseline="0" dirty="0" smtClean="0"/>
                        <a:t> au point </a:t>
                      </a:r>
                    </a:p>
                    <a:p>
                      <a:r>
                        <a:rPr lang="fr-FR" sz="1100" baseline="0" dirty="0" smtClean="0"/>
                        <a:t>Déjà compté ? Voir JMT </a:t>
                      </a:r>
                    </a:p>
                    <a:p>
                      <a:r>
                        <a:rPr lang="fr-FR" sz="1100" i="1" baseline="0" dirty="0" smtClean="0"/>
                        <a:t>20% des responsable lot et experts lots, et de ND</a:t>
                      </a:r>
                      <a:br>
                        <a:rPr lang="fr-FR" sz="1100" i="1" baseline="0" dirty="0" smtClean="0"/>
                      </a:br>
                      <a:r>
                        <a:rPr lang="fr-FR" sz="1100" i="1" dirty="0" smtClean="0"/>
                        <a:t>Cout des astreintes (N3) par DSI</a:t>
                      </a:r>
                      <a:endParaRPr lang="fr-FR" sz="1100" i="1"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Toutes</a:t>
                      </a:r>
                      <a:endParaRPr lang="fr-FR" sz="1100" dirty="0"/>
                    </a:p>
                  </a:txBody>
                  <a:tcPr/>
                </a:tc>
              </a:tr>
            </a:tbl>
          </a:graphicData>
        </a:graphic>
      </p:graphicFrame>
    </p:spTree>
    <p:extLst>
      <p:ext uri="{BB962C8B-B14F-4D97-AF65-F5344CB8AC3E}">
        <p14:creationId xmlns:p14="http://schemas.microsoft.com/office/powerpoint/2010/main" val="38367577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ANNEXE 1 </a:t>
            </a:r>
            <a:endParaRPr lang="fr-FR" sz="2000" dirty="0"/>
          </a:p>
        </p:txBody>
      </p:sp>
      <p:sp>
        <p:nvSpPr>
          <p:cNvPr id="3" name="Espace réservé du contenu 2"/>
          <p:cNvSpPr>
            <a:spLocks noGrp="1"/>
          </p:cNvSpPr>
          <p:nvPr>
            <p:ph idx="1"/>
          </p:nvPr>
        </p:nvSpPr>
        <p:spPr/>
        <p:txBody>
          <a:bodyPr>
            <a:normAutofit/>
          </a:bodyPr>
          <a:lstStyle/>
          <a:p>
            <a:endParaRPr lang="fr-FR" sz="2400" dirty="0" smtClean="0"/>
          </a:p>
          <a:p>
            <a:endParaRPr lang="fr-FR" sz="2400" dirty="0"/>
          </a:p>
        </p:txBody>
      </p:sp>
      <p:graphicFrame>
        <p:nvGraphicFramePr>
          <p:cNvPr id="5" name="Tableau 4"/>
          <p:cNvGraphicFramePr>
            <a:graphicFrameLocks noGrp="1"/>
          </p:cNvGraphicFramePr>
          <p:nvPr>
            <p:extLst>
              <p:ext uri="{D42A27DB-BD31-4B8C-83A1-F6EECF244321}">
                <p14:modId xmlns:p14="http://schemas.microsoft.com/office/powerpoint/2010/main" val="3138471028"/>
              </p:ext>
            </p:extLst>
          </p:nvPr>
        </p:nvGraphicFramePr>
        <p:xfrm>
          <a:off x="899592" y="1556792"/>
          <a:ext cx="7632849" cy="2088234"/>
        </p:xfrm>
        <a:graphic>
          <a:graphicData uri="http://schemas.openxmlformats.org/drawingml/2006/table">
            <a:tbl>
              <a:tblPr>
                <a:tableStyleId>{5C22544A-7EE6-4342-B048-85BDC9FD1C3A}</a:tableStyleId>
              </a:tblPr>
              <a:tblGrid>
                <a:gridCol w="1226067"/>
                <a:gridCol w="1302696"/>
                <a:gridCol w="1455955"/>
                <a:gridCol w="353081"/>
                <a:gridCol w="380322"/>
                <a:gridCol w="415976"/>
                <a:gridCol w="380322"/>
                <a:gridCol w="380322"/>
                <a:gridCol w="380322"/>
                <a:gridCol w="380322"/>
                <a:gridCol w="664929"/>
                <a:gridCol w="312535"/>
              </a:tblGrid>
              <a:tr h="730474">
                <a:tc>
                  <a:txBody>
                    <a:bodyPr/>
                    <a:lstStyle/>
                    <a:p>
                      <a:pPr algn="l" fontAlgn="b"/>
                      <a:r>
                        <a:rPr lang="fr-FR" sz="1100" u="none" strike="noStrike" dirty="0">
                          <a:effectLst/>
                        </a:rPr>
                        <a:t>Phase</a:t>
                      </a:r>
                      <a:endParaRPr lang="fr-FR" sz="1100" b="1" i="0" u="none" strike="noStrike" dirty="0">
                        <a:solidFill>
                          <a:srgbClr val="000000"/>
                        </a:solidFill>
                        <a:effectLst/>
                        <a:latin typeface="Calibri"/>
                      </a:endParaRPr>
                    </a:p>
                  </a:txBody>
                  <a:tcPr marL="9525" marR="9525" marT="9525" marB="0" anchor="b"/>
                </a:tc>
                <a:tc>
                  <a:txBody>
                    <a:bodyPr/>
                    <a:lstStyle/>
                    <a:p>
                      <a:pPr algn="l" fontAlgn="b"/>
                      <a:endParaRPr lang="fr-FR" sz="1100" b="1" i="0" u="none" strike="noStrike" dirty="0">
                        <a:solidFill>
                          <a:srgbClr val="000000"/>
                        </a:solidFill>
                        <a:effectLst/>
                        <a:latin typeface="Calibri"/>
                      </a:endParaRPr>
                    </a:p>
                  </a:txBody>
                  <a:tcPr marL="9525" marR="9525" marT="9525" marB="0" anchor="b"/>
                </a:tc>
                <a:tc>
                  <a:txBody>
                    <a:bodyPr/>
                    <a:lstStyle/>
                    <a:p>
                      <a:pPr algn="l" fontAlgn="b"/>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MBD</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CCA</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PMF</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JLB</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JCT</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CDE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CDX</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dirty="0" smtClean="0">
                          <a:solidFill>
                            <a:schemeClr val="accent3"/>
                          </a:solidFill>
                          <a:effectLst/>
                        </a:rPr>
                        <a:t>JEE</a:t>
                      </a:r>
                    </a:p>
                    <a:p>
                      <a:pPr algn="l" fontAlgn="b"/>
                      <a:r>
                        <a:rPr lang="fr-FR" sz="1100" b="1" i="0" u="none" strike="noStrike" dirty="0" smtClean="0">
                          <a:solidFill>
                            <a:schemeClr val="accent3"/>
                          </a:solidFill>
                          <a:effectLst/>
                          <a:latin typeface="Calibri"/>
                        </a:rPr>
                        <a:t>(à mettre à jour)</a:t>
                      </a:r>
                      <a:endParaRPr lang="fr-FR" sz="1100" b="1" i="0" u="none" strike="noStrike" dirty="0">
                        <a:solidFill>
                          <a:schemeClr val="accent3"/>
                        </a:solidFill>
                        <a:effectLst/>
                        <a:latin typeface="Calibri"/>
                      </a:endParaRPr>
                    </a:p>
                  </a:txBody>
                  <a:tcPr marL="9525" marR="9525" marT="9525" marB="0" anchor="b"/>
                </a:tc>
                <a:tc>
                  <a:txBody>
                    <a:bodyPr/>
                    <a:lstStyle/>
                    <a:p>
                      <a:pPr algn="l" fontAlgn="b"/>
                      <a:r>
                        <a:rPr lang="fr-FR" sz="1100" u="none" strike="noStrike">
                          <a:effectLst/>
                        </a:rPr>
                        <a:t>BCT</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cadrage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déc-15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1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40%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conception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jan-fév 2015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2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40%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réalisation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mar-aou 2015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6 mois (dont août)</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dirty="0">
                          <a:effectLst/>
                        </a:rPr>
                        <a:t>0%</a:t>
                      </a:r>
                      <a:endParaRPr lang="fr-FR" sz="1100" b="1" i="0" u="none" strike="noStrike" dirty="0">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recette + démarrage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sep 2015 - fév 2017</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6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solidFill>
                            <a:schemeClr val="accent3"/>
                          </a:solidFill>
                          <a:effectLst/>
                        </a:rPr>
                        <a:t>20%</a:t>
                      </a:r>
                      <a:endParaRPr lang="fr-FR" sz="1100" b="1" i="0" u="none" strike="noStrike">
                        <a:solidFill>
                          <a:schemeClr val="accent3"/>
                        </a:solidFill>
                        <a:effectLst/>
                        <a:latin typeface="Calibri"/>
                      </a:endParaRPr>
                    </a:p>
                  </a:txBody>
                  <a:tcPr marL="9525" marR="9525" marT="9525" marB="0" anchor="b"/>
                </a:tc>
                <a:tc>
                  <a:txBody>
                    <a:bodyPr/>
                    <a:lstStyle/>
                    <a:p>
                      <a:pPr algn="r" fontAlgn="b"/>
                      <a:r>
                        <a:rPr lang="fr-FR" sz="1100" u="none" strike="noStrike" dirty="0">
                          <a:effectLst/>
                        </a:rPr>
                        <a:t>20%</a:t>
                      </a:r>
                      <a:endParaRPr lang="fr-FR" sz="1100" b="1" i="0" u="none" strike="noStrike" dirty="0">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stabilisation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mar-sep 2017</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7 mois (dont août)</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20%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dirty="0">
                          <a:effectLst/>
                        </a:rPr>
                        <a:t>20%</a:t>
                      </a:r>
                      <a:endParaRPr lang="fr-FR" sz="1100" b="1" i="0" u="none" strike="noStrike" dirty="0">
                        <a:solidFill>
                          <a:srgbClr val="000000"/>
                        </a:solidFill>
                        <a:effectLst/>
                        <a:latin typeface="Calibri"/>
                      </a:endParaRPr>
                    </a:p>
                  </a:txBody>
                  <a:tcPr marL="9525" marR="9525" marT="9525" marB="0" anchor="b"/>
                </a:tc>
              </a:tr>
            </a:tbl>
          </a:graphicData>
        </a:graphic>
      </p:graphicFrame>
      <p:sp>
        <p:nvSpPr>
          <p:cNvPr id="4" name="ZoneTexte 3"/>
          <p:cNvSpPr txBox="1"/>
          <p:nvPr/>
        </p:nvSpPr>
        <p:spPr>
          <a:xfrm>
            <a:off x="899593" y="4005064"/>
            <a:ext cx="7632848" cy="923330"/>
          </a:xfrm>
          <a:prstGeom prst="rect">
            <a:avLst/>
          </a:prstGeom>
          <a:noFill/>
        </p:spPr>
        <p:txBody>
          <a:bodyPr wrap="square" rtlCol="0">
            <a:spAutoFit/>
          </a:bodyPr>
          <a:lstStyle/>
          <a:p>
            <a:r>
              <a:rPr lang="fr-FR" dirty="0" smtClean="0"/>
              <a:t>Le projet est structuré en 3 grandes phases : Réalisation + mise en service + stabilisation, soit 12 mois + 6 mois + 6 mois</a:t>
            </a:r>
          </a:p>
          <a:p>
            <a:endParaRPr lang="fr-FR" dirty="0" smtClean="0"/>
          </a:p>
        </p:txBody>
      </p:sp>
    </p:spTree>
    <p:extLst>
      <p:ext uri="{BB962C8B-B14F-4D97-AF65-F5344CB8AC3E}">
        <p14:creationId xmlns:p14="http://schemas.microsoft.com/office/powerpoint/2010/main" val="360199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Clôture de la séquence Cadrage et appel d’offre</a:t>
            </a:r>
          </a:p>
        </p:txBody>
      </p:sp>
      <p:sp>
        <p:nvSpPr>
          <p:cNvPr id="3" name="Espace réservé du contenu 2"/>
          <p:cNvSpPr>
            <a:spLocks noGrp="1"/>
          </p:cNvSpPr>
          <p:nvPr>
            <p:ph idx="1"/>
          </p:nvPr>
        </p:nvSpPr>
        <p:spPr/>
        <p:txBody>
          <a:bodyPr/>
          <a:lstStyle/>
          <a:p>
            <a:r>
              <a:rPr lang="fr-FR" dirty="0" smtClean="0"/>
              <a:t>Retour sur les charges DSI consommées :</a:t>
            </a:r>
          </a:p>
          <a:p>
            <a:pPr lvl="1"/>
            <a:r>
              <a:rPr lang="fr-FR" dirty="0" smtClean="0"/>
              <a:t>L’estimé de juillet 2014 est de 194 jours pour préparer la séquence de réalisation.</a:t>
            </a:r>
          </a:p>
          <a:p>
            <a:pPr lvl="1"/>
            <a:r>
              <a:rPr lang="fr-FR" dirty="0" smtClean="0"/>
              <a:t>Le relevé des temps passés mensuels COMPAS :</a:t>
            </a:r>
          </a:p>
          <a:p>
            <a:pPr lvl="1"/>
            <a:endParaRPr lang="fr-FR" dirty="0"/>
          </a:p>
          <a:p>
            <a:pPr lvl="1"/>
            <a:endParaRPr lang="fr-FR" dirty="0" smtClean="0"/>
          </a:p>
          <a:p>
            <a:pPr lvl="1"/>
            <a:endParaRPr lang="fr-FR" dirty="0"/>
          </a:p>
          <a:p>
            <a:pPr lvl="1"/>
            <a:r>
              <a:rPr lang="fr-FR" dirty="0" smtClean="0"/>
              <a:t>Soit au 23/10/2015 au soir, un total de 221 jours</a:t>
            </a:r>
          </a:p>
          <a:p>
            <a:pPr lvl="1"/>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6</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348880"/>
            <a:ext cx="448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075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séquence : Réalisation</a:t>
            </a:r>
            <a:endParaRPr lang="fr-FR" dirty="0"/>
          </a:p>
        </p:txBody>
      </p:sp>
      <p:sp>
        <p:nvSpPr>
          <p:cNvPr id="3" name="Espace réservé du contenu 2"/>
          <p:cNvSpPr>
            <a:spLocks noGrp="1"/>
          </p:cNvSpPr>
          <p:nvPr>
            <p:ph idx="1"/>
          </p:nvPr>
        </p:nvSpPr>
        <p:spPr>
          <a:xfrm>
            <a:off x="457200" y="1052736"/>
            <a:ext cx="8435280" cy="5145435"/>
          </a:xfrm>
        </p:spPr>
        <p:txBody>
          <a:bodyPr>
            <a:noAutofit/>
          </a:bodyPr>
          <a:lstStyle/>
          <a:p>
            <a:r>
              <a:rPr lang="fr-FR" dirty="0" smtClean="0"/>
              <a:t>Organisation : COPIL,  rôles et responsabilités</a:t>
            </a:r>
          </a:p>
          <a:p>
            <a:pPr lvl="1"/>
            <a:r>
              <a:rPr lang="fr-FR" dirty="0" smtClean="0"/>
              <a:t>Cf. Annexe </a:t>
            </a:r>
            <a:endParaRPr lang="fr-FR" dirty="0"/>
          </a:p>
          <a:p>
            <a:r>
              <a:rPr lang="fr-FR" dirty="0" smtClean="0"/>
              <a:t>Niveau 4 – ERP</a:t>
            </a:r>
          </a:p>
          <a:p>
            <a:pPr lvl="1"/>
            <a:r>
              <a:rPr lang="fr-FR" dirty="0" smtClean="0"/>
              <a:t>Kick off avec CSC à confirmer sur s47</a:t>
            </a:r>
          </a:p>
          <a:p>
            <a:r>
              <a:rPr lang="fr-FR" dirty="0" smtClean="0"/>
              <a:t>Niveau 3 – SI Atelier</a:t>
            </a:r>
          </a:p>
          <a:p>
            <a:pPr lvl="1"/>
            <a:r>
              <a:rPr lang="fr-FR" sz="1600" dirty="0" smtClean="0"/>
              <a:t>Lot 3.1 + 3.2 (MES + WBU)</a:t>
            </a:r>
          </a:p>
          <a:p>
            <a:pPr lvl="2"/>
            <a:r>
              <a:rPr lang="fr-FR" sz="1400" dirty="0" smtClean="0"/>
              <a:t>Kick off avec Métaproductique positionné le Mardi 17 novembre 2015 matin, préparation le mardi 3 au matin.</a:t>
            </a:r>
          </a:p>
          <a:p>
            <a:pPr lvl="1"/>
            <a:r>
              <a:rPr lang="fr-FR" sz="1600" dirty="0" smtClean="0"/>
              <a:t>Lot 3.3 + 3.4 (Pilotage PAM et VAR + Gestion des normes) :</a:t>
            </a:r>
          </a:p>
          <a:p>
            <a:pPr marL="1257300" lvl="2" indent="-342900">
              <a:buFont typeface="+mj-lt"/>
              <a:buAutoNum type="arabicPeriod"/>
            </a:pPr>
            <a:r>
              <a:rPr lang="fr-FR" sz="1400" dirty="0" smtClean="0"/>
              <a:t>Finaliser les conditions juridiques  d’utilisation de PES.</a:t>
            </a:r>
          </a:p>
          <a:p>
            <a:pPr marL="1257300" lvl="2" indent="-342900">
              <a:buFont typeface="+mj-lt"/>
              <a:buAutoNum type="arabicPeriod"/>
            </a:pPr>
            <a:r>
              <a:rPr lang="fr-FR" sz="1400" dirty="0" smtClean="0"/>
              <a:t>Conditions financières : Validation en Comité de pilotage Ecotitanium le 27/10/2015 par Denis Hugelmann d’une valorisation à 0 € pour la mise à disposition de PES</a:t>
            </a:r>
          </a:p>
          <a:p>
            <a:pPr marL="1257300" lvl="2" indent="-342900">
              <a:buFont typeface="+mj-lt"/>
              <a:buAutoNum type="arabicPeriod"/>
            </a:pPr>
            <a:r>
              <a:rPr lang="fr-FR" sz="1400" dirty="0" smtClean="0"/>
              <a:t>Objectif contractualisation pour les évolutions PES </a:t>
            </a:r>
            <a:r>
              <a:rPr lang="fr-FR" sz="1400" dirty="0" smtClean="0">
                <a:sym typeface="Wingdings" panose="05000000000000000000" pitchFamily="2" charset="2"/>
              </a:rPr>
              <a:t> Février 2016 </a:t>
            </a:r>
            <a:endParaRPr lang="fr-FR" dirty="0"/>
          </a:p>
          <a:p>
            <a:pPr lvl="1"/>
            <a:r>
              <a:rPr lang="fr-FR" sz="1600" dirty="0" smtClean="0"/>
              <a:t>Lot 3.7b Simulation</a:t>
            </a:r>
          </a:p>
          <a:p>
            <a:pPr lvl="2">
              <a:buFont typeface="+mj-lt"/>
              <a:buAutoNum type="arabicPeriod"/>
            </a:pPr>
            <a:r>
              <a:rPr lang="fr-FR" sz="1400" dirty="0" smtClean="0"/>
              <a:t>Rédiger </a:t>
            </a:r>
            <a:r>
              <a:rPr lang="fr-FR" sz="1400" dirty="0"/>
              <a:t>le </a:t>
            </a:r>
            <a:r>
              <a:rPr lang="fr-FR" sz="1400" dirty="0" smtClean="0"/>
              <a:t>CDC</a:t>
            </a:r>
          </a:p>
          <a:p>
            <a:pPr lvl="2">
              <a:buFont typeface="+mj-lt"/>
              <a:buAutoNum type="arabicPeriod"/>
            </a:pPr>
            <a:r>
              <a:rPr lang="fr-FR" sz="1400" dirty="0" smtClean="0"/>
              <a:t>Objectif contractualisation </a:t>
            </a:r>
            <a:r>
              <a:rPr lang="fr-FR" sz="1400" dirty="0" smtClean="0">
                <a:sym typeface="Wingdings" panose="05000000000000000000" pitchFamily="2" charset="2"/>
              </a:rPr>
              <a:t> Février 2016</a:t>
            </a:r>
            <a:endParaRPr lang="fr-FR" sz="1400" dirty="0"/>
          </a:p>
          <a:p>
            <a:pPr marL="914400" lvl="2" indent="0">
              <a:buNone/>
            </a:pPr>
            <a:endParaRPr lang="fr-FR" dirty="0" smtClean="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7</a:t>
            </a:fld>
            <a:endParaRPr lang="fr-FR" dirty="0">
              <a:solidFill>
                <a:prstClr val="white"/>
              </a:solidFill>
            </a:endParaRPr>
          </a:p>
        </p:txBody>
      </p:sp>
    </p:spTree>
    <p:extLst>
      <p:ext uri="{BB962C8B-B14F-4D97-AF65-F5344CB8AC3E}">
        <p14:creationId xmlns:p14="http://schemas.microsoft.com/office/powerpoint/2010/main" val="113166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Synthèse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charges sont estimées à partir des hypothèses indiquées en annexe  pour chacun des :</a:t>
            </a:r>
          </a:p>
          <a:p>
            <a:pPr lvl="1"/>
            <a:r>
              <a:rPr lang="fr-FR" dirty="0" smtClean="0"/>
              <a:t>14 lots N4 - ERP, </a:t>
            </a:r>
          </a:p>
          <a:p>
            <a:pPr lvl="1"/>
            <a:r>
              <a:rPr lang="fr-FR" dirty="0" smtClean="0"/>
              <a:t>7 lots N3 – SI Atelier</a:t>
            </a:r>
          </a:p>
          <a:p>
            <a:pPr lvl="1"/>
            <a:r>
              <a:rPr lang="fr-FR" dirty="0" smtClean="0"/>
              <a:t>7 lots transverses</a:t>
            </a:r>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dirty="0" smtClean="0"/>
              <a:t>La colonne Budget correspond aux prestations externes + les cout d’exploitation (matériel + prestations)</a:t>
            </a:r>
          </a:p>
          <a:p>
            <a:r>
              <a:rPr lang="fr-FR" dirty="0" smtClean="0"/>
              <a:t>Remarques : </a:t>
            </a:r>
          </a:p>
          <a:p>
            <a:pPr lvl="1"/>
            <a:r>
              <a:rPr lang="fr-FR" dirty="0" smtClean="0"/>
              <a:t>Le budget ne prend pas en compte les licences SAP</a:t>
            </a:r>
            <a:endParaRPr lang="fr-FR" dirty="0"/>
          </a:p>
          <a:p>
            <a:pPr lvl="1"/>
            <a:r>
              <a:rPr lang="fr-FR" sz="1600" dirty="0" smtClean="0"/>
              <a:t>La charge de N3 tient compte d’une mise en œuvre/ fiabilisation avec les installations jusqu’en Août 2017</a:t>
            </a:r>
            <a:endParaRPr lang="fr-FR" sz="1600" dirty="0"/>
          </a:p>
          <a:p>
            <a:pPr lvl="1"/>
            <a:r>
              <a:rPr lang="fr-FR" sz="1600" dirty="0" smtClean="0"/>
              <a:t>Le lot pilotage Métier + DSI reste à valider</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8</a:t>
            </a:fld>
            <a:endParaRPr lang="fr-FR" dirty="0">
              <a:solidFill>
                <a:prstClr val="white"/>
              </a:solidFill>
            </a:endParaRPr>
          </a:p>
        </p:txBody>
      </p:sp>
      <p:sp>
        <p:nvSpPr>
          <p:cNvPr id="5" name="ZoneTexte 4"/>
          <p:cNvSpPr txBox="1"/>
          <p:nvPr/>
        </p:nvSpPr>
        <p:spPr>
          <a:xfrm rot="1005844">
            <a:off x="4413902" y="1569546"/>
            <a:ext cx="1261884" cy="523220"/>
          </a:xfrm>
          <a:prstGeom prst="rect">
            <a:avLst/>
          </a:prstGeom>
          <a:noFill/>
        </p:spPr>
        <p:txBody>
          <a:bodyPr wrap="none" rtlCol="0">
            <a:spAutoFit/>
          </a:bodyPr>
          <a:lstStyle/>
          <a:p>
            <a:r>
              <a:rPr lang="fr-FR" sz="2800" b="1" dirty="0" smtClean="0"/>
              <a:t>28 lots </a:t>
            </a:r>
            <a:endParaRPr lang="fr-FR"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797979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662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budgétaire</a:t>
            </a: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a:p>
          <a:p>
            <a:endParaRPr lang="fr-FR" dirty="0" smtClean="0"/>
          </a:p>
          <a:p>
            <a:endParaRPr lang="fr-FR" dirty="0"/>
          </a:p>
          <a:p>
            <a:r>
              <a:rPr lang="fr-FR" dirty="0" smtClean="0"/>
              <a:t>N4 – SAP :</a:t>
            </a:r>
          </a:p>
          <a:p>
            <a:pPr lvl="1"/>
            <a:r>
              <a:rPr lang="fr-FR" dirty="0" smtClean="0"/>
              <a:t>Point d’attention : Licence SAP à intégrer dans l’estimé octobre 2015</a:t>
            </a:r>
          </a:p>
          <a:p>
            <a:pPr lvl="1"/>
            <a:r>
              <a:rPr lang="fr-FR" dirty="0" smtClean="0"/>
              <a:t>Sous-estimation du lot en Juillet 2014 </a:t>
            </a:r>
            <a:r>
              <a:rPr lang="fr-FR" dirty="0" smtClean="0">
                <a:sym typeface="Wingdings" panose="05000000000000000000" pitchFamily="2" charset="2"/>
              </a:rPr>
              <a:t> Impact économie circulaire ?</a:t>
            </a:r>
            <a:endParaRPr lang="fr-FR" dirty="0" smtClean="0"/>
          </a:p>
          <a:p>
            <a:pPr indent="-285750"/>
            <a:r>
              <a:rPr lang="fr-FR" dirty="0" smtClean="0"/>
              <a:t>N4 – Hors SAP</a:t>
            </a:r>
          </a:p>
          <a:p>
            <a:pPr lvl="1"/>
            <a:r>
              <a:rPr lang="fr-FR" dirty="0" smtClean="0"/>
              <a:t>Gain de 80 k€ sur « Tableau de bord – Infocentre » qui n’est plus au périmètre au profit d’Excel</a:t>
            </a:r>
          </a:p>
          <a:p>
            <a:r>
              <a:rPr lang="fr-FR" dirty="0" smtClean="0"/>
              <a:t>N3 :</a:t>
            </a:r>
          </a:p>
          <a:p>
            <a:pPr lvl="1"/>
            <a:r>
              <a:rPr lang="fr-FR" dirty="0" smtClean="0"/>
              <a:t>Estimation de juillet 2014 : Architecture technique non maitrisé à cette date : pas de vision WBU, pas de maturité vis-à-vis de l’intégration d’une couche MES et estimation du  pilotage PAM + VAR très supérieur (vs PES)</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9</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816" y="908720"/>
            <a:ext cx="48006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874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3319</TotalTime>
  <Words>8078</Words>
  <Application>Microsoft Office PowerPoint</Application>
  <PresentationFormat>Affichage à l'écran (4:3)</PresentationFormat>
  <Paragraphs>1515</Paragraphs>
  <Slides>58</Slides>
  <Notes>2</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1_Thème Office</vt:lpstr>
      <vt:lpstr>Présentation PowerPoint</vt:lpstr>
      <vt:lpstr>CR</vt:lpstr>
      <vt:lpstr>Ordre du jour</vt:lpstr>
      <vt:lpstr>Clôture de la séquence Cadrage et appel d’offre    1/2</vt:lpstr>
      <vt:lpstr>Clôture de la séquence Cadrage et appel d’offre    2/2</vt:lpstr>
      <vt:lpstr>Clôture de la séquence Cadrage et appel d’offre</vt:lpstr>
      <vt:lpstr>Nouvelle séquence : Réalisation</vt:lpstr>
      <vt:lpstr>Budget et charges par lot - Synthèse</vt:lpstr>
      <vt:lpstr>Analyse budgétaire</vt:lpstr>
      <vt:lpstr>Budget et charges par lot – N4</vt:lpstr>
      <vt:lpstr>Budget et charges par lot – N3</vt:lpstr>
      <vt:lpstr>Répartition des charges Métier et DSI</vt:lpstr>
      <vt:lpstr>Valorisation de la charge DSI</vt:lpstr>
      <vt:lpstr>Planning – Synthèse  Jalons SI (Version_3 07/2015) dans le planning industriel</vt:lpstr>
      <vt:lpstr>Planning détaillé N4</vt:lpstr>
      <vt:lpstr>Planning détaillé N3</vt:lpstr>
      <vt:lpstr>Présentation PowerPoint</vt:lpstr>
      <vt:lpstr>Prince2: qu’est qu’un COPIL ?</vt:lpstr>
      <vt:lpstr>Organisation Type</vt:lpstr>
      <vt:lpstr>Les membres du comité de pilotage</vt:lpstr>
      <vt:lpstr>Le chef de projet métier</vt:lpstr>
      <vt:lpstr>Le chef de projet Informatique</vt:lpstr>
      <vt:lpstr>Le responsable de lot </vt:lpstr>
      <vt:lpstr>Présentation PowerPoint</vt:lpstr>
      <vt:lpstr>Proposition de Composition des Copil / Coproj </vt:lpstr>
      <vt:lpstr>Gestion projet sous Compas 2.0</vt:lpstr>
      <vt:lpstr>Pilotage Metaproductique</vt:lpstr>
      <vt:lpstr>Présentation PowerPoint</vt:lpstr>
      <vt:lpstr>Lot 3.1 : MES – fonctions transverses </vt:lpstr>
      <vt:lpstr>Lot 3.2 : Pilotage WBU </vt:lpstr>
      <vt:lpstr>Lot 3.3 : Pilotage PAM et VAR </vt:lpstr>
      <vt:lpstr>Lot 3.4 : Données techniques (Normes)</vt:lpstr>
      <vt:lpstr>Lot 3.5 : Historisation + Interface N2</vt:lpstr>
      <vt:lpstr>Lot 3.6 : MSP</vt:lpstr>
      <vt:lpstr>Lot 3.7a : Simulation process WBU </vt:lpstr>
      <vt:lpstr>Lot 3.7b : Simulation process PAM+VAR </vt:lpstr>
      <vt:lpstr>Lot Id : 4.1 Quality Management</vt:lpstr>
      <vt:lpstr>Lot Id : 4.2 Données Techniques</vt:lpstr>
      <vt:lpstr>Lot Id : 4.3 Interfaces SAP/ N3</vt:lpstr>
      <vt:lpstr>Lot Id : 4.4 Economie Circulaire</vt:lpstr>
      <vt:lpstr>Lot Id : 4.5 GPAO + Collecte</vt:lpstr>
      <vt:lpstr>Lot Id : 4.6 Achat / Stock magasin</vt:lpstr>
      <vt:lpstr>Lot Id : 4.7 Ventes</vt:lpstr>
      <vt:lpstr>Lot Id : 4.8 Interfaces comptables</vt:lpstr>
      <vt:lpstr>Lot Id : 4.9 FI/CO</vt:lpstr>
      <vt:lpstr>Lot Id : 4.10 Gestion des droits</vt:lpstr>
      <vt:lpstr>Lot Id : 4.20 - Douane</vt:lpstr>
      <vt:lpstr>Lot Id : 4.21 Reporting Economie Circulaire</vt:lpstr>
      <vt:lpstr>Lot Id : 4.22 Documentation</vt:lpstr>
      <vt:lpstr>Lot Id : 4.23 Maintenance </vt:lpstr>
      <vt:lpstr>Lot 9.1 : Reprise &amp; Initialisation des données</vt:lpstr>
      <vt:lpstr>Lot 9.2 : Organisation et Qualité système</vt:lpstr>
      <vt:lpstr>Lot 9.3 : Recette globale</vt:lpstr>
      <vt:lpstr>Lot 9.4 : Organisation des formations</vt:lpstr>
      <vt:lpstr>Lot 9.5 : Communication projet</vt:lpstr>
      <vt:lpstr>Lot 9.6 : Urbanisation et architecture technique</vt:lpstr>
      <vt:lpstr>Lot 9.7 : Préparation du RUN</vt:lpstr>
      <vt:lpstr>ANNEXE 1 </vt:lpstr>
    </vt:vector>
  </TitlesOfParts>
  <Company>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 Sap No 1 : Economie Circulaire</dc:title>
  <dc:creator>Florent Gal</dc:creator>
  <cp:lastModifiedBy>Jean Marc Tinturier</cp:lastModifiedBy>
  <cp:revision>303</cp:revision>
  <cp:lastPrinted>2015-10-28T15:26:32Z</cp:lastPrinted>
  <dcterms:created xsi:type="dcterms:W3CDTF">2015-10-02T12:39:13Z</dcterms:created>
  <dcterms:modified xsi:type="dcterms:W3CDTF">2015-10-29T15:10:13Z</dcterms:modified>
</cp:coreProperties>
</file>