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595" r:id="rId5"/>
    <p:sldId id="718" r:id="rId6"/>
    <p:sldId id="784" r:id="rId7"/>
    <p:sldId id="791" r:id="rId8"/>
    <p:sldId id="792" r:id="rId9"/>
    <p:sldId id="794" r:id="rId10"/>
    <p:sldId id="785" r:id="rId11"/>
    <p:sldId id="793" r:id="rId12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4754E"/>
    <a:srgbClr val="FF9900"/>
    <a:srgbClr val="FFB7B9"/>
    <a:srgbClr val="FFD347"/>
    <a:srgbClr val="66FF99"/>
    <a:srgbClr val="FFFFFF"/>
    <a:srgbClr val="C9D8F7"/>
    <a:srgbClr val="FCD8BA"/>
    <a:srgbClr val="FABF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09" autoAdjust="0"/>
    <p:restoredTop sz="95737" autoAdjust="0"/>
  </p:normalViewPr>
  <p:slideViewPr>
    <p:cSldViewPr>
      <p:cViewPr>
        <p:scale>
          <a:sx n="90" d="100"/>
          <a:sy n="90" d="100"/>
        </p:scale>
        <p:origin x="-80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3420" y="-114"/>
      </p:cViewPr>
      <p:guideLst>
        <p:guide orient="horz" pos="3126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F3F588-6FF1-4C25-90FE-D2200D36B14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B089BA0-D57F-455C-9EAB-4FC53F55020D}">
      <dgm:prSet phldrT="[Texte]" custT="1"/>
      <dgm:spPr/>
      <dgm:t>
        <a:bodyPr/>
        <a:lstStyle/>
        <a:p>
          <a:r>
            <a:rPr lang="fr-FR" sz="1200" smtClean="0">
              <a:solidFill>
                <a:schemeClr val="tx1"/>
              </a:solidFill>
            </a:rPr>
            <a:t>Etude de cadrage</a:t>
          </a:r>
          <a:endParaRPr lang="fr-FR" sz="1200" dirty="0">
            <a:solidFill>
              <a:schemeClr val="tx1"/>
            </a:solidFill>
          </a:endParaRPr>
        </a:p>
      </dgm:t>
    </dgm:pt>
    <dgm:pt modelId="{A7E6E294-0DD8-4E02-9716-B8A2EA1A2BAC}" type="parTrans" cxnId="{23E88763-8B01-4E5D-8530-818538EE2175}">
      <dgm:prSet/>
      <dgm:spPr/>
      <dgm:t>
        <a:bodyPr/>
        <a:lstStyle/>
        <a:p>
          <a:endParaRPr lang="fr-FR"/>
        </a:p>
      </dgm:t>
    </dgm:pt>
    <dgm:pt modelId="{00E61872-ACF9-4DF6-AFAB-D9AEA58CF6EC}" type="sibTrans" cxnId="{23E88763-8B01-4E5D-8530-818538EE2175}">
      <dgm:prSet/>
      <dgm:spPr/>
      <dgm:t>
        <a:bodyPr/>
        <a:lstStyle/>
        <a:p>
          <a:endParaRPr lang="fr-FR"/>
        </a:p>
      </dgm:t>
    </dgm:pt>
    <dgm:pt modelId="{0EE7A79B-9212-4628-8195-17C9CEEB25D3}">
      <dgm:prSet phldrT="[Texte]" custT="1"/>
      <dgm:spPr/>
      <dgm:t>
        <a:bodyPr/>
        <a:lstStyle/>
        <a:p>
          <a:r>
            <a:rPr lang="fr-FR" sz="1200" smtClean="0">
              <a:solidFill>
                <a:schemeClr val="tx1"/>
              </a:solidFill>
            </a:rPr>
            <a:t>Mise en service</a:t>
          </a:r>
          <a:endParaRPr lang="fr-FR" sz="1200" dirty="0">
            <a:solidFill>
              <a:schemeClr val="tx1"/>
            </a:solidFill>
          </a:endParaRPr>
        </a:p>
      </dgm:t>
    </dgm:pt>
    <dgm:pt modelId="{D08CD725-E63C-481D-A3C8-022B694AF294}" type="parTrans" cxnId="{9AAC2023-9B7F-4BD2-B53B-5E7A981B0F38}">
      <dgm:prSet/>
      <dgm:spPr/>
      <dgm:t>
        <a:bodyPr/>
        <a:lstStyle/>
        <a:p>
          <a:endParaRPr lang="fr-FR"/>
        </a:p>
      </dgm:t>
    </dgm:pt>
    <dgm:pt modelId="{4D04CAE8-547B-4A6B-AFD2-473B69888AED}" type="sibTrans" cxnId="{9AAC2023-9B7F-4BD2-B53B-5E7A981B0F38}">
      <dgm:prSet/>
      <dgm:spPr/>
      <dgm:t>
        <a:bodyPr/>
        <a:lstStyle/>
        <a:p>
          <a:endParaRPr lang="fr-FR"/>
        </a:p>
      </dgm:t>
    </dgm:pt>
    <dgm:pt modelId="{F2EEC562-0048-4EF9-A665-CEE7178CAA20}">
      <dgm:prSet phldrT="[Texte]" custT="1"/>
      <dgm:spPr/>
      <dgm:t>
        <a:bodyPr/>
        <a:lstStyle/>
        <a:p>
          <a:r>
            <a:rPr lang="fr-FR" sz="1200" smtClean="0">
              <a:solidFill>
                <a:schemeClr val="tx1"/>
              </a:solidFill>
            </a:rPr>
            <a:t>Stabilisation</a:t>
          </a:r>
          <a:endParaRPr lang="fr-FR" sz="1200" dirty="0">
            <a:solidFill>
              <a:schemeClr val="tx1"/>
            </a:solidFill>
          </a:endParaRPr>
        </a:p>
      </dgm:t>
    </dgm:pt>
    <dgm:pt modelId="{BF906B90-1CAD-48B3-8F0B-05967D803543}" type="parTrans" cxnId="{CE7C4A46-0DE7-4997-9584-79B3D4276455}">
      <dgm:prSet/>
      <dgm:spPr/>
      <dgm:t>
        <a:bodyPr/>
        <a:lstStyle/>
        <a:p>
          <a:endParaRPr lang="fr-FR"/>
        </a:p>
      </dgm:t>
    </dgm:pt>
    <dgm:pt modelId="{5D46D5E0-2D9F-47D0-8C70-584D9C4A6064}" type="sibTrans" cxnId="{CE7C4A46-0DE7-4997-9584-79B3D4276455}">
      <dgm:prSet/>
      <dgm:spPr/>
      <dgm:t>
        <a:bodyPr/>
        <a:lstStyle/>
        <a:p>
          <a:endParaRPr lang="fr-FR"/>
        </a:p>
      </dgm:t>
    </dgm:pt>
    <dgm:pt modelId="{75BE86E9-3704-46CF-AFDF-09683E0C1550}">
      <dgm:prSet phldrT="[Texte]" custT="1"/>
      <dgm:spPr>
        <a:ln>
          <a:solidFill>
            <a:srgbClr val="FF0000"/>
          </a:solidFill>
        </a:ln>
      </dgm:spPr>
      <dgm:t>
        <a:bodyPr/>
        <a:lstStyle/>
        <a:p>
          <a:r>
            <a:rPr lang="fr-FR" sz="1200" smtClean="0">
              <a:solidFill>
                <a:schemeClr val="tx1"/>
              </a:solidFill>
            </a:rPr>
            <a:t>Appel d’offre</a:t>
          </a:r>
          <a:endParaRPr lang="fr-FR" sz="1200" dirty="0">
            <a:solidFill>
              <a:schemeClr val="tx1"/>
            </a:solidFill>
          </a:endParaRPr>
        </a:p>
      </dgm:t>
    </dgm:pt>
    <dgm:pt modelId="{2A775F25-2CD4-4343-8E28-6C27B7834D33}" type="parTrans" cxnId="{961EBDAB-A378-434D-B676-020C858F0323}">
      <dgm:prSet/>
      <dgm:spPr/>
      <dgm:t>
        <a:bodyPr/>
        <a:lstStyle/>
        <a:p>
          <a:endParaRPr lang="fr-FR"/>
        </a:p>
      </dgm:t>
    </dgm:pt>
    <dgm:pt modelId="{5683CB9F-69FB-4703-8777-3A87DAF7025F}" type="sibTrans" cxnId="{961EBDAB-A378-434D-B676-020C858F0323}">
      <dgm:prSet/>
      <dgm:spPr/>
      <dgm:t>
        <a:bodyPr/>
        <a:lstStyle/>
        <a:p>
          <a:endParaRPr lang="fr-FR"/>
        </a:p>
      </dgm:t>
    </dgm:pt>
    <dgm:pt modelId="{478C4BA6-B168-4995-AF4B-9AF4F17EACD5}">
      <dgm:prSet phldrT="[Texte]" custT="1"/>
      <dgm:spPr/>
      <dgm:t>
        <a:bodyPr/>
        <a:lstStyle/>
        <a:p>
          <a:r>
            <a:rPr lang="fr-FR" sz="1200" smtClean="0">
              <a:solidFill>
                <a:schemeClr val="tx1"/>
              </a:solidFill>
            </a:rPr>
            <a:t>Réalisation</a:t>
          </a:r>
          <a:endParaRPr lang="fr-FR" sz="1200" dirty="0">
            <a:solidFill>
              <a:schemeClr val="tx1"/>
            </a:solidFill>
          </a:endParaRPr>
        </a:p>
      </dgm:t>
    </dgm:pt>
    <dgm:pt modelId="{97461498-3269-4207-B9EB-133E9DB75351}" type="parTrans" cxnId="{3CD53F00-FC35-4D19-A18C-10BF4A709F49}">
      <dgm:prSet/>
      <dgm:spPr/>
      <dgm:t>
        <a:bodyPr/>
        <a:lstStyle/>
        <a:p>
          <a:endParaRPr lang="fr-FR"/>
        </a:p>
      </dgm:t>
    </dgm:pt>
    <dgm:pt modelId="{40CAD8A4-DE83-4FAF-A9BD-4BC386547BF3}" type="sibTrans" cxnId="{3CD53F00-FC35-4D19-A18C-10BF4A709F49}">
      <dgm:prSet/>
      <dgm:spPr/>
      <dgm:t>
        <a:bodyPr/>
        <a:lstStyle/>
        <a:p>
          <a:endParaRPr lang="fr-FR"/>
        </a:p>
      </dgm:t>
    </dgm:pt>
    <dgm:pt modelId="{D7DA9AD1-7E57-4182-9493-C7D18CF34AC4}" type="pres">
      <dgm:prSet presAssocID="{BEF3F588-6FF1-4C25-90FE-D2200D36B14E}" presName="CompostProcess" presStyleCnt="0">
        <dgm:presLayoutVars>
          <dgm:dir/>
          <dgm:resizeHandles val="exact"/>
        </dgm:presLayoutVars>
      </dgm:prSet>
      <dgm:spPr/>
    </dgm:pt>
    <dgm:pt modelId="{0C900325-D453-4BDF-96AC-CE2DC8CF6616}" type="pres">
      <dgm:prSet presAssocID="{BEF3F588-6FF1-4C25-90FE-D2200D36B14E}" presName="arrow" presStyleLbl="bgShp" presStyleIdx="0" presStyleCnt="1"/>
      <dgm:spPr/>
    </dgm:pt>
    <dgm:pt modelId="{976E9DAA-19A1-4060-9FE0-13CC72EA3FA9}" type="pres">
      <dgm:prSet presAssocID="{BEF3F588-6FF1-4C25-90FE-D2200D36B14E}" presName="linearProcess" presStyleCnt="0"/>
      <dgm:spPr/>
    </dgm:pt>
    <dgm:pt modelId="{44D7C588-91A6-4982-A940-003F5D93F070}" type="pres">
      <dgm:prSet presAssocID="{CB089BA0-D57F-455C-9EAB-4FC53F55020D}" presName="textNode" presStyleLbl="node1" presStyleIdx="0" presStyleCnt="5" custScaleX="49739" custScaleY="703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54121E8-D8F5-47A3-841E-D04985C23595}" type="pres">
      <dgm:prSet presAssocID="{00E61872-ACF9-4DF6-AFAB-D9AEA58CF6EC}" presName="sibTrans" presStyleCnt="0"/>
      <dgm:spPr/>
    </dgm:pt>
    <dgm:pt modelId="{81A1D6E0-0BB2-4656-A6BE-1459D38CB5EB}" type="pres">
      <dgm:prSet presAssocID="{75BE86E9-3704-46CF-AFDF-09683E0C1550}" presName="textNode" presStyleLbl="node1" presStyleIdx="1" presStyleCnt="5" custScaleX="49739" custScaleY="703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A81E10D-EAD8-43E8-9385-BC8984286EB6}" type="pres">
      <dgm:prSet presAssocID="{5683CB9F-69FB-4703-8777-3A87DAF7025F}" presName="sibTrans" presStyleCnt="0"/>
      <dgm:spPr/>
    </dgm:pt>
    <dgm:pt modelId="{3B236EBF-7B17-4483-A847-0A95122106A9}" type="pres">
      <dgm:prSet presAssocID="{478C4BA6-B168-4995-AF4B-9AF4F17EACD5}" presName="textNode" presStyleLbl="node1" presStyleIdx="2" presStyleCnt="5" custScaleX="133596" custScaleY="703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ADF7C8D-0EFA-4A99-81BD-552BEFD4850C}" type="pres">
      <dgm:prSet presAssocID="{40CAD8A4-DE83-4FAF-A9BD-4BC386547BF3}" presName="sibTrans" presStyleCnt="0"/>
      <dgm:spPr/>
    </dgm:pt>
    <dgm:pt modelId="{EBCE95FB-6FCA-4C79-974A-AEDE817C81FC}" type="pres">
      <dgm:prSet presAssocID="{0EE7A79B-9212-4628-8195-17C9CEEB25D3}" presName="textNode" presStyleLbl="node1" presStyleIdx="3" presStyleCnt="5" custScaleX="49739" custScaleY="70312" custLinFactNeighborX="-163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CA70F5-DAAC-44E7-B8AA-76BF8FEB9C6D}" type="pres">
      <dgm:prSet presAssocID="{4D04CAE8-547B-4A6B-AFD2-473B69888AED}" presName="sibTrans" presStyleCnt="0"/>
      <dgm:spPr/>
    </dgm:pt>
    <dgm:pt modelId="{2C36B5EF-8025-4EDE-89E7-DA681E38A1A5}" type="pres">
      <dgm:prSet presAssocID="{F2EEC562-0048-4EF9-A665-CEE7178CAA20}" presName="textNode" presStyleLbl="node1" presStyleIdx="4" presStyleCnt="5" custScaleX="54939" custScaleY="703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61EBDAB-A378-434D-B676-020C858F0323}" srcId="{BEF3F588-6FF1-4C25-90FE-D2200D36B14E}" destId="{75BE86E9-3704-46CF-AFDF-09683E0C1550}" srcOrd="1" destOrd="0" parTransId="{2A775F25-2CD4-4343-8E28-6C27B7834D33}" sibTransId="{5683CB9F-69FB-4703-8777-3A87DAF7025F}"/>
    <dgm:cxn modelId="{23E88763-8B01-4E5D-8530-818538EE2175}" srcId="{BEF3F588-6FF1-4C25-90FE-D2200D36B14E}" destId="{CB089BA0-D57F-455C-9EAB-4FC53F55020D}" srcOrd="0" destOrd="0" parTransId="{A7E6E294-0DD8-4E02-9716-B8A2EA1A2BAC}" sibTransId="{00E61872-ACF9-4DF6-AFAB-D9AEA58CF6EC}"/>
    <dgm:cxn modelId="{47ED7449-2C71-4A51-B873-74F4A478B237}" type="presOf" srcId="{BEF3F588-6FF1-4C25-90FE-D2200D36B14E}" destId="{D7DA9AD1-7E57-4182-9493-C7D18CF34AC4}" srcOrd="0" destOrd="0" presId="urn:microsoft.com/office/officeart/2005/8/layout/hProcess9"/>
    <dgm:cxn modelId="{C0B2C61B-5E94-41A9-8155-0FFB8A6989A3}" type="presOf" srcId="{75BE86E9-3704-46CF-AFDF-09683E0C1550}" destId="{81A1D6E0-0BB2-4656-A6BE-1459D38CB5EB}" srcOrd="0" destOrd="0" presId="urn:microsoft.com/office/officeart/2005/8/layout/hProcess9"/>
    <dgm:cxn modelId="{CE7C4A46-0DE7-4997-9584-79B3D4276455}" srcId="{BEF3F588-6FF1-4C25-90FE-D2200D36B14E}" destId="{F2EEC562-0048-4EF9-A665-CEE7178CAA20}" srcOrd="4" destOrd="0" parTransId="{BF906B90-1CAD-48B3-8F0B-05967D803543}" sibTransId="{5D46D5E0-2D9F-47D0-8C70-584D9C4A6064}"/>
    <dgm:cxn modelId="{D4CDDA01-6ED1-4C86-A0A6-68A4101AF13A}" type="presOf" srcId="{0EE7A79B-9212-4628-8195-17C9CEEB25D3}" destId="{EBCE95FB-6FCA-4C79-974A-AEDE817C81FC}" srcOrd="0" destOrd="0" presId="urn:microsoft.com/office/officeart/2005/8/layout/hProcess9"/>
    <dgm:cxn modelId="{C234E1E3-94E9-45A3-B553-41E716563677}" type="presOf" srcId="{478C4BA6-B168-4995-AF4B-9AF4F17EACD5}" destId="{3B236EBF-7B17-4483-A847-0A95122106A9}" srcOrd="0" destOrd="0" presId="urn:microsoft.com/office/officeart/2005/8/layout/hProcess9"/>
    <dgm:cxn modelId="{9AAC2023-9B7F-4BD2-B53B-5E7A981B0F38}" srcId="{BEF3F588-6FF1-4C25-90FE-D2200D36B14E}" destId="{0EE7A79B-9212-4628-8195-17C9CEEB25D3}" srcOrd="3" destOrd="0" parTransId="{D08CD725-E63C-481D-A3C8-022B694AF294}" sibTransId="{4D04CAE8-547B-4A6B-AFD2-473B69888AED}"/>
    <dgm:cxn modelId="{3CD53F00-FC35-4D19-A18C-10BF4A709F49}" srcId="{BEF3F588-6FF1-4C25-90FE-D2200D36B14E}" destId="{478C4BA6-B168-4995-AF4B-9AF4F17EACD5}" srcOrd="2" destOrd="0" parTransId="{97461498-3269-4207-B9EB-133E9DB75351}" sibTransId="{40CAD8A4-DE83-4FAF-A9BD-4BC386547BF3}"/>
    <dgm:cxn modelId="{354D59F5-23BA-4C31-BA4E-DD9F5DB554BA}" type="presOf" srcId="{F2EEC562-0048-4EF9-A665-CEE7178CAA20}" destId="{2C36B5EF-8025-4EDE-89E7-DA681E38A1A5}" srcOrd="0" destOrd="0" presId="urn:microsoft.com/office/officeart/2005/8/layout/hProcess9"/>
    <dgm:cxn modelId="{658BC450-D8E1-4339-B4E6-B8680A61326C}" type="presOf" srcId="{CB089BA0-D57F-455C-9EAB-4FC53F55020D}" destId="{44D7C588-91A6-4982-A940-003F5D93F070}" srcOrd="0" destOrd="0" presId="urn:microsoft.com/office/officeart/2005/8/layout/hProcess9"/>
    <dgm:cxn modelId="{E35A68BC-F694-48E1-A763-3458D25C3E6C}" type="presParOf" srcId="{D7DA9AD1-7E57-4182-9493-C7D18CF34AC4}" destId="{0C900325-D453-4BDF-96AC-CE2DC8CF6616}" srcOrd="0" destOrd="0" presId="urn:microsoft.com/office/officeart/2005/8/layout/hProcess9"/>
    <dgm:cxn modelId="{C7A25781-7A67-477D-81D5-01A6EB3788A9}" type="presParOf" srcId="{D7DA9AD1-7E57-4182-9493-C7D18CF34AC4}" destId="{976E9DAA-19A1-4060-9FE0-13CC72EA3FA9}" srcOrd="1" destOrd="0" presId="urn:microsoft.com/office/officeart/2005/8/layout/hProcess9"/>
    <dgm:cxn modelId="{CEAFE1CC-414D-4AF2-90AC-7F21262C7AA3}" type="presParOf" srcId="{976E9DAA-19A1-4060-9FE0-13CC72EA3FA9}" destId="{44D7C588-91A6-4982-A940-003F5D93F070}" srcOrd="0" destOrd="0" presId="urn:microsoft.com/office/officeart/2005/8/layout/hProcess9"/>
    <dgm:cxn modelId="{50C9E82D-BB9F-4CED-808E-148F5F36E851}" type="presParOf" srcId="{976E9DAA-19A1-4060-9FE0-13CC72EA3FA9}" destId="{654121E8-D8F5-47A3-841E-D04985C23595}" srcOrd="1" destOrd="0" presId="urn:microsoft.com/office/officeart/2005/8/layout/hProcess9"/>
    <dgm:cxn modelId="{E7E1D0CC-61A1-4AA0-872C-E9AFCCE85BA9}" type="presParOf" srcId="{976E9DAA-19A1-4060-9FE0-13CC72EA3FA9}" destId="{81A1D6E0-0BB2-4656-A6BE-1459D38CB5EB}" srcOrd="2" destOrd="0" presId="urn:microsoft.com/office/officeart/2005/8/layout/hProcess9"/>
    <dgm:cxn modelId="{9BC8242A-C365-4806-8A2B-99A5E04DC759}" type="presParOf" srcId="{976E9DAA-19A1-4060-9FE0-13CC72EA3FA9}" destId="{6A81E10D-EAD8-43E8-9385-BC8984286EB6}" srcOrd="3" destOrd="0" presId="urn:microsoft.com/office/officeart/2005/8/layout/hProcess9"/>
    <dgm:cxn modelId="{A9AAA2A3-A58F-4B44-9B15-5858A4AE82C5}" type="presParOf" srcId="{976E9DAA-19A1-4060-9FE0-13CC72EA3FA9}" destId="{3B236EBF-7B17-4483-A847-0A95122106A9}" srcOrd="4" destOrd="0" presId="urn:microsoft.com/office/officeart/2005/8/layout/hProcess9"/>
    <dgm:cxn modelId="{106D47A8-425A-4AA5-B3EB-43215AB41B99}" type="presParOf" srcId="{976E9DAA-19A1-4060-9FE0-13CC72EA3FA9}" destId="{8ADF7C8D-0EFA-4A99-81BD-552BEFD4850C}" srcOrd="5" destOrd="0" presId="urn:microsoft.com/office/officeart/2005/8/layout/hProcess9"/>
    <dgm:cxn modelId="{F0233AC0-A75C-451F-924E-EBBE9EB0D23B}" type="presParOf" srcId="{976E9DAA-19A1-4060-9FE0-13CC72EA3FA9}" destId="{EBCE95FB-6FCA-4C79-974A-AEDE817C81FC}" srcOrd="6" destOrd="0" presId="urn:microsoft.com/office/officeart/2005/8/layout/hProcess9"/>
    <dgm:cxn modelId="{787A6F64-77B6-4023-A5B6-F302AB11943A}" type="presParOf" srcId="{976E9DAA-19A1-4060-9FE0-13CC72EA3FA9}" destId="{AACA70F5-DAAC-44E7-B8AA-76BF8FEB9C6D}" srcOrd="7" destOrd="0" presId="urn:microsoft.com/office/officeart/2005/8/layout/hProcess9"/>
    <dgm:cxn modelId="{B20F3650-BF58-4EE6-96C9-46EF210F983F}" type="presParOf" srcId="{976E9DAA-19A1-4060-9FE0-13CC72EA3FA9}" destId="{2C36B5EF-8025-4EDE-89E7-DA681E38A1A5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900325-D453-4BDF-96AC-CE2DC8CF6616}">
      <dsp:nvSpPr>
        <dsp:cNvPr id="0" name=""/>
        <dsp:cNvSpPr/>
      </dsp:nvSpPr>
      <dsp:spPr>
        <a:xfrm>
          <a:off x="631812" y="0"/>
          <a:ext cx="7160541" cy="460851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D7C588-91A6-4982-A940-003F5D93F070}">
      <dsp:nvSpPr>
        <dsp:cNvPr id="0" name=""/>
        <dsp:cNvSpPr/>
      </dsp:nvSpPr>
      <dsp:spPr>
        <a:xfrm>
          <a:off x="3976" y="1656188"/>
          <a:ext cx="1050087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smtClean="0">
              <a:solidFill>
                <a:schemeClr val="tx1"/>
              </a:solidFill>
            </a:rPr>
            <a:t>Etude de cadrage</a:t>
          </a:r>
          <a:endParaRPr lang="fr-FR" sz="1200" kern="1200" dirty="0">
            <a:solidFill>
              <a:schemeClr val="tx1"/>
            </a:solidFill>
          </a:endParaRPr>
        </a:p>
      </dsp:txBody>
      <dsp:txXfrm>
        <a:off x="55237" y="1707449"/>
        <a:ext cx="947565" cy="1193612"/>
      </dsp:txXfrm>
    </dsp:sp>
    <dsp:sp modelId="{81A1D6E0-0BB2-4656-A6BE-1459D38CB5EB}">
      <dsp:nvSpPr>
        <dsp:cNvPr id="0" name=""/>
        <dsp:cNvSpPr/>
      </dsp:nvSpPr>
      <dsp:spPr>
        <a:xfrm>
          <a:off x="1375466" y="1656188"/>
          <a:ext cx="1050087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smtClean="0">
              <a:solidFill>
                <a:schemeClr val="tx1"/>
              </a:solidFill>
            </a:rPr>
            <a:t>Appel d’offre</a:t>
          </a:r>
          <a:endParaRPr lang="fr-FR" sz="1200" kern="1200" dirty="0">
            <a:solidFill>
              <a:schemeClr val="tx1"/>
            </a:solidFill>
          </a:endParaRPr>
        </a:p>
      </dsp:txBody>
      <dsp:txXfrm>
        <a:off x="1426727" y="1707449"/>
        <a:ext cx="947565" cy="1193612"/>
      </dsp:txXfrm>
    </dsp:sp>
    <dsp:sp modelId="{3B236EBF-7B17-4483-A847-0A95122106A9}">
      <dsp:nvSpPr>
        <dsp:cNvPr id="0" name=""/>
        <dsp:cNvSpPr/>
      </dsp:nvSpPr>
      <dsp:spPr>
        <a:xfrm>
          <a:off x="2746955" y="1656188"/>
          <a:ext cx="2820473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smtClean="0">
              <a:solidFill>
                <a:schemeClr val="tx1"/>
              </a:solidFill>
            </a:rPr>
            <a:t>Réalisation</a:t>
          </a:r>
          <a:endParaRPr lang="fr-FR" sz="1200" kern="1200" dirty="0">
            <a:solidFill>
              <a:schemeClr val="tx1"/>
            </a:solidFill>
          </a:endParaRPr>
        </a:p>
      </dsp:txBody>
      <dsp:txXfrm>
        <a:off x="2810227" y="1719460"/>
        <a:ext cx="2693929" cy="1169590"/>
      </dsp:txXfrm>
    </dsp:sp>
    <dsp:sp modelId="{EBCE95FB-6FCA-4C79-974A-AEDE817C81FC}">
      <dsp:nvSpPr>
        <dsp:cNvPr id="0" name=""/>
        <dsp:cNvSpPr/>
      </dsp:nvSpPr>
      <dsp:spPr>
        <a:xfrm>
          <a:off x="5883579" y="1656188"/>
          <a:ext cx="1050087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smtClean="0">
              <a:solidFill>
                <a:schemeClr val="tx1"/>
              </a:solidFill>
            </a:rPr>
            <a:t>Mise en service</a:t>
          </a:r>
          <a:endParaRPr lang="fr-FR" sz="1200" kern="1200" dirty="0">
            <a:solidFill>
              <a:schemeClr val="tx1"/>
            </a:solidFill>
          </a:endParaRPr>
        </a:p>
      </dsp:txBody>
      <dsp:txXfrm>
        <a:off x="5934840" y="1707449"/>
        <a:ext cx="947565" cy="1193612"/>
      </dsp:txXfrm>
    </dsp:sp>
    <dsp:sp modelId="{2C36B5EF-8025-4EDE-89E7-DA681E38A1A5}">
      <dsp:nvSpPr>
        <dsp:cNvPr id="0" name=""/>
        <dsp:cNvSpPr/>
      </dsp:nvSpPr>
      <dsp:spPr>
        <a:xfrm>
          <a:off x="7260320" y="1656188"/>
          <a:ext cx="1159870" cy="129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smtClean="0">
              <a:solidFill>
                <a:schemeClr val="tx1"/>
              </a:solidFill>
            </a:rPr>
            <a:t>Stabilisation</a:t>
          </a:r>
          <a:endParaRPr lang="fr-FR" sz="1200" kern="1200" dirty="0">
            <a:solidFill>
              <a:schemeClr val="tx1"/>
            </a:solidFill>
          </a:endParaRPr>
        </a:p>
      </dsp:txBody>
      <dsp:txXfrm>
        <a:off x="7316940" y="1712808"/>
        <a:ext cx="1046630" cy="11828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pPr>
              <a:defRPr/>
            </a:pPr>
            <a:fld id="{0E78F1DD-D017-4F34-AA16-B7A2CF777E7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823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178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defTabSz="88265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7151" y="1"/>
            <a:ext cx="29178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algn="r" defTabSz="88265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8375" y="739775"/>
            <a:ext cx="4922838" cy="36941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6301" y="4730750"/>
            <a:ext cx="5033963" cy="443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59913"/>
            <a:ext cx="2917825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defTabSz="88265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7151" y="9459913"/>
            <a:ext cx="2917825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algn="r" defTabSz="882650">
              <a:defRPr sz="1200"/>
            </a:lvl1pPr>
          </a:lstStyle>
          <a:p>
            <a:pPr>
              <a:defRPr/>
            </a:pPr>
            <a:fld id="{D06C41B0-741F-4AC9-81F8-63618EAB09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79349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AC3024-3145-4EF5-9C26-E13991B97E2A}" type="slidenum">
              <a:rPr lang="fr-FR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fr-FR" altLang="en-US" dirty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4713" y="4730750"/>
            <a:ext cx="5035550" cy="4433888"/>
          </a:xfrm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/>
          </a:p>
          <a:p>
            <a:r>
              <a:rPr lang="fr-FR" altLang="fr-FR" smtClean="0"/>
              <a:t>Date de démarrage projet</a:t>
            </a:r>
          </a:p>
          <a:p>
            <a:r>
              <a:rPr lang="fr-FR" altLang="fr-FR" smtClean="0"/>
              <a:t>Normalement entre le 1et 15 décembre</a:t>
            </a:r>
          </a:p>
          <a:p>
            <a:endParaRPr lang="fr-FR" altLang="fr-FR" smtClean="0"/>
          </a:p>
          <a:p>
            <a:endParaRPr lang="fr-FR" altLang="fr-FR" smtClean="0"/>
          </a:p>
          <a:p>
            <a:r>
              <a:rPr lang="fr-FR" altLang="fr-FR" smtClean="0"/>
              <a:t>Date de mise en service</a:t>
            </a:r>
          </a:p>
          <a:p>
            <a:r>
              <a:rPr lang="fr-FR" altLang="fr-FR" smtClean="0"/>
              <a:t>1/1/2017 </a:t>
            </a:r>
            <a:r>
              <a:rPr lang="fr-FR" altLang="fr-FR" smtClean="0">
                <a:sym typeface="Wingdings" pitchFamily="2" charset="2"/>
              </a:rPr>
              <a:t> 1 mai 2017</a:t>
            </a:r>
          </a:p>
          <a:p>
            <a:r>
              <a:rPr lang="fr-FR" altLang="fr-FR" smtClean="0">
                <a:sym typeface="Wingdings" pitchFamily="2" charset="2"/>
              </a:rPr>
              <a:t>Collecte : mise en œuvre à partir 2017, au départ uniquement une collecte AD</a:t>
            </a:r>
          </a:p>
          <a:p>
            <a:r>
              <a:rPr lang="fr-FR" altLang="fr-FR" smtClean="0">
                <a:sym typeface="Wingdings" pitchFamily="2" charset="2"/>
              </a:rPr>
              <a:t>Si collecte externe, alors mode achat/vente (Négoce ou collecte mais pas économie circulaire)</a:t>
            </a:r>
          </a:p>
          <a:p>
            <a:endParaRPr lang="fr-FR" altLang="fr-FR" smtClean="0">
              <a:sym typeface="Wingdings" pitchFamily="2" charset="2"/>
            </a:endParaRPr>
          </a:p>
          <a:p>
            <a:r>
              <a:rPr lang="fr-FR" altLang="fr-FR" smtClean="0">
                <a:sym typeface="Wingdings" pitchFamily="2" charset="2"/>
              </a:rPr>
              <a:t>C’est sur la base de la réalisation d’un lingot, d’une transformation que l’économie circulaire se mettra en place.</a:t>
            </a:r>
          </a:p>
          <a:p>
            <a:r>
              <a:rPr lang="fr-FR" altLang="fr-FR" smtClean="0">
                <a:sym typeface="Wingdings" pitchFamily="2" charset="2"/>
              </a:rPr>
              <a:t>Approche qualification piece à piece dans un 1</a:t>
            </a:r>
            <a:r>
              <a:rPr lang="fr-FR" altLang="fr-FR" baseline="30000" smtClean="0">
                <a:sym typeface="Wingdings" pitchFamily="2" charset="2"/>
              </a:rPr>
              <a:t>er</a:t>
            </a:r>
            <a:r>
              <a:rPr lang="fr-FR" altLang="fr-FR" smtClean="0">
                <a:sym typeface="Wingdings" pitchFamily="2" charset="2"/>
              </a:rPr>
              <a:t> temps</a:t>
            </a:r>
          </a:p>
          <a:p>
            <a:endParaRPr lang="fr-FR" altLang="fr-FR" smtClean="0">
              <a:sym typeface="Wingdings" pitchFamily="2" charset="2"/>
            </a:endParaRPr>
          </a:p>
          <a:p>
            <a:endParaRPr lang="fr-FR" altLang="fr-FR" smtClean="0"/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826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E422119-F926-4DF1-99B9-48DB2A785A25}" type="slidenum">
              <a:rPr lang="fr-FR" altLang="fr-FR" smtClean="0"/>
              <a:pPr eaLnBrk="1" hangingPunct="1">
                <a:spcBef>
                  <a:spcPct val="0"/>
                </a:spcBef>
              </a:pPr>
              <a:t>7</a:t>
            </a:fld>
            <a:endParaRPr lang="fr-FR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659463" y="6309320"/>
            <a:ext cx="2580389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fr-FR" sz="2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Confidentiel</a:t>
            </a:r>
            <a:endParaRPr lang="fr-FR" sz="2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19849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000" baseline="0"/>
            </a:lvl1pPr>
            <a:lvl3pPr>
              <a:defRPr sz="1200"/>
            </a:lvl3pPr>
            <a:lvl4pPr>
              <a:defRPr sz="1050"/>
            </a:lvl4pPr>
            <a:lvl5pPr>
              <a:defRPr sz="1000"/>
            </a:lvl5pPr>
          </a:lstStyle>
          <a:p>
            <a:r>
              <a:rPr lang="fr-FR" sz="1400" dirty="0" smtClean="0"/>
              <a:t> </a:t>
            </a:r>
          </a:p>
          <a:p>
            <a:pPr lvl="1"/>
            <a:r>
              <a:rPr lang="fr-FR" sz="1050" dirty="0" smtClean="0"/>
              <a:t> 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659463" y="6309320"/>
            <a:ext cx="2580389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fr-FR" sz="2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Confidentiel</a:t>
            </a:r>
            <a:endParaRPr lang="fr-FR" sz="2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46083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2000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484313"/>
            <a:ext cx="409892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19638" y="1484313"/>
            <a:ext cx="4100512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2085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pic>
        <p:nvPicPr>
          <p:cNvPr id="4" name="Image 3" descr="logo_csc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1500" y="6489340"/>
            <a:ext cx="540060" cy="308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094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pic>
        <p:nvPicPr>
          <p:cNvPr id="3" name="Image 2" descr="logo_csc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1500" y="6489340"/>
            <a:ext cx="540060" cy="308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49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84313"/>
            <a:ext cx="8351837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pour modifier les styles du texte du masque</a:t>
            </a:r>
          </a:p>
          <a:p>
            <a:pPr lvl="1"/>
            <a:r>
              <a:rPr lang="fr-FR" altLang="en-US" smtClean="0"/>
              <a:t>Deuxième niveau</a:t>
            </a:r>
          </a:p>
          <a:p>
            <a:pPr lvl="2"/>
            <a:r>
              <a:rPr lang="fr-FR" altLang="en-US" smtClean="0"/>
              <a:t>Troisième niveau</a:t>
            </a:r>
          </a:p>
          <a:p>
            <a:pPr lvl="3"/>
            <a:r>
              <a:rPr lang="fr-FR" altLang="en-US" smtClean="0"/>
              <a:t>Quatrième niveau</a:t>
            </a:r>
          </a:p>
          <a:p>
            <a:pPr lvl="4"/>
            <a:r>
              <a:rPr lang="fr-FR" altLang="en-US" smtClean="0"/>
              <a:t>Cinquième niveau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89288" y="63087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00338" y="333375"/>
            <a:ext cx="6284912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et modifiez le titre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0" y="0"/>
            <a:ext cx="9145588" cy="6859588"/>
            <a:chOff x="0" y="0"/>
            <a:chExt cx="5761" cy="4321"/>
          </a:xfrm>
        </p:grpSpPr>
        <p:pic>
          <p:nvPicPr>
            <p:cNvPr id="1032" name="Picture 24" descr="Mtge_INTERFORGE_PPT_v11T1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1" cy="4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3" name="Rectangle 26"/>
            <p:cNvSpPr>
              <a:spLocks noChangeArrowheads="1"/>
            </p:cNvSpPr>
            <p:nvPr userDrawn="1"/>
          </p:nvSpPr>
          <p:spPr bwMode="auto">
            <a:xfrm>
              <a:off x="0" y="3974"/>
              <a:ext cx="113" cy="3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</p:grpSp>
      <p:sp>
        <p:nvSpPr>
          <p:cNvPr id="1030" name="Text Box 29"/>
          <p:cNvSpPr txBox="1">
            <a:spLocks noChangeArrowheads="1"/>
          </p:cNvSpPr>
          <p:nvPr/>
        </p:nvSpPr>
        <p:spPr bwMode="auto">
          <a:xfrm>
            <a:off x="4067175" y="6553200"/>
            <a:ext cx="6842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fld id="{F96751B4-1818-4461-B491-E035F1ADADE9}" type="slidenum">
              <a:rPr lang="fr-FR" sz="1400" b="1" smtClean="0"/>
              <a:pPr eaLnBrk="1" hangingPunct="1">
                <a:spcBef>
                  <a:spcPct val="50000"/>
                </a:spcBef>
                <a:defRPr/>
              </a:pPr>
              <a:t>‹N°›</a:t>
            </a:fld>
            <a:endParaRPr lang="fr-FR" sz="1400" b="1" smtClean="0"/>
          </a:p>
        </p:txBody>
      </p:sp>
      <p:pic>
        <p:nvPicPr>
          <p:cNvPr id="10" name="Image 4111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16" y="793197"/>
            <a:ext cx="936104" cy="619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9pPr>
    </p:titleStyle>
    <p:bodyStyle>
      <a:lvl1pPr marL="190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73100" indent="-1905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1841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65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06600" indent="-177800" algn="l" rtl="0" eaLnBrk="0" fontAlgn="base" hangingPunct="0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5pPr>
      <a:lvl6pPr marL="24638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6pPr>
      <a:lvl7pPr marL="29210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7pPr>
      <a:lvl8pPr marL="33782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8pPr>
      <a:lvl9pPr marL="38354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5" Type="http://schemas.openxmlformats.org/officeDocument/2006/relationships/package" Target="../embeddings/Microsoft_Excel_Worksheet3.xlsx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visuel uka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" b="-55"/>
          <a:stretch>
            <a:fillRect/>
          </a:stretch>
        </p:blipFill>
        <p:spPr bwMode="auto">
          <a:xfrm>
            <a:off x="0" y="-26988"/>
            <a:ext cx="9144000" cy="5832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141" r="80399" b="-96"/>
          <a:stretch>
            <a:fillRect/>
          </a:stretch>
        </p:blipFill>
        <p:spPr bwMode="auto">
          <a:xfrm>
            <a:off x="1884822" y="5805264"/>
            <a:ext cx="1643062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54" r="36760" b="61188"/>
          <a:stretch>
            <a:fillRect/>
          </a:stretch>
        </p:blipFill>
        <p:spPr bwMode="auto">
          <a:xfrm>
            <a:off x="7777162" y="5877272"/>
            <a:ext cx="1366838" cy="65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27109" name="Rectangle 5"/>
          <p:cNvSpPr>
            <a:spLocks noChangeArrowheads="1"/>
          </p:cNvSpPr>
          <p:nvPr/>
        </p:nvSpPr>
        <p:spPr bwMode="auto">
          <a:xfrm>
            <a:off x="58081" y="3537012"/>
            <a:ext cx="8891588" cy="1352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1016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endParaRPr lang="fr-FR" sz="28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FR" sz="2800" b="1" dirty="0" smtClean="0">
                <a:solidFill>
                  <a:srgbClr val="C00000"/>
                </a:solidFill>
                <a:latin typeface="Verdana" pitchFamily="34" charset="0"/>
              </a:rPr>
              <a:t>Projet EcoTitanium</a:t>
            </a:r>
          </a:p>
          <a:p>
            <a:pPr algn="ctr">
              <a:spcBef>
                <a:spcPct val="20000"/>
              </a:spcBef>
              <a:defRPr/>
            </a:pPr>
            <a:r>
              <a:rPr lang="fr-FR" sz="1600" b="1" dirty="0" smtClean="0">
                <a:solidFill>
                  <a:srgbClr val="C00000"/>
                </a:solidFill>
                <a:latin typeface="Verdana" pitchFamily="34" charset="0"/>
              </a:rPr>
              <a:t>Document confidentiel</a:t>
            </a:r>
          </a:p>
          <a:p>
            <a:pPr algn="ctr">
              <a:spcBef>
                <a:spcPct val="20000"/>
              </a:spcBef>
              <a:defRPr/>
            </a:pPr>
            <a:endParaRPr lang="fr-FR" sz="28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fr-FR" sz="28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fr-FR" sz="28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fr-FR" sz="2800" b="1" dirty="0" smtClean="0">
                <a:solidFill>
                  <a:srgbClr val="C00000"/>
                </a:solidFill>
                <a:latin typeface="Verdana" pitchFamily="34" charset="0"/>
              </a:rPr>
              <a:t>Support de pilotage </a:t>
            </a:r>
          </a:p>
          <a:p>
            <a:pPr algn="ctr">
              <a:spcBef>
                <a:spcPct val="20000"/>
              </a:spcBef>
              <a:defRPr/>
            </a:pPr>
            <a:r>
              <a:rPr lang="fr-FR" sz="2800" b="1" dirty="0">
                <a:solidFill>
                  <a:srgbClr val="C00000"/>
                </a:solidFill>
                <a:latin typeface="Verdana" pitchFamily="34" charset="0"/>
              </a:rPr>
              <a:t>p</a:t>
            </a:r>
            <a:r>
              <a:rPr lang="fr-FR" sz="2800" b="1" dirty="0" smtClean="0">
                <a:solidFill>
                  <a:srgbClr val="C00000"/>
                </a:solidFill>
                <a:latin typeface="Verdana" pitchFamily="34" charset="0"/>
              </a:rPr>
              <a:t>rojet du 16/10/2015 :</a:t>
            </a:r>
          </a:p>
          <a:p>
            <a:pPr algn="ctr">
              <a:spcBef>
                <a:spcPct val="20000"/>
              </a:spcBef>
              <a:defRPr/>
            </a:pPr>
            <a:r>
              <a:rPr lang="fr-FR" sz="2800" b="1" dirty="0" smtClean="0">
                <a:solidFill>
                  <a:srgbClr val="C00000"/>
                </a:solidFill>
                <a:latin typeface="Verdana" pitchFamily="34" charset="0"/>
              </a:rPr>
              <a:t>Fin appel d’offre et choix intégrateur N4</a:t>
            </a:r>
          </a:p>
          <a:p>
            <a:pPr algn="ctr">
              <a:spcBef>
                <a:spcPct val="20000"/>
              </a:spcBef>
              <a:defRPr/>
            </a:pPr>
            <a:endParaRPr lang="fr-FR" sz="28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fr-FR" sz="2800" b="1" dirty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fr-FR" sz="9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fr-FR" sz="28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fr-FR" sz="1600" b="1" dirty="0">
              <a:solidFill>
                <a:srgbClr val="C00000"/>
              </a:solidFill>
              <a:latin typeface="Verdana" pitchFamily="34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83" r="49" b="52991"/>
          <a:stretch>
            <a:fillRect/>
          </a:stretch>
        </p:blipFill>
        <p:spPr bwMode="auto">
          <a:xfrm>
            <a:off x="768810" y="5877272"/>
            <a:ext cx="1116012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Image 41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1" y="5805264"/>
            <a:ext cx="1597595" cy="1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467544" y="2024844"/>
            <a:ext cx="8028892" cy="2412268"/>
          </a:xfrm>
        </p:spPr>
        <p:txBody>
          <a:bodyPr/>
          <a:lstStyle/>
          <a:p>
            <a:pPr algn="l"/>
            <a:r>
              <a:rPr lang="fr-FR" dirty="0" smtClean="0"/>
              <a:t>Ordre du jour :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- </a:t>
            </a:r>
            <a:r>
              <a:rPr lang="fr-FR" sz="2000" b="0" dirty="0" smtClean="0"/>
              <a:t>Synthèse des soutenances RFP EcoTitanium N4</a:t>
            </a:r>
            <a:br>
              <a:rPr lang="fr-FR" sz="2000" b="0" dirty="0" smtClean="0"/>
            </a:br>
            <a:r>
              <a:rPr lang="fr-FR" dirty="0"/>
              <a:t>- </a:t>
            </a:r>
            <a:r>
              <a:rPr lang="fr-FR" sz="2000" b="0" dirty="0"/>
              <a:t>Choix du prestataire </a:t>
            </a:r>
            <a:r>
              <a:rPr lang="fr-FR" sz="2000" b="0" dirty="0" smtClean="0"/>
              <a:t>N4</a:t>
            </a:r>
            <a:br>
              <a:rPr lang="fr-FR" sz="2000" b="0" dirty="0" smtClean="0"/>
            </a:br>
            <a:r>
              <a:rPr lang="fr-FR" dirty="0"/>
              <a:t>- </a:t>
            </a:r>
            <a:r>
              <a:rPr lang="fr-FR" sz="2000" b="0" dirty="0" smtClean="0"/>
              <a:t>Planning </a:t>
            </a:r>
            <a:r>
              <a:rPr lang="fr-FR" sz="2000" b="0" dirty="0"/>
              <a:t>du projet</a:t>
            </a:r>
            <a:br>
              <a:rPr lang="fr-FR" sz="2000" b="0" dirty="0"/>
            </a:br>
            <a:endParaRPr lang="fr-FR" sz="2000" b="0" dirty="0"/>
          </a:p>
        </p:txBody>
      </p:sp>
    </p:spTree>
    <p:extLst>
      <p:ext uri="{BB962C8B-B14F-4D97-AF65-F5344CB8AC3E}">
        <p14:creationId xmlns:p14="http://schemas.microsoft.com/office/powerpoint/2010/main" val="97577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6902" y="435136"/>
            <a:ext cx="7545598" cy="509588"/>
          </a:xfrm>
        </p:spPr>
        <p:txBody>
          <a:bodyPr/>
          <a:lstStyle/>
          <a:p>
            <a:r>
              <a:rPr lang="fr-FR" dirty="0"/>
              <a:t>P</a:t>
            </a:r>
            <a:r>
              <a:rPr lang="fr-FR" dirty="0" smtClean="0"/>
              <a:t>lanning appel offre N4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484313"/>
            <a:ext cx="8568183" cy="4608512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 </a:t>
            </a:r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273220"/>
              </p:ext>
            </p:extLst>
          </p:nvPr>
        </p:nvGraphicFramePr>
        <p:xfrm>
          <a:off x="503548" y="1376772"/>
          <a:ext cx="8280920" cy="51580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70231"/>
                <a:gridCol w="1025955"/>
                <a:gridCol w="2784734"/>
              </a:tblGrid>
              <a:tr h="2612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effectLst/>
                        </a:rPr>
                        <a:t>Activité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effectLst/>
                        </a:rPr>
                        <a:t>Date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Avancement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2612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chemeClr val="tx1"/>
                          </a:solidFill>
                          <a:effectLst/>
                        </a:rPr>
                        <a:t>Envoi de l’appel d’offres</a:t>
                      </a:r>
                      <a:endParaRPr lang="en-US" sz="11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effectLst/>
                        </a:rPr>
                        <a:t>17/07/2015     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Fait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5412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fr-FR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 avec SAP sur recommandations et architecture solution 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10/09/2015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Communication</a:t>
                      </a:r>
                      <a:r>
                        <a:rPr lang="fr-FR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et consignes transmises aux 3 intégrateurs (Stéphane et Raimana).</a:t>
                      </a:r>
                      <a:endParaRPr lang="en-US" sz="11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10466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Date de soumission au plus tard des questions par le prestataire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effectLst/>
                        </a:rPr>
                        <a:t>18/09/2015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 démarré,</a:t>
                      </a:r>
                      <a:r>
                        <a:rPr lang="fr-FR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qu</a:t>
                      </a:r>
                      <a:r>
                        <a:rPr lang="fr-FR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estion COPIL : GO donné ou non pour</a:t>
                      </a:r>
                      <a:r>
                        <a:rPr lang="fr-FR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répondre aux questions sur :</a:t>
                      </a:r>
                    </a:p>
                    <a:p>
                      <a:pPr marL="17145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Cadre Economie circulaire</a:t>
                      </a:r>
                    </a:p>
                    <a:p>
                      <a:pPr marL="17145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Périmètre ERP classique</a:t>
                      </a:r>
                    </a:p>
                    <a:p>
                      <a:pPr marL="17145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430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Réponses aux questions des prestataires par </a:t>
                      </a:r>
                      <a:r>
                        <a:rPr lang="fr-FR" sz="1100" b="1" dirty="0" err="1">
                          <a:solidFill>
                            <a:schemeClr val="tx1"/>
                          </a:solidFill>
                          <a:effectLst/>
                        </a:rPr>
                        <a:t>EcoTitanium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effectLst/>
                        </a:rPr>
                        <a:t>25/09/2015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Démarré par anticipation avec </a:t>
                      </a:r>
                      <a:r>
                        <a:rPr lang="fr-FR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SAP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6669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Oraux/ </a:t>
                      </a:r>
                      <a:r>
                        <a:rPr lang="fr-FR" sz="1100" b="1" dirty="0" smtClean="0">
                          <a:solidFill>
                            <a:schemeClr val="tx1"/>
                          </a:solidFill>
                          <a:effectLst/>
                        </a:rPr>
                        <a:t>soutenance des intégrateurs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effectLst/>
                        </a:rPr>
                        <a:t>30/09/2015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effectLst/>
                        </a:rPr>
                        <a:t>et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effectLst/>
                        </a:rPr>
                        <a:t>1/10/2015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Reporté au 13/10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2612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 smtClean="0">
                          <a:solidFill>
                            <a:schemeClr val="tx1"/>
                          </a:solidFill>
                          <a:effectLst/>
                        </a:rPr>
                        <a:t>Nouveaux oraux/ soutenance des intégrateurs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 smtClean="0">
                          <a:solidFill>
                            <a:schemeClr val="tx1"/>
                          </a:solidFill>
                          <a:effectLst/>
                        </a:rPr>
                        <a:t>(si modules additionnels à l’ERP SAP choisis par </a:t>
                      </a:r>
                      <a:r>
                        <a:rPr lang="fr-FR" sz="1100" b="1" dirty="0" err="1" smtClean="0">
                          <a:solidFill>
                            <a:schemeClr val="tx1"/>
                          </a:solidFill>
                          <a:effectLst/>
                        </a:rPr>
                        <a:t>EcoTitanium</a:t>
                      </a:r>
                      <a:r>
                        <a:rPr lang="fr-FR" sz="1100" b="1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13/10/2015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Synthèse à diffuser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2612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Négociations contractuelles et commerciales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effectLst/>
                        </a:rPr>
                        <a:t>23/10/2015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 démarré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2612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Choix définitif du prestataire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effectLst/>
                        </a:rPr>
                        <a:t>30/10/2015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 démarré</a:t>
                      </a:r>
                      <a:endParaRPr lang="en-US" sz="11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2612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chemeClr val="tx1"/>
                          </a:solidFill>
                          <a:effectLst/>
                        </a:rPr>
                        <a:t>Lancement du projet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effectLst/>
                        </a:rPr>
                        <a:t>02/11/2015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 démarré</a:t>
                      </a:r>
                      <a:endParaRPr lang="en-US" sz="11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178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Synthèse des offres </a:t>
            </a:r>
            <a:r>
              <a:rPr lang="fr-FR" dirty="0" smtClean="0"/>
              <a:t>N4</a:t>
            </a:r>
            <a:endParaRPr lang="en-US" dirty="0"/>
          </a:p>
        </p:txBody>
      </p:sp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4673148"/>
              </p:ext>
            </p:extLst>
          </p:nvPr>
        </p:nvGraphicFramePr>
        <p:xfrm>
          <a:off x="863588" y="808714"/>
          <a:ext cx="7560840" cy="5968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Worksheet" r:id="rId3" imgW="11296785" imgH="8924835" progId="Excel.Sheet.12">
                  <p:embed/>
                </p:oleObj>
              </mc:Choice>
              <mc:Fallback>
                <p:oleObj name="Worksheet" r:id="rId3" imgW="11296785" imgH="8924835" progId="Excel.Sheet.12">
                  <p:embed/>
                  <p:pic>
                    <p:nvPicPr>
                      <p:cNvPr id="0" name="Obje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588" y="808714"/>
                        <a:ext cx="7560840" cy="59686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6048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440668"/>
            <a:ext cx="7380820" cy="14401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60861"/>
              </p:ext>
            </p:extLst>
          </p:nvPr>
        </p:nvGraphicFramePr>
        <p:xfrm>
          <a:off x="1007604" y="479569"/>
          <a:ext cx="7343775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Worksheet" r:id="rId3" imgW="7343843" imgH="1343025" progId="Excel.Sheet.12">
                  <p:embed/>
                </p:oleObj>
              </mc:Choice>
              <mc:Fallback>
                <p:oleObj name="Worksheet" r:id="rId3" imgW="7343843" imgH="134302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07604" y="479569"/>
                        <a:ext cx="7343775" cy="1343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971600" y="1844824"/>
            <a:ext cx="7344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 smtClean="0"/>
              <a:t>NB: Coût total HP annoncé de 1 024 846€ y compris 77 224€ pour les frais de déplacement.</a:t>
            </a:r>
          </a:p>
        </p:txBody>
      </p:sp>
      <p:graphicFrame>
        <p:nvGraphicFramePr>
          <p:cNvPr id="8" name="Obje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428109"/>
              </p:ext>
            </p:extLst>
          </p:nvPr>
        </p:nvGraphicFramePr>
        <p:xfrm>
          <a:off x="1042988" y="2060575"/>
          <a:ext cx="7273925" cy="460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Worksheet" r:id="rId5" imgW="11087100" imgH="7020015" progId="Excel.Sheet.12">
                  <p:embed/>
                </p:oleObj>
              </mc:Choice>
              <mc:Fallback>
                <p:oleObj name="Worksheet" r:id="rId5" imgW="11087100" imgH="702001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42988" y="2060575"/>
                        <a:ext cx="7273925" cy="4605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2588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Synthèse des offres </a:t>
            </a:r>
            <a:r>
              <a:rPr lang="fr-FR" dirty="0" smtClean="0"/>
              <a:t>N4 / </a:t>
            </a:r>
            <a:br>
              <a:rPr lang="fr-FR" dirty="0" smtClean="0"/>
            </a:br>
            <a:r>
              <a:rPr lang="fr-FR" dirty="0" smtClean="0"/>
              <a:t>thème Economie Circulaire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800" dirty="0" smtClean="0"/>
              <a:t>SAP doit nous faire une offre sur le module GTM :</a:t>
            </a:r>
          </a:p>
          <a:p>
            <a:pPr lvl="1"/>
            <a:r>
              <a:rPr lang="fr-FR" sz="1800" dirty="0" smtClean="0"/>
              <a:t>Prise en charge des développements </a:t>
            </a:r>
            <a:r>
              <a:rPr lang="fr-FR" sz="1800" dirty="0" smtClean="0"/>
              <a:t>vu en atelier </a:t>
            </a:r>
          </a:p>
          <a:p>
            <a:pPr lvl="1"/>
            <a:r>
              <a:rPr lang="fr-FR" sz="1800" dirty="0" smtClean="0"/>
              <a:t>Accompagnement expert GTM (Bert Niemarkt)</a:t>
            </a:r>
            <a:endParaRPr lang="fr-FR" sz="1800" dirty="0" smtClean="0"/>
          </a:p>
          <a:p>
            <a:pPr lvl="1"/>
            <a:r>
              <a:rPr lang="fr-FR" sz="1800" dirty="0" smtClean="0"/>
              <a:t>Actuellement </a:t>
            </a:r>
            <a:r>
              <a:rPr lang="fr-FR" sz="1800" dirty="0" smtClean="0"/>
              <a:t>l’enveloppe est à </a:t>
            </a:r>
            <a:r>
              <a:rPr lang="fr-FR" sz="1800" dirty="0" smtClean="0"/>
              <a:t>210k</a:t>
            </a:r>
            <a:r>
              <a:rPr lang="fr-FR" sz="1800" dirty="0" smtClean="0"/>
              <a:t>€ (avec un fort potentiel de négociation).</a:t>
            </a:r>
          </a:p>
          <a:p>
            <a:pPr lvl="1"/>
            <a:endParaRPr lang="fr-FR" sz="1800" dirty="0"/>
          </a:p>
          <a:p>
            <a:r>
              <a:rPr lang="fr-FR" sz="1800" dirty="0" smtClean="0"/>
              <a:t>La proposition de SAP et des intégrateurs est de contractualiser un accord de principe entre SAP et ERAMET, avec l’intégrateur en contributeur sur ce projet de </a:t>
            </a:r>
            <a:r>
              <a:rPr lang="fr-FR" sz="1800" dirty="0" smtClean="0"/>
              <a:t>Co-Innovation (idée de CIR à creuser).</a:t>
            </a:r>
            <a:endParaRPr lang="fr-FR" sz="1800" dirty="0" smtClean="0"/>
          </a:p>
          <a:p>
            <a:r>
              <a:rPr lang="fr-FR" sz="1800" dirty="0" smtClean="0"/>
              <a:t>Remarques :</a:t>
            </a:r>
          </a:p>
          <a:p>
            <a:pPr lvl="1"/>
            <a:r>
              <a:rPr lang="fr-FR" sz="1800" dirty="0" smtClean="0"/>
              <a:t>Tout cela nécessite le déroulement de la phase de conception générale ou « </a:t>
            </a:r>
            <a:r>
              <a:rPr lang="fr-FR" sz="1800" dirty="0" err="1" smtClean="0"/>
              <a:t>blue</a:t>
            </a:r>
            <a:r>
              <a:rPr lang="fr-FR" sz="1800" dirty="0" smtClean="0"/>
              <a:t> </a:t>
            </a:r>
            <a:r>
              <a:rPr lang="fr-FR" sz="1800" dirty="0" err="1" smtClean="0"/>
              <a:t>print</a:t>
            </a:r>
            <a:r>
              <a:rPr lang="fr-FR" sz="1800" dirty="0" smtClean="0"/>
              <a:t> » afin de confirmer le choix GTM vs. PS</a:t>
            </a:r>
          </a:p>
          <a:p>
            <a:pPr lvl="1"/>
            <a:r>
              <a:rPr lang="fr-FR" sz="1800" dirty="0" smtClean="0"/>
              <a:t>Il faudrait prévoir dans le contrat avec SAP une clause de sortie à la fin de la conception (ou un contrat après la conception).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92137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2231740" y="332656"/>
            <a:ext cx="6284912" cy="509588"/>
          </a:xfrm>
        </p:spPr>
        <p:txBody>
          <a:bodyPr/>
          <a:lstStyle/>
          <a:p>
            <a:r>
              <a:rPr lang="fr-FR" altLang="fr-FR" dirty="0"/>
              <a:t>J</a:t>
            </a:r>
            <a:r>
              <a:rPr lang="fr-FR" altLang="fr-FR" dirty="0" smtClean="0"/>
              <a:t>alons SI (Version_3 07/2015)</a:t>
            </a:r>
            <a:br>
              <a:rPr lang="fr-FR" altLang="fr-FR" dirty="0" smtClean="0"/>
            </a:br>
            <a:r>
              <a:rPr lang="fr-FR" altLang="fr-FR" dirty="0" smtClean="0"/>
              <a:t>dans le planning industriel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3040135"/>
              </p:ext>
            </p:extLst>
          </p:nvPr>
        </p:nvGraphicFramePr>
        <p:xfrm>
          <a:off x="468313" y="944724"/>
          <a:ext cx="8424167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Connecteur droit 5"/>
          <p:cNvCxnSpPr/>
          <p:nvPr/>
        </p:nvCxnSpPr>
        <p:spPr>
          <a:xfrm>
            <a:off x="142874" y="4094981"/>
            <a:ext cx="684213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542925" y="3933056"/>
            <a:ext cx="0" cy="111125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1684337" y="3933056"/>
            <a:ext cx="0" cy="828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3044824" y="3933056"/>
            <a:ext cx="0" cy="828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6264274" y="3933056"/>
            <a:ext cx="0" cy="82867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7596187" y="3933056"/>
            <a:ext cx="0" cy="1109821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8820149" y="3933056"/>
            <a:ext cx="0" cy="828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08" name="ZoneTexte 15"/>
          <p:cNvSpPr txBox="1">
            <a:spLocks noChangeArrowheads="1"/>
          </p:cNvSpPr>
          <p:nvPr/>
        </p:nvSpPr>
        <p:spPr bwMode="auto">
          <a:xfrm>
            <a:off x="1295399" y="4796656"/>
            <a:ext cx="889987" cy="26161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100" dirty="0" smtClean="0">
                <a:latin typeface="Arial" charset="0"/>
              </a:rPr>
              <a:t>16/07/2015</a:t>
            </a:r>
            <a:endParaRPr lang="fr-FR" altLang="fr-FR" sz="1100" dirty="0">
              <a:latin typeface="Arial" charset="0"/>
            </a:endParaRPr>
          </a:p>
        </p:txBody>
      </p:sp>
      <p:sp>
        <p:nvSpPr>
          <p:cNvPr id="4109" name="ZoneTexte 16"/>
          <p:cNvSpPr txBox="1">
            <a:spLocks noChangeArrowheads="1"/>
          </p:cNvSpPr>
          <p:nvPr/>
        </p:nvSpPr>
        <p:spPr bwMode="auto">
          <a:xfrm>
            <a:off x="2447764" y="4818638"/>
            <a:ext cx="121058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 b="1" dirty="0" smtClean="0">
                <a:solidFill>
                  <a:srgbClr val="FF0000"/>
                </a:solidFill>
                <a:latin typeface="Arial" charset="0"/>
              </a:rPr>
              <a:t>30/10/2015</a:t>
            </a:r>
            <a:endParaRPr lang="fr-FR" altLang="fr-FR" sz="16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4110" name="ZoneTexte 17"/>
          <p:cNvSpPr txBox="1">
            <a:spLocks noChangeArrowheads="1"/>
          </p:cNvSpPr>
          <p:nvPr/>
        </p:nvSpPr>
        <p:spPr bwMode="auto">
          <a:xfrm>
            <a:off x="5814103" y="4777323"/>
            <a:ext cx="81144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100" dirty="0" smtClean="0">
                <a:latin typeface="Arial" charset="0"/>
              </a:rPr>
              <a:t>1/10/2016</a:t>
            </a:r>
            <a:endParaRPr lang="fr-FR" altLang="fr-FR" sz="1100" dirty="0">
              <a:latin typeface="Arial" charset="0"/>
            </a:endParaRPr>
          </a:p>
        </p:txBody>
      </p:sp>
      <p:sp>
        <p:nvSpPr>
          <p:cNvPr id="4111" name="ZoneTexte 18"/>
          <p:cNvSpPr txBox="1">
            <a:spLocks noChangeArrowheads="1"/>
          </p:cNvSpPr>
          <p:nvPr/>
        </p:nvSpPr>
        <p:spPr bwMode="auto">
          <a:xfrm>
            <a:off x="5699434" y="5094415"/>
            <a:ext cx="1030163" cy="307777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b="1" dirty="0" smtClean="0">
                <a:latin typeface="Arial" charset="0"/>
              </a:rPr>
              <a:t>GO LIVE</a:t>
            </a:r>
            <a:endParaRPr lang="fr-FR" altLang="fr-FR" sz="1400" b="1" dirty="0">
              <a:latin typeface="Arial" charset="0"/>
            </a:endParaRPr>
          </a:p>
        </p:txBody>
      </p:sp>
      <p:sp>
        <p:nvSpPr>
          <p:cNvPr id="4112" name="ZoneTexte 19"/>
          <p:cNvSpPr txBox="1">
            <a:spLocks noChangeArrowheads="1"/>
          </p:cNvSpPr>
          <p:nvPr/>
        </p:nvSpPr>
        <p:spPr bwMode="auto">
          <a:xfrm>
            <a:off x="8388349" y="4796656"/>
            <a:ext cx="81144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100" dirty="0" smtClean="0">
                <a:latin typeface="Arial" charset="0"/>
              </a:rPr>
              <a:t>1/11/2017</a:t>
            </a:r>
            <a:endParaRPr lang="fr-FR" altLang="fr-FR" sz="1100" dirty="0">
              <a:latin typeface="Arial" charset="0"/>
            </a:endParaRPr>
          </a:p>
        </p:txBody>
      </p:sp>
      <p:cxnSp>
        <p:nvCxnSpPr>
          <p:cNvPr id="22" name="Connecteur droit avec flèche 21"/>
          <p:cNvCxnSpPr/>
          <p:nvPr/>
        </p:nvCxnSpPr>
        <p:spPr>
          <a:xfrm>
            <a:off x="509587" y="4347393"/>
            <a:ext cx="107473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1727199" y="4347393"/>
            <a:ext cx="130492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3095624" y="4347393"/>
            <a:ext cx="31242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>
            <a:off x="6300787" y="4347393"/>
            <a:ext cx="127635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>
            <a:off x="7631112" y="4347393"/>
            <a:ext cx="118903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118" name="ZoneTexte 26"/>
          <p:cNvSpPr txBox="1">
            <a:spLocks noChangeArrowheads="1"/>
          </p:cNvSpPr>
          <p:nvPr/>
        </p:nvSpPr>
        <p:spPr bwMode="auto">
          <a:xfrm>
            <a:off x="788987" y="4412481"/>
            <a:ext cx="8067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dirty="0">
                <a:latin typeface="Arial" charset="0"/>
              </a:rPr>
              <a:t>5</a:t>
            </a:r>
            <a:r>
              <a:rPr lang="fr-FR" altLang="fr-FR" sz="1200" dirty="0" smtClean="0">
                <a:latin typeface="Arial" charset="0"/>
              </a:rPr>
              <a:t> </a:t>
            </a:r>
            <a:r>
              <a:rPr lang="fr-FR" altLang="fr-FR" sz="1200" dirty="0">
                <a:latin typeface="Arial" charset="0"/>
              </a:rPr>
              <a:t>mois                    </a:t>
            </a:r>
            <a:r>
              <a:rPr lang="fr-FR" altLang="fr-FR" sz="1200" dirty="0" smtClean="0">
                <a:latin typeface="Arial" charset="0"/>
              </a:rPr>
              <a:t>3 </a:t>
            </a:r>
            <a:r>
              <a:rPr lang="fr-FR" altLang="fr-FR" sz="1200" dirty="0">
                <a:latin typeface="Arial" charset="0"/>
              </a:rPr>
              <a:t>mois                                     </a:t>
            </a:r>
            <a:r>
              <a:rPr lang="fr-FR" altLang="fr-FR" sz="1200" dirty="0" smtClean="0">
                <a:latin typeface="Arial" charset="0"/>
              </a:rPr>
              <a:t>11 </a:t>
            </a:r>
            <a:r>
              <a:rPr lang="fr-FR" altLang="fr-FR" sz="1200" dirty="0">
                <a:latin typeface="Arial" charset="0"/>
              </a:rPr>
              <a:t>mois                                             6 mois                      6 mois </a:t>
            </a:r>
          </a:p>
        </p:txBody>
      </p:sp>
      <p:cxnSp>
        <p:nvCxnSpPr>
          <p:cNvPr id="29" name="Connecteur droit 28"/>
          <p:cNvCxnSpPr/>
          <p:nvPr/>
        </p:nvCxnSpPr>
        <p:spPr>
          <a:xfrm>
            <a:off x="900112" y="4077518"/>
            <a:ext cx="3397250" cy="1746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4356099" y="4094981"/>
            <a:ext cx="3132138" cy="1905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8" name="ZoneTexte 14"/>
          <p:cNvSpPr txBox="1">
            <a:spLocks noChangeArrowheads="1"/>
          </p:cNvSpPr>
          <p:nvPr/>
        </p:nvSpPr>
        <p:spPr bwMode="auto">
          <a:xfrm>
            <a:off x="22224" y="5060994"/>
            <a:ext cx="1635384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>
            <a:spAutoFit/>
          </a:bodyPr>
          <a:lstStyle>
            <a:defPPr>
              <a:defRPr lang="fr-FR"/>
            </a:defPPr>
            <a:lvl1pPr eaLnBrk="1" hangingPunct="1">
              <a:buFontTx/>
              <a:buNone/>
              <a:defRPr sz="1400" b="1"/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latin typeface="Verdana" pitchFamily="34" charset="0"/>
              </a:defRPr>
            </a:lvl9pPr>
          </a:lstStyle>
          <a:p>
            <a:r>
              <a:rPr lang="fr-FR" altLang="fr-FR" dirty="0" smtClean="0"/>
              <a:t>25/02/2015</a:t>
            </a:r>
          </a:p>
          <a:p>
            <a:r>
              <a:rPr lang="fr-FR" altLang="fr-FR" dirty="0" smtClean="0"/>
              <a:t>Réunion Kick Off</a:t>
            </a:r>
            <a:endParaRPr lang="fr-FR" altLang="fr-FR" dirty="0"/>
          </a:p>
        </p:txBody>
      </p:sp>
      <p:sp>
        <p:nvSpPr>
          <p:cNvPr id="27" name="ZoneTexte 18"/>
          <p:cNvSpPr txBox="1">
            <a:spLocks noChangeArrowheads="1"/>
          </p:cNvSpPr>
          <p:nvPr/>
        </p:nvSpPr>
        <p:spPr bwMode="auto">
          <a:xfrm>
            <a:off x="6729597" y="5532318"/>
            <a:ext cx="2422697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b="1" dirty="0" smtClean="0">
                <a:latin typeface="Arial" charset="0"/>
              </a:rPr>
              <a:t>1/05/2017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b="1" dirty="0" smtClean="0">
                <a:latin typeface="Arial" charset="0"/>
              </a:rPr>
              <a:t>Début commercialisation</a:t>
            </a:r>
            <a:endParaRPr lang="fr-FR" altLang="fr-FR" sz="1400" b="1" dirty="0">
              <a:latin typeface="Arial" charset="0"/>
            </a:endParaRPr>
          </a:p>
        </p:txBody>
      </p:sp>
      <p:sp>
        <p:nvSpPr>
          <p:cNvPr id="30" name="ZoneTexte 18"/>
          <p:cNvSpPr txBox="1">
            <a:spLocks noChangeArrowheads="1"/>
          </p:cNvSpPr>
          <p:nvPr/>
        </p:nvSpPr>
        <p:spPr bwMode="auto">
          <a:xfrm>
            <a:off x="6876256" y="5094415"/>
            <a:ext cx="1286667" cy="307777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b="1" dirty="0" smtClean="0">
                <a:latin typeface="Arial" charset="0"/>
              </a:rPr>
              <a:t>Fin support</a:t>
            </a:r>
            <a:endParaRPr lang="fr-FR" altLang="fr-FR" sz="1400" b="1" dirty="0">
              <a:latin typeface="Arial" charset="0"/>
            </a:endParaRPr>
          </a:p>
        </p:txBody>
      </p:sp>
      <p:sp>
        <p:nvSpPr>
          <p:cNvPr id="32" name="ZoneTexte 18"/>
          <p:cNvSpPr txBox="1">
            <a:spLocks noChangeArrowheads="1"/>
          </p:cNvSpPr>
          <p:nvPr/>
        </p:nvSpPr>
        <p:spPr bwMode="auto">
          <a:xfrm>
            <a:off x="8234621" y="5085184"/>
            <a:ext cx="909379" cy="307777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b="1" dirty="0" smtClean="0">
                <a:latin typeface="Arial" charset="0"/>
              </a:rPr>
              <a:t>Clôture</a:t>
            </a:r>
            <a:endParaRPr lang="fr-FR" altLang="fr-FR" sz="14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57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Points à valider en COPIL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>
                <a:sym typeface="Wingdings" panose="05000000000000000000" pitchFamily="2" charset="2"/>
              </a:rPr>
              <a:t>Planning Cible début Intégration SAP = 15 novembre 2015 à valider</a:t>
            </a:r>
            <a:endParaRPr lang="fr-FR" dirty="0" smtClean="0"/>
          </a:p>
          <a:p>
            <a:r>
              <a:rPr lang="fr-FR" dirty="0" smtClean="0"/>
              <a:t>Choix de l’intégrateur N4 à valider</a:t>
            </a:r>
          </a:p>
          <a:p>
            <a:r>
              <a:rPr lang="fr-FR" dirty="0" smtClean="0"/>
              <a:t>Stratégie à confirmer:</a:t>
            </a:r>
          </a:p>
          <a:p>
            <a:pPr lvl="1"/>
            <a:r>
              <a:rPr lang="fr-FR" dirty="0" smtClean="0"/>
              <a:t>Hypothèse de la phase de conception avec SAP</a:t>
            </a:r>
          </a:p>
          <a:p>
            <a:pPr lvl="1"/>
            <a:r>
              <a:rPr lang="fr-FR" dirty="0" smtClean="0"/>
              <a:t>Communication / </a:t>
            </a:r>
            <a:r>
              <a:rPr lang="fr-FR" dirty="0"/>
              <a:t>Précautions</a:t>
            </a:r>
            <a:r>
              <a:rPr lang="fr-FR" dirty="0" smtClean="0"/>
              <a:t> vis-à-vis des deux intégrateurs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74116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_AD08">
  <a:themeElements>
    <a:clrScheme name="Presentation_AD0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AD08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_AD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F74073BDAEC341AEB8EC8C1775906E" ma:contentTypeVersion="0" ma:contentTypeDescription="Crée un document." ma:contentTypeScope="" ma:versionID="f043ab7507300d03105bb8e293ccd3c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fe331b061e72866024fe28ebad680d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C02D03B-866C-46A7-BFFD-DCC4FA675C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4A78692-AB49-4202-A3AC-09D21F2500B5}">
  <ds:schemaRefs>
    <ds:schemaRef ds:uri="http://purl.org/dc/elements/1.1/"/>
    <ds:schemaRef ds:uri="http://www.w3.org/XML/1998/namespace"/>
    <ds:schemaRef ds:uri="http://schemas.microsoft.com/office/infopath/2007/PartnerControls"/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4D4E947F-D042-4663-9858-F9DCD604AAB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44233</TotalTime>
  <Words>444</Words>
  <Application>Microsoft Office PowerPoint</Application>
  <PresentationFormat>Affichage à l'écran (4:3)</PresentationFormat>
  <Paragraphs>101</Paragraphs>
  <Slides>8</Slides>
  <Notes>2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0" baseType="lpstr">
      <vt:lpstr>Presentation_AD08</vt:lpstr>
      <vt:lpstr>Worksheet</vt:lpstr>
      <vt:lpstr>Présentation PowerPoint</vt:lpstr>
      <vt:lpstr>Ordre du jour :  - Synthèse des soutenances RFP EcoTitanium N4 - Choix du prestataire N4 - Planning du projet </vt:lpstr>
      <vt:lpstr>Planning appel offre N4</vt:lpstr>
      <vt:lpstr> Synthèse des offres N4</vt:lpstr>
      <vt:lpstr>Présentation PowerPoint</vt:lpstr>
      <vt:lpstr> Synthèse des offres N4 /  thème Economie Circulaire</vt:lpstr>
      <vt:lpstr>Jalons SI (Version_3 07/2015) dans le planning industriel</vt:lpstr>
      <vt:lpstr>Points à valider en COPIL</vt:lpstr>
    </vt:vector>
  </TitlesOfParts>
  <Company>Aubert &amp; Duval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SI-UKAD II</dc:title>
  <dc:creator>CSC</dc:creator>
  <cp:lastModifiedBy>Nicolas Druel</cp:lastModifiedBy>
  <cp:revision>2209</cp:revision>
  <cp:lastPrinted>2015-02-18T13:58:08Z</cp:lastPrinted>
  <dcterms:created xsi:type="dcterms:W3CDTF">2008-05-27T15:51:13Z</dcterms:created>
  <dcterms:modified xsi:type="dcterms:W3CDTF">2015-10-16T13:23:33Z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0x0101005BF74073BDAEC341AEB8EC8C1775906E</vt:lpwstr>
  </property>
</Properties>
</file>