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595" r:id="rId5"/>
    <p:sldId id="718" r:id="rId6"/>
    <p:sldId id="788" r:id="rId7"/>
    <p:sldId id="774" r:id="rId8"/>
    <p:sldId id="781" r:id="rId9"/>
    <p:sldId id="783" r:id="rId10"/>
    <p:sldId id="789" r:id="rId11"/>
    <p:sldId id="785" r:id="rId12"/>
    <p:sldId id="784" r:id="rId13"/>
    <p:sldId id="786" r:id="rId14"/>
    <p:sldId id="787" r:id="rId1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4754E"/>
    <a:srgbClr val="FF9900"/>
    <a:srgbClr val="FFB7B9"/>
    <a:srgbClr val="FFD347"/>
    <a:srgbClr val="66FF99"/>
    <a:srgbClr val="FFFFFF"/>
    <a:srgbClr val="C9D8F7"/>
    <a:srgbClr val="FCD8BA"/>
    <a:srgbClr val="FAB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09" autoAdjust="0"/>
    <p:restoredTop sz="95737" autoAdjust="0"/>
  </p:normalViewPr>
  <p:slideViewPr>
    <p:cSldViewPr>
      <p:cViewPr>
        <p:scale>
          <a:sx n="75" d="100"/>
          <a:sy n="75" d="100"/>
        </p:scale>
        <p:origin x="-1926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420" y="-114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3F588-6FF1-4C25-90FE-D2200D36B1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089BA0-D57F-455C-9EAB-4FC53F55020D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Etude de cadrage</a:t>
          </a:r>
          <a:endParaRPr lang="fr-FR" sz="1200" dirty="0">
            <a:solidFill>
              <a:schemeClr val="tx1"/>
            </a:solidFill>
          </a:endParaRPr>
        </a:p>
      </dgm:t>
    </dgm:pt>
    <dgm:pt modelId="{A7E6E294-0DD8-4E02-9716-B8A2EA1A2BAC}" type="parTrans" cxnId="{23E88763-8B01-4E5D-8530-818538EE2175}">
      <dgm:prSet/>
      <dgm:spPr/>
      <dgm:t>
        <a:bodyPr/>
        <a:lstStyle/>
        <a:p>
          <a:endParaRPr lang="fr-FR"/>
        </a:p>
      </dgm:t>
    </dgm:pt>
    <dgm:pt modelId="{00E61872-ACF9-4DF6-AFAB-D9AEA58CF6EC}" type="sibTrans" cxnId="{23E88763-8B01-4E5D-8530-818538EE2175}">
      <dgm:prSet/>
      <dgm:spPr/>
      <dgm:t>
        <a:bodyPr/>
        <a:lstStyle/>
        <a:p>
          <a:endParaRPr lang="fr-FR"/>
        </a:p>
      </dgm:t>
    </dgm:pt>
    <dgm:pt modelId="{0EE7A79B-9212-4628-8195-17C9CEEB25D3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Mise en service</a:t>
          </a:r>
          <a:endParaRPr lang="fr-FR" sz="1200" dirty="0">
            <a:solidFill>
              <a:schemeClr val="tx1"/>
            </a:solidFill>
          </a:endParaRPr>
        </a:p>
      </dgm:t>
    </dgm:pt>
    <dgm:pt modelId="{D08CD725-E63C-481D-A3C8-022B694AF294}" type="parTrans" cxnId="{9AAC2023-9B7F-4BD2-B53B-5E7A981B0F38}">
      <dgm:prSet/>
      <dgm:spPr/>
      <dgm:t>
        <a:bodyPr/>
        <a:lstStyle/>
        <a:p>
          <a:endParaRPr lang="fr-FR"/>
        </a:p>
      </dgm:t>
    </dgm:pt>
    <dgm:pt modelId="{4D04CAE8-547B-4A6B-AFD2-473B69888AED}" type="sibTrans" cxnId="{9AAC2023-9B7F-4BD2-B53B-5E7A981B0F38}">
      <dgm:prSet/>
      <dgm:spPr/>
      <dgm:t>
        <a:bodyPr/>
        <a:lstStyle/>
        <a:p>
          <a:endParaRPr lang="fr-FR"/>
        </a:p>
      </dgm:t>
    </dgm:pt>
    <dgm:pt modelId="{F2EEC562-0048-4EF9-A665-CEE7178CAA20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Stabilisation</a:t>
          </a:r>
          <a:endParaRPr lang="fr-FR" sz="1200" dirty="0">
            <a:solidFill>
              <a:schemeClr val="tx1"/>
            </a:solidFill>
          </a:endParaRPr>
        </a:p>
      </dgm:t>
    </dgm:pt>
    <dgm:pt modelId="{BF906B90-1CAD-48B3-8F0B-05967D803543}" type="parTrans" cxnId="{CE7C4A46-0DE7-4997-9584-79B3D4276455}">
      <dgm:prSet/>
      <dgm:spPr/>
      <dgm:t>
        <a:bodyPr/>
        <a:lstStyle/>
        <a:p>
          <a:endParaRPr lang="fr-FR"/>
        </a:p>
      </dgm:t>
    </dgm:pt>
    <dgm:pt modelId="{5D46D5E0-2D9F-47D0-8C70-584D9C4A6064}" type="sibTrans" cxnId="{CE7C4A46-0DE7-4997-9584-79B3D4276455}">
      <dgm:prSet/>
      <dgm:spPr/>
      <dgm:t>
        <a:bodyPr/>
        <a:lstStyle/>
        <a:p>
          <a:endParaRPr lang="fr-FR"/>
        </a:p>
      </dgm:t>
    </dgm:pt>
    <dgm:pt modelId="{75BE86E9-3704-46CF-AFDF-09683E0C1550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Appel d’offre</a:t>
          </a:r>
          <a:endParaRPr lang="fr-FR" sz="1200" dirty="0">
            <a:solidFill>
              <a:schemeClr val="tx1"/>
            </a:solidFill>
          </a:endParaRPr>
        </a:p>
      </dgm:t>
    </dgm:pt>
    <dgm:pt modelId="{2A775F25-2CD4-4343-8E28-6C27B7834D33}" type="parTrans" cxnId="{961EBDAB-A378-434D-B676-020C858F0323}">
      <dgm:prSet/>
      <dgm:spPr/>
      <dgm:t>
        <a:bodyPr/>
        <a:lstStyle/>
        <a:p>
          <a:endParaRPr lang="fr-FR"/>
        </a:p>
      </dgm:t>
    </dgm:pt>
    <dgm:pt modelId="{5683CB9F-69FB-4703-8777-3A87DAF7025F}" type="sibTrans" cxnId="{961EBDAB-A378-434D-B676-020C858F0323}">
      <dgm:prSet/>
      <dgm:spPr/>
      <dgm:t>
        <a:bodyPr/>
        <a:lstStyle/>
        <a:p>
          <a:endParaRPr lang="fr-FR"/>
        </a:p>
      </dgm:t>
    </dgm:pt>
    <dgm:pt modelId="{478C4BA6-B168-4995-AF4B-9AF4F17EACD5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Réalisation</a:t>
          </a:r>
          <a:endParaRPr lang="fr-FR" sz="1200" dirty="0">
            <a:solidFill>
              <a:schemeClr val="tx1"/>
            </a:solidFill>
          </a:endParaRPr>
        </a:p>
      </dgm:t>
    </dgm:pt>
    <dgm:pt modelId="{97461498-3269-4207-B9EB-133E9DB75351}" type="parTrans" cxnId="{3CD53F00-FC35-4D19-A18C-10BF4A709F49}">
      <dgm:prSet/>
      <dgm:spPr/>
      <dgm:t>
        <a:bodyPr/>
        <a:lstStyle/>
        <a:p>
          <a:endParaRPr lang="fr-FR"/>
        </a:p>
      </dgm:t>
    </dgm:pt>
    <dgm:pt modelId="{40CAD8A4-DE83-4FAF-A9BD-4BC386547BF3}" type="sibTrans" cxnId="{3CD53F00-FC35-4D19-A18C-10BF4A709F49}">
      <dgm:prSet/>
      <dgm:spPr/>
      <dgm:t>
        <a:bodyPr/>
        <a:lstStyle/>
        <a:p>
          <a:endParaRPr lang="fr-FR"/>
        </a:p>
      </dgm:t>
    </dgm:pt>
    <dgm:pt modelId="{D7DA9AD1-7E57-4182-9493-C7D18CF34AC4}" type="pres">
      <dgm:prSet presAssocID="{BEF3F588-6FF1-4C25-90FE-D2200D36B14E}" presName="CompostProcess" presStyleCnt="0">
        <dgm:presLayoutVars>
          <dgm:dir/>
          <dgm:resizeHandles val="exact"/>
        </dgm:presLayoutVars>
      </dgm:prSet>
      <dgm:spPr/>
    </dgm:pt>
    <dgm:pt modelId="{0C900325-D453-4BDF-96AC-CE2DC8CF6616}" type="pres">
      <dgm:prSet presAssocID="{BEF3F588-6FF1-4C25-90FE-D2200D36B14E}" presName="arrow" presStyleLbl="bgShp" presStyleIdx="0" presStyleCnt="1"/>
      <dgm:spPr/>
    </dgm:pt>
    <dgm:pt modelId="{976E9DAA-19A1-4060-9FE0-13CC72EA3FA9}" type="pres">
      <dgm:prSet presAssocID="{BEF3F588-6FF1-4C25-90FE-D2200D36B14E}" presName="linearProcess" presStyleCnt="0"/>
      <dgm:spPr/>
    </dgm:pt>
    <dgm:pt modelId="{44D7C588-91A6-4982-A940-003F5D93F070}" type="pres">
      <dgm:prSet presAssocID="{CB089BA0-D57F-455C-9EAB-4FC53F55020D}" presName="textNode" presStyleLbl="node1" presStyleIdx="0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4121E8-D8F5-47A3-841E-D04985C23595}" type="pres">
      <dgm:prSet presAssocID="{00E61872-ACF9-4DF6-AFAB-D9AEA58CF6EC}" presName="sibTrans" presStyleCnt="0"/>
      <dgm:spPr/>
    </dgm:pt>
    <dgm:pt modelId="{81A1D6E0-0BB2-4656-A6BE-1459D38CB5EB}" type="pres">
      <dgm:prSet presAssocID="{75BE86E9-3704-46CF-AFDF-09683E0C1550}" presName="textNode" presStyleLbl="node1" presStyleIdx="1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81E10D-EAD8-43E8-9385-BC8984286EB6}" type="pres">
      <dgm:prSet presAssocID="{5683CB9F-69FB-4703-8777-3A87DAF7025F}" presName="sibTrans" presStyleCnt="0"/>
      <dgm:spPr/>
    </dgm:pt>
    <dgm:pt modelId="{3B236EBF-7B17-4483-A847-0A95122106A9}" type="pres">
      <dgm:prSet presAssocID="{478C4BA6-B168-4995-AF4B-9AF4F17EACD5}" presName="textNode" presStyleLbl="node1" presStyleIdx="2" presStyleCnt="5" custScaleX="133596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DF7C8D-0EFA-4A99-81BD-552BEFD4850C}" type="pres">
      <dgm:prSet presAssocID="{40CAD8A4-DE83-4FAF-A9BD-4BC386547BF3}" presName="sibTrans" presStyleCnt="0"/>
      <dgm:spPr/>
    </dgm:pt>
    <dgm:pt modelId="{EBCE95FB-6FCA-4C79-974A-AEDE817C81FC}" type="pres">
      <dgm:prSet presAssocID="{0EE7A79B-9212-4628-8195-17C9CEEB25D3}" presName="textNode" presStyleLbl="node1" presStyleIdx="3" presStyleCnt="5" custScaleX="49739" custScaleY="70312" custLinFactNeighborX="-16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CA70F5-DAAC-44E7-B8AA-76BF8FEB9C6D}" type="pres">
      <dgm:prSet presAssocID="{4D04CAE8-547B-4A6B-AFD2-473B69888AED}" presName="sibTrans" presStyleCnt="0"/>
      <dgm:spPr/>
    </dgm:pt>
    <dgm:pt modelId="{2C36B5EF-8025-4EDE-89E7-DA681E38A1A5}" type="pres">
      <dgm:prSet presAssocID="{F2EEC562-0048-4EF9-A665-CEE7178CAA20}" presName="textNode" presStyleLbl="node1" presStyleIdx="4" presStyleCnt="5" custScaleX="549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61EBDAB-A378-434D-B676-020C858F0323}" srcId="{BEF3F588-6FF1-4C25-90FE-D2200D36B14E}" destId="{75BE86E9-3704-46CF-AFDF-09683E0C1550}" srcOrd="1" destOrd="0" parTransId="{2A775F25-2CD4-4343-8E28-6C27B7834D33}" sibTransId="{5683CB9F-69FB-4703-8777-3A87DAF7025F}"/>
    <dgm:cxn modelId="{23E88763-8B01-4E5D-8530-818538EE2175}" srcId="{BEF3F588-6FF1-4C25-90FE-D2200D36B14E}" destId="{CB089BA0-D57F-455C-9EAB-4FC53F55020D}" srcOrd="0" destOrd="0" parTransId="{A7E6E294-0DD8-4E02-9716-B8A2EA1A2BAC}" sibTransId="{00E61872-ACF9-4DF6-AFAB-D9AEA58CF6EC}"/>
    <dgm:cxn modelId="{47ED7449-2C71-4A51-B873-74F4A478B237}" type="presOf" srcId="{BEF3F588-6FF1-4C25-90FE-D2200D36B14E}" destId="{D7DA9AD1-7E57-4182-9493-C7D18CF34AC4}" srcOrd="0" destOrd="0" presId="urn:microsoft.com/office/officeart/2005/8/layout/hProcess9"/>
    <dgm:cxn modelId="{C0B2C61B-5E94-41A9-8155-0FFB8A6989A3}" type="presOf" srcId="{75BE86E9-3704-46CF-AFDF-09683E0C1550}" destId="{81A1D6E0-0BB2-4656-A6BE-1459D38CB5EB}" srcOrd="0" destOrd="0" presId="urn:microsoft.com/office/officeart/2005/8/layout/hProcess9"/>
    <dgm:cxn modelId="{CE7C4A46-0DE7-4997-9584-79B3D4276455}" srcId="{BEF3F588-6FF1-4C25-90FE-D2200D36B14E}" destId="{F2EEC562-0048-4EF9-A665-CEE7178CAA20}" srcOrd="4" destOrd="0" parTransId="{BF906B90-1CAD-48B3-8F0B-05967D803543}" sibTransId="{5D46D5E0-2D9F-47D0-8C70-584D9C4A6064}"/>
    <dgm:cxn modelId="{D4CDDA01-6ED1-4C86-A0A6-68A4101AF13A}" type="presOf" srcId="{0EE7A79B-9212-4628-8195-17C9CEEB25D3}" destId="{EBCE95FB-6FCA-4C79-974A-AEDE817C81FC}" srcOrd="0" destOrd="0" presId="urn:microsoft.com/office/officeart/2005/8/layout/hProcess9"/>
    <dgm:cxn modelId="{C234E1E3-94E9-45A3-B553-41E716563677}" type="presOf" srcId="{478C4BA6-B168-4995-AF4B-9AF4F17EACD5}" destId="{3B236EBF-7B17-4483-A847-0A95122106A9}" srcOrd="0" destOrd="0" presId="urn:microsoft.com/office/officeart/2005/8/layout/hProcess9"/>
    <dgm:cxn modelId="{9AAC2023-9B7F-4BD2-B53B-5E7A981B0F38}" srcId="{BEF3F588-6FF1-4C25-90FE-D2200D36B14E}" destId="{0EE7A79B-9212-4628-8195-17C9CEEB25D3}" srcOrd="3" destOrd="0" parTransId="{D08CD725-E63C-481D-A3C8-022B694AF294}" sibTransId="{4D04CAE8-547B-4A6B-AFD2-473B69888AED}"/>
    <dgm:cxn modelId="{3CD53F00-FC35-4D19-A18C-10BF4A709F49}" srcId="{BEF3F588-6FF1-4C25-90FE-D2200D36B14E}" destId="{478C4BA6-B168-4995-AF4B-9AF4F17EACD5}" srcOrd="2" destOrd="0" parTransId="{97461498-3269-4207-B9EB-133E9DB75351}" sibTransId="{40CAD8A4-DE83-4FAF-A9BD-4BC386547BF3}"/>
    <dgm:cxn modelId="{354D59F5-23BA-4C31-BA4E-DD9F5DB554BA}" type="presOf" srcId="{F2EEC562-0048-4EF9-A665-CEE7178CAA20}" destId="{2C36B5EF-8025-4EDE-89E7-DA681E38A1A5}" srcOrd="0" destOrd="0" presId="urn:microsoft.com/office/officeart/2005/8/layout/hProcess9"/>
    <dgm:cxn modelId="{658BC450-D8E1-4339-B4E6-B8680A61326C}" type="presOf" srcId="{CB089BA0-D57F-455C-9EAB-4FC53F55020D}" destId="{44D7C588-91A6-4982-A940-003F5D93F070}" srcOrd="0" destOrd="0" presId="urn:microsoft.com/office/officeart/2005/8/layout/hProcess9"/>
    <dgm:cxn modelId="{E35A68BC-F694-48E1-A763-3458D25C3E6C}" type="presParOf" srcId="{D7DA9AD1-7E57-4182-9493-C7D18CF34AC4}" destId="{0C900325-D453-4BDF-96AC-CE2DC8CF6616}" srcOrd="0" destOrd="0" presId="urn:microsoft.com/office/officeart/2005/8/layout/hProcess9"/>
    <dgm:cxn modelId="{C7A25781-7A67-477D-81D5-01A6EB3788A9}" type="presParOf" srcId="{D7DA9AD1-7E57-4182-9493-C7D18CF34AC4}" destId="{976E9DAA-19A1-4060-9FE0-13CC72EA3FA9}" srcOrd="1" destOrd="0" presId="urn:microsoft.com/office/officeart/2005/8/layout/hProcess9"/>
    <dgm:cxn modelId="{CEAFE1CC-414D-4AF2-90AC-7F21262C7AA3}" type="presParOf" srcId="{976E9DAA-19A1-4060-9FE0-13CC72EA3FA9}" destId="{44D7C588-91A6-4982-A940-003F5D93F070}" srcOrd="0" destOrd="0" presId="urn:microsoft.com/office/officeart/2005/8/layout/hProcess9"/>
    <dgm:cxn modelId="{50C9E82D-BB9F-4CED-808E-148F5F36E851}" type="presParOf" srcId="{976E9DAA-19A1-4060-9FE0-13CC72EA3FA9}" destId="{654121E8-D8F5-47A3-841E-D04985C23595}" srcOrd="1" destOrd="0" presId="urn:microsoft.com/office/officeart/2005/8/layout/hProcess9"/>
    <dgm:cxn modelId="{E7E1D0CC-61A1-4AA0-872C-E9AFCCE85BA9}" type="presParOf" srcId="{976E9DAA-19A1-4060-9FE0-13CC72EA3FA9}" destId="{81A1D6E0-0BB2-4656-A6BE-1459D38CB5EB}" srcOrd="2" destOrd="0" presId="urn:microsoft.com/office/officeart/2005/8/layout/hProcess9"/>
    <dgm:cxn modelId="{9BC8242A-C365-4806-8A2B-99A5E04DC759}" type="presParOf" srcId="{976E9DAA-19A1-4060-9FE0-13CC72EA3FA9}" destId="{6A81E10D-EAD8-43E8-9385-BC8984286EB6}" srcOrd="3" destOrd="0" presId="urn:microsoft.com/office/officeart/2005/8/layout/hProcess9"/>
    <dgm:cxn modelId="{A9AAA2A3-A58F-4B44-9B15-5858A4AE82C5}" type="presParOf" srcId="{976E9DAA-19A1-4060-9FE0-13CC72EA3FA9}" destId="{3B236EBF-7B17-4483-A847-0A95122106A9}" srcOrd="4" destOrd="0" presId="urn:microsoft.com/office/officeart/2005/8/layout/hProcess9"/>
    <dgm:cxn modelId="{106D47A8-425A-4AA5-B3EB-43215AB41B99}" type="presParOf" srcId="{976E9DAA-19A1-4060-9FE0-13CC72EA3FA9}" destId="{8ADF7C8D-0EFA-4A99-81BD-552BEFD4850C}" srcOrd="5" destOrd="0" presId="urn:microsoft.com/office/officeart/2005/8/layout/hProcess9"/>
    <dgm:cxn modelId="{F0233AC0-A75C-451F-924E-EBBE9EB0D23B}" type="presParOf" srcId="{976E9DAA-19A1-4060-9FE0-13CC72EA3FA9}" destId="{EBCE95FB-6FCA-4C79-974A-AEDE817C81FC}" srcOrd="6" destOrd="0" presId="urn:microsoft.com/office/officeart/2005/8/layout/hProcess9"/>
    <dgm:cxn modelId="{787A6F64-77B6-4023-A5B6-F302AB11943A}" type="presParOf" srcId="{976E9DAA-19A1-4060-9FE0-13CC72EA3FA9}" destId="{AACA70F5-DAAC-44E7-B8AA-76BF8FEB9C6D}" srcOrd="7" destOrd="0" presId="urn:microsoft.com/office/officeart/2005/8/layout/hProcess9"/>
    <dgm:cxn modelId="{B20F3650-BF58-4EE6-96C9-46EF210F983F}" type="presParOf" srcId="{976E9DAA-19A1-4060-9FE0-13CC72EA3FA9}" destId="{2C36B5EF-8025-4EDE-89E7-DA681E38A1A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00325-D453-4BDF-96AC-CE2DC8CF6616}">
      <dsp:nvSpPr>
        <dsp:cNvPr id="0" name=""/>
        <dsp:cNvSpPr/>
      </dsp:nvSpPr>
      <dsp:spPr>
        <a:xfrm>
          <a:off x="631812" y="0"/>
          <a:ext cx="7160541" cy="46085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7C588-91A6-4982-A940-003F5D93F070}">
      <dsp:nvSpPr>
        <dsp:cNvPr id="0" name=""/>
        <dsp:cNvSpPr/>
      </dsp:nvSpPr>
      <dsp:spPr>
        <a:xfrm>
          <a:off x="397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Etude de cadrage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55237" y="1707449"/>
        <a:ext cx="947565" cy="1193612"/>
      </dsp:txXfrm>
    </dsp:sp>
    <dsp:sp modelId="{81A1D6E0-0BB2-4656-A6BE-1459D38CB5EB}">
      <dsp:nvSpPr>
        <dsp:cNvPr id="0" name=""/>
        <dsp:cNvSpPr/>
      </dsp:nvSpPr>
      <dsp:spPr>
        <a:xfrm>
          <a:off x="137546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Appel d’offre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1426727" y="1707449"/>
        <a:ext cx="947565" cy="1193612"/>
      </dsp:txXfrm>
    </dsp:sp>
    <dsp:sp modelId="{3B236EBF-7B17-4483-A847-0A95122106A9}">
      <dsp:nvSpPr>
        <dsp:cNvPr id="0" name=""/>
        <dsp:cNvSpPr/>
      </dsp:nvSpPr>
      <dsp:spPr>
        <a:xfrm>
          <a:off x="2746955" y="1656188"/>
          <a:ext cx="2820473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Réalisation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2810227" y="1719460"/>
        <a:ext cx="2693929" cy="1169590"/>
      </dsp:txXfrm>
    </dsp:sp>
    <dsp:sp modelId="{EBCE95FB-6FCA-4C79-974A-AEDE817C81FC}">
      <dsp:nvSpPr>
        <dsp:cNvPr id="0" name=""/>
        <dsp:cNvSpPr/>
      </dsp:nvSpPr>
      <dsp:spPr>
        <a:xfrm>
          <a:off x="5883579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Mise en service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5934840" y="1707449"/>
        <a:ext cx="947565" cy="1193612"/>
      </dsp:txXfrm>
    </dsp:sp>
    <dsp:sp modelId="{2C36B5EF-8025-4EDE-89E7-DA681E38A1A5}">
      <dsp:nvSpPr>
        <dsp:cNvPr id="0" name=""/>
        <dsp:cNvSpPr/>
      </dsp:nvSpPr>
      <dsp:spPr>
        <a:xfrm>
          <a:off x="7260320" y="1656188"/>
          <a:ext cx="1159870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Stabilisation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7316940" y="1712808"/>
        <a:ext cx="1046630" cy="1182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0E78F1DD-D017-4F34-AA16-B7A2CF777E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2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75" y="739775"/>
            <a:ext cx="4922838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6301" y="4730750"/>
            <a:ext cx="5033963" cy="443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D06C41B0-741F-4AC9-81F8-63618EAB09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934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AC3024-3145-4EF5-9C26-E13991B97E2A}" type="slidenum">
              <a:rPr lang="fr-FR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fr-FR" alt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713" y="4730750"/>
            <a:ext cx="5035550" cy="4433888"/>
          </a:xfrm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Gestion atelier :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Ordonnancement en lien avec N4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Lancement exécution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/>
              <a:t>Suivi de l’exécution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Déclaration</a:t>
            </a:r>
            <a:r>
              <a:rPr lang="fr-FR" baseline="0" dirty="0" smtClean="0"/>
              <a:t> production 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Non qualité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Performance et indicateurs</a:t>
            </a:r>
          </a:p>
          <a:p>
            <a:pPr marL="171450" indent="-171450">
              <a:buFontTx/>
              <a:buChar char="-"/>
            </a:pPr>
            <a:endParaRPr lang="fr-F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Infocentre Atelier 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Pilotage performance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AVP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Traçabilité Produit / </a:t>
            </a:r>
            <a:r>
              <a:rPr lang="fr-FR" sz="1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fr-FR" sz="1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Lean management (voir OCT)</a:t>
            </a:r>
          </a:p>
          <a:p>
            <a:pPr marL="0" indent="0">
              <a:buFontTx/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C41B0-741F-4AC9-81F8-63618EAB0937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4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  <a:p>
            <a:r>
              <a:rPr lang="fr-FR" altLang="fr-FR" smtClean="0"/>
              <a:t>Date de démarrage projet</a:t>
            </a:r>
          </a:p>
          <a:p>
            <a:r>
              <a:rPr lang="fr-FR" altLang="fr-FR" smtClean="0"/>
              <a:t>Normalement entre le 1et 15 décembre</a:t>
            </a:r>
          </a:p>
          <a:p>
            <a:endParaRPr lang="fr-FR" altLang="fr-FR" smtClean="0"/>
          </a:p>
          <a:p>
            <a:endParaRPr lang="fr-FR" altLang="fr-FR" smtClean="0"/>
          </a:p>
          <a:p>
            <a:r>
              <a:rPr lang="fr-FR" altLang="fr-FR" smtClean="0"/>
              <a:t>Date de mise en service</a:t>
            </a:r>
          </a:p>
          <a:p>
            <a:r>
              <a:rPr lang="fr-FR" altLang="fr-FR" smtClean="0"/>
              <a:t>1/1/2017 </a:t>
            </a:r>
            <a:r>
              <a:rPr lang="fr-FR" altLang="fr-FR" smtClean="0">
                <a:sym typeface="Wingdings" pitchFamily="2" charset="2"/>
              </a:rPr>
              <a:t> 1 mai 2017</a:t>
            </a:r>
          </a:p>
          <a:p>
            <a:r>
              <a:rPr lang="fr-FR" altLang="fr-FR" smtClean="0">
                <a:sym typeface="Wingdings" pitchFamily="2" charset="2"/>
              </a:rPr>
              <a:t>Collecte : mise en œuvre à partir 2017, au départ uniquement une collecte AD</a:t>
            </a:r>
          </a:p>
          <a:p>
            <a:r>
              <a:rPr lang="fr-FR" altLang="fr-FR" smtClean="0">
                <a:sym typeface="Wingdings" pitchFamily="2" charset="2"/>
              </a:rPr>
              <a:t>Si collecte externe, alors mode achat/vente (Négoce ou collecte mais pas économie circulaire)</a:t>
            </a:r>
          </a:p>
          <a:p>
            <a:endParaRPr lang="fr-FR" altLang="fr-FR" smtClean="0">
              <a:sym typeface="Wingdings" pitchFamily="2" charset="2"/>
            </a:endParaRPr>
          </a:p>
          <a:p>
            <a:r>
              <a:rPr lang="fr-FR" altLang="fr-FR" smtClean="0">
                <a:sym typeface="Wingdings" pitchFamily="2" charset="2"/>
              </a:rPr>
              <a:t>C’est sur la base de la réalisation d’un lingot, d’une transformation que l’économie circulaire se mettra en place.</a:t>
            </a:r>
          </a:p>
          <a:p>
            <a:r>
              <a:rPr lang="fr-FR" altLang="fr-FR" smtClean="0">
                <a:sym typeface="Wingdings" pitchFamily="2" charset="2"/>
              </a:rPr>
              <a:t>Approche qualification piece à piece dans un 1</a:t>
            </a:r>
            <a:r>
              <a:rPr lang="fr-FR" altLang="fr-FR" baseline="30000" smtClean="0">
                <a:sym typeface="Wingdings" pitchFamily="2" charset="2"/>
              </a:rPr>
              <a:t>er</a:t>
            </a:r>
            <a:r>
              <a:rPr lang="fr-FR" altLang="fr-FR" smtClean="0">
                <a:sym typeface="Wingdings" pitchFamily="2" charset="2"/>
              </a:rPr>
              <a:t> temps</a:t>
            </a:r>
          </a:p>
          <a:p>
            <a:endParaRPr lang="fr-FR" altLang="fr-FR" smtClean="0">
              <a:sym typeface="Wingdings" pitchFamily="2" charset="2"/>
            </a:endParaRPr>
          </a:p>
          <a:p>
            <a:endParaRPr lang="fr-FR" altLang="fr-FR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422119-F926-4DF1-99B9-48DB2A785A25}" type="slidenum">
              <a:rPr lang="fr-FR" altLang="fr-FR" smtClean="0"/>
              <a:pPr eaLnBrk="1" hangingPunct="1">
                <a:spcBef>
                  <a:spcPct val="0"/>
                </a:spcBef>
              </a:pPr>
              <a:t>8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659463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984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000" baseline="0"/>
            </a:lvl1pPr>
            <a:lvl3pPr>
              <a:defRPr sz="1200"/>
            </a:lvl3pPr>
            <a:lvl4pPr>
              <a:defRPr sz="1050"/>
            </a:lvl4pPr>
            <a:lvl5pPr>
              <a:defRPr sz="1000"/>
            </a:lvl5pPr>
          </a:lstStyle>
          <a:p>
            <a:r>
              <a:rPr lang="fr-FR" sz="1400" dirty="0" smtClean="0"/>
              <a:t> </a:t>
            </a:r>
          </a:p>
          <a:p>
            <a:pPr lvl="1"/>
            <a:r>
              <a:rPr lang="fr-FR" sz="1050" dirty="0" smtClean="0"/>
              <a:t> 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59463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6083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20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08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4" name="Image 3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9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3" name="Image 2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9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2" name="Picture 24" descr="Mtge_INTERFORGE_PPT_v11T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3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030" name="Text Box 29"/>
          <p:cNvSpPr txBox="1">
            <a:spLocks noChangeArrowheads="1"/>
          </p:cNvSpPr>
          <p:nvPr/>
        </p:nvSpPr>
        <p:spPr bwMode="auto">
          <a:xfrm>
            <a:off x="4067175" y="6553200"/>
            <a:ext cx="684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F96751B4-1818-4461-B491-E035F1ADADE9}" type="slidenum">
              <a:rPr lang="fr-FR" sz="1400" b="1" smtClean="0"/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400" b="1" smtClean="0"/>
          </a:p>
        </p:txBody>
      </p:sp>
      <p:pic>
        <p:nvPicPr>
          <p:cNvPr id="1031" name="Picture 3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5175"/>
            <a:ext cx="900113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\\AK11V01\Ecotitanium\03_SI\01%20-%20Pr&#233;paration%20&#233;tude%20de%20cadrage\Doc%20N3\Urbanisation\Ecotitanium%20Urbanisation%20V1.5.ppt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isuel uk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 b="-55"/>
          <a:stretch>
            <a:fillRect/>
          </a:stretch>
        </p:blipFill>
        <p:spPr bwMode="auto">
          <a:xfrm>
            <a:off x="0" y="-26988"/>
            <a:ext cx="9144000" cy="583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41" r="80399" b="-96"/>
          <a:stretch>
            <a:fillRect/>
          </a:stretch>
        </p:blipFill>
        <p:spPr bwMode="auto">
          <a:xfrm>
            <a:off x="1884822" y="5805264"/>
            <a:ext cx="1643062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r="36760" b="61188"/>
          <a:stretch>
            <a:fillRect/>
          </a:stretch>
        </p:blipFill>
        <p:spPr bwMode="auto">
          <a:xfrm>
            <a:off x="7777162" y="5877272"/>
            <a:ext cx="136683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27109" name="Rectangle 5"/>
          <p:cNvSpPr>
            <a:spLocks noChangeArrowheads="1"/>
          </p:cNvSpPr>
          <p:nvPr/>
        </p:nvSpPr>
        <p:spPr bwMode="auto">
          <a:xfrm>
            <a:off x="58081" y="3825044"/>
            <a:ext cx="8891588" cy="1044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016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C00000"/>
                </a:solidFill>
                <a:latin typeface="Verdana" pitchFamily="34" charset="0"/>
              </a:rPr>
              <a:t>Projet EcoTitanium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b="1" dirty="0" smtClean="0">
                <a:solidFill>
                  <a:srgbClr val="C00000"/>
                </a:solidFill>
                <a:latin typeface="Verdana" pitchFamily="34" charset="0"/>
              </a:rPr>
              <a:t>Document confidentiel</a:t>
            </a:r>
          </a:p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C00000"/>
                </a:solidFill>
                <a:latin typeface="Verdana" pitchFamily="34" charset="0"/>
              </a:rPr>
              <a:t>Support de pilotage projet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C00000"/>
                </a:solidFill>
                <a:latin typeface="Verdana" pitchFamily="34" charset="0"/>
              </a:rPr>
              <a:t>Etude de cadrage 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C00000"/>
                </a:solidFill>
                <a:latin typeface="Verdana" pitchFamily="34" charset="0"/>
              </a:rPr>
              <a:t>Système d’Information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C00000"/>
                </a:solidFill>
                <a:latin typeface="Verdana" pitchFamily="34" charset="0"/>
              </a:rPr>
              <a:t>16/07/2015</a:t>
            </a:r>
          </a:p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3200" b="1" dirty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10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32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b="1" dirty="0">
              <a:solidFill>
                <a:srgbClr val="C00000"/>
              </a:solidFill>
              <a:latin typeface="Verdana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83" r="49" b="52991"/>
          <a:stretch>
            <a:fillRect/>
          </a:stretch>
        </p:blipFill>
        <p:spPr bwMode="auto">
          <a:xfrm>
            <a:off x="768810" y="5877272"/>
            <a:ext cx="1116012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Risques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27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dirty="0"/>
              <a:t>Risques</a:t>
            </a:r>
            <a:endParaRPr lang="en-US" dirty="0"/>
          </a:p>
        </p:txBody>
      </p:sp>
      <p:graphicFrame>
        <p:nvGraphicFramePr>
          <p:cNvPr id="5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348014"/>
              </p:ext>
            </p:extLst>
          </p:nvPr>
        </p:nvGraphicFramePr>
        <p:xfrm>
          <a:off x="380368" y="1052736"/>
          <a:ext cx="8650287" cy="3319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"/>
                <a:gridCol w="2484276"/>
                <a:gridCol w="936104"/>
                <a:gridCol w="987276"/>
                <a:gridCol w="1028948"/>
                <a:gridCol w="2601615"/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Risk</a:t>
                      </a:r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ID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Cause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Prob</a:t>
                      </a:r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. A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Impact B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Criticité</a:t>
                      </a:r>
                    </a:p>
                    <a:p>
                      <a:pPr algn="ctr"/>
                      <a:r>
                        <a:rPr lang="fr-FR" sz="14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C=</a:t>
                      </a:r>
                      <a:r>
                        <a:rPr lang="fr-FR" sz="1400" baseline="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AxB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Plan de réduction 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</a:tr>
              <a:tr h="748122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R1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Spécifications du pilotage des fours inconnues à ce jour (RETEC ne donne pas de retour à ce stade).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Impact : adéquation au besoin.</a:t>
                      </a:r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2</a:t>
                      </a:r>
                    </a:p>
                    <a:p>
                      <a:pPr algn="l"/>
                      <a:r>
                        <a:rPr lang="fr-FR" sz="1000" dirty="0" smtClean="0"/>
                        <a:t>(Moyenne)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(Modéré)</a:t>
                      </a:r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4</a:t>
                      </a:r>
                    </a:p>
                    <a:p>
                      <a:pPr algn="l"/>
                      <a:r>
                        <a:rPr lang="fr-FR" sz="1000" dirty="0" smtClean="0"/>
                        <a:t>(Faible)</a:t>
                      </a:r>
                      <a:endParaRPr lang="en-US" sz="1000" dirty="0"/>
                    </a:p>
                  </a:txBody>
                  <a:tcPr marL="91454" marR="91454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Point avec RETEC à prévoir en atelier de conception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000" dirty="0"/>
                    </a:p>
                  </a:txBody>
                  <a:tcPr marL="91454" marR="91454" marT="45727" marB="45727"/>
                </a:tc>
              </a:tr>
              <a:tr h="653019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R2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Non validation par CAC de la démarche EC</a:t>
                      </a:r>
                      <a:r>
                        <a:rPr lang="fr-FR" sz="1000" baseline="0" dirty="0" smtClean="0"/>
                        <a:t> pour fin Mai 2015.</a:t>
                      </a:r>
                      <a:endParaRPr lang="fr-FR" sz="1000" dirty="0" smtClean="0"/>
                    </a:p>
                    <a:p>
                      <a:pPr algn="l"/>
                      <a:r>
                        <a:rPr lang="fr-FR" sz="1000" dirty="0" smtClean="0"/>
                        <a:t>Impact les </a:t>
                      </a:r>
                      <a:r>
                        <a:rPr lang="fr-FR" sz="1000" dirty="0" err="1" smtClean="0"/>
                        <a:t>Cororate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rules</a:t>
                      </a:r>
                      <a:r>
                        <a:rPr lang="fr-FR" sz="1000" baseline="0" dirty="0" smtClean="0"/>
                        <a:t> finance.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1</a:t>
                      </a:r>
                    </a:p>
                    <a:p>
                      <a:pPr algn="l"/>
                      <a:r>
                        <a:rPr lang="fr-FR" sz="1000" dirty="0" smtClean="0"/>
                        <a:t>(Faible)</a:t>
                      </a:r>
                      <a:endParaRPr lang="en-US" sz="1000" dirty="0" smtClean="0"/>
                    </a:p>
                    <a:p>
                      <a:pPr algn="l"/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(Fort)</a:t>
                      </a: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3</a:t>
                      </a:r>
                    </a:p>
                    <a:p>
                      <a:pPr algn="l"/>
                      <a:r>
                        <a:rPr lang="fr-FR" sz="1000" dirty="0" smtClean="0"/>
                        <a:t>(Faible)</a:t>
                      </a:r>
                      <a:endParaRPr lang="en-US" sz="1000" dirty="0"/>
                    </a:p>
                  </a:txBody>
                  <a:tcPr marL="91454" marR="91454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Réponse CAC favorable, risque levé. Attente de réponse par écrit</a:t>
                      </a:r>
                    </a:p>
                  </a:txBody>
                  <a:tcPr marL="91454" marR="91454" marT="45727" marB="45727"/>
                </a:tc>
              </a:tr>
              <a:tr h="653019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R3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Report  ou annulation du projet migration FORMS pilotage</a:t>
                      </a:r>
                      <a:r>
                        <a:rPr lang="fr-FR" sz="1000" baseline="0" dirty="0" smtClean="0"/>
                        <a:t>.</a:t>
                      </a:r>
                    </a:p>
                    <a:p>
                      <a:pPr algn="l"/>
                      <a:r>
                        <a:rPr lang="fr-FR" sz="1000" baseline="0" dirty="0" smtClean="0"/>
                        <a:t>Impact PES -&gt; Budget SI.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0</a:t>
                      </a:r>
                      <a:endParaRPr lang="en-US" sz="1000" dirty="0" smtClean="0"/>
                    </a:p>
                    <a:p>
                      <a:pPr algn="l"/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0</a:t>
                      </a: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chemeClr val="tx1"/>
                          </a:solidFill>
                        </a:rPr>
                        <a:t>Nulle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Réalisation en cours,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livraison en S1 2016</a:t>
                      </a:r>
                    </a:p>
                  </a:txBody>
                  <a:tcPr marL="91454" marR="91454" marT="45727" marB="45727"/>
                </a:tc>
              </a:tr>
              <a:tr h="653019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/>
                        <a:t>R4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 err="1" smtClean="0"/>
                        <a:t>Mise</a:t>
                      </a:r>
                      <a:r>
                        <a:rPr lang="en-US" sz="1000" baseline="0" dirty="0" smtClean="0"/>
                        <a:t> à jour du </a:t>
                      </a:r>
                      <a:r>
                        <a:rPr lang="en-US" sz="1000" baseline="0" dirty="0" err="1" smtClean="0"/>
                        <a:t>chiffrage</a:t>
                      </a:r>
                      <a:r>
                        <a:rPr lang="en-US" sz="1000" baseline="0" dirty="0" smtClean="0"/>
                        <a:t> du budget SI non </a:t>
                      </a:r>
                      <a:r>
                        <a:rPr lang="en-US" sz="1000" baseline="0" dirty="0" err="1" smtClean="0"/>
                        <a:t>disponible</a:t>
                      </a:r>
                      <a:r>
                        <a:rPr lang="en-US" sz="1000" baseline="0" dirty="0" smtClean="0"/>
                        <a:t> pour le 16/07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/>
                        <a:t>3 ( Forte</a:t>
                      </a:r>
                      <a:r>
                        <a:rPr lang="en-US" sz="1000" baseline="0" dirty="0" smtClean="0"/>
                        <a:t> )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2 (</a:t>
                      </a:r>
                      <a:r>
                        <a:rPr lang="en-US" sz="1000" dirty="0" err="1" smtClean="0"/>
                        <a:t>Faible</a:t>
                      </a:r>
                      <a:r>
                        <a:rPr lang="en-US" sz="1000" dirty="0" smtClean="0"/>
                        <a:t>)</a:t>
                      </a:r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6 </a:t>
                      </a:r>
                    </a:p>
                    <a:p>
                      <a:pPr algn="l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000" dirty="0" err="1" smtClean="0">
                          <a:solidFill>
                            <a:schemeClr val="tx1"/>
                          </a:solidFill>
                        </a:rPr>
                        <a:t>Moyenne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Proposer une fourchette pour N3/N4 </a:t>
                      </a:r>
                    </a:p>
                  </a:txBody>
                  <a:tcPr marL="91454" marR="91454" marT="45727" marB="45727"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636698"/>
              </p:ext>
            </p:extLst>
          </p:nvPr>
        </p:nvGraphicFramePr>
        <p:xfrm>
          <a:off x="2935466" y="4856909"/>
          <a:ext cx="2017373" cy="1704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93"/>
                <a:gridCol w="478134"/>
                <a:gridCol w="545435"/>
                <a:gridCol w="596611"/>
              </a:tblGrid>
              <a:tr h="3728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</a:tr>
              <a:tr h="480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R2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</a:tr>
              <a:tr h="4174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333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R3</a:t>
                      </a:r>
                      <a:endParaRPr lang="en-US" sz="105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13846" y="5169465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Matrice de risques </a:t>
            </a:r>
          </a:p>
          <a:p>
            <a:r>
              <a:rPr lang="fr-FR" dirty="0" smtClean="0"/>
              <a:t>avec la criticité :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3672347" y="447311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Impact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2067531" y="5521399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Probabilité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28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Synthèse avancement des différents sujets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577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232756"/>
            <a:ext cx="8964996" cy="2808312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Nicolas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DRUEL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1500" y="4115005"/>
            <a:ext cx="8964996" cy="259035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Christophe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DANCE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DSI de l’étude de </a:t>
            </a:r>
            <a:r>
              <a:rPr lang="fr-FR" dirty="0" smtClean="0"/>
              <a:t>cadrage (Rappel)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39077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ERP 1 : GPAO</a:t>
            </a:r>
          </a:p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Données techniques</a:t>
            </a:r>
          </a:p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Gestion des collectes/traitement</a:t>
            </a:r>
          </a:p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Gestion Stock / </a:t>
            </a:r>
            <a:r>
              <a:rPr lang="fr-FR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Processing</a:t>
            </a: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 / Achat</a:t>
            </a:r>
          </a:p>
          <a:p>
            <a:pPr algn="ctr" defTabSz="913526">
              <a:buClr>
                <a:schemeClr val="tx2"/>
              </a:buClr>
            </a:pPr>
            <a:endParaRPr lang="fr-FR" sz="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832069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ERP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COMPTA / FINANCE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31540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ERP 2 : GPAO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Données techniques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PIC/PDP/CBN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Gestion de campagne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Interfaces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Appro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/ Vente /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Catherine CERESA/ Mathieu BOUILLAUD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834559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 (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HESTIA)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Douanes (CONEX)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MADIOT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681102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(OPTIMAINT)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Magasin PR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31540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Tableau de bord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Reporting financier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Economie circulaire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Eric THOUILLEUX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0016" y="4437113"/>
            <a:ext cx="1883732" cy="1632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Gestion atelier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Infocentre atelier 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Christophe Dance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Florent Gal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Jerome Chaput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681102" y="4422151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Pilotage PAM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Rapport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de fabrication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6832069" y="4452350"/>
            <a:ext cx="2020336" cy="14609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Pilotage VAR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Rapport de fabrication</a:t>
            </a:r>
          </a:p>
          <a:p>
            <a:pPr algn="ctr" defTabSz="913526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Pierre-Mael Fontaine</a:t>
            </a: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142371" y="5433711"/>
            <a:ext cx="2761777" cy="1163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de composition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élaborations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refusions 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(MES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BOM)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Bouillaud / (Yves LEGAY)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663745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ERP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 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CONTRAT / VENTE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Qualité,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&amp; PV</a:t>
            </a:r>
          </a:p>
          <a:p>
            <a:pPr algn="ctr" defTabSz="913526">
              <a:buClr>
                <a:schemeClr val="tx2"/>
              </a:buClr>
            </a:pPr>
            <a:endParaRPr lang="fr-FR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Yves LEGAY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536301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 SAP ou MES)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Romain Desgeorges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533662" y="4422150"/>
            <a:ext cx="2020336" cy="9117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Exploitation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campagne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Préparation charge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enfournement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d’ajustement</a:t>
            </a:r>
          </a:p>
          <a:p>
            <a:pPr algn="ctr" defTabSz="913526">
              <a:buClr>
                <a:schemeClr val="tx2"/>
              </a:buClr>
            </a:pPr>
            <a:endParaRPr lang="fr-FR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</p:spTree>
    <p:extLst>
      <p:ext uri="{BB962C8B-B14F-4D97-AF65-F5344CB8AC3E}">
        <p14:creationId xmlns:p14="http://schemas.microsoft.com/office/powerpoint/2010/main" val="1729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340768"/>
            <a:ext cx="8964996" cy="5112568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Coordination par Nicolas DRUEL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Organisation DSI de l’étude de cadrage</a:t>
            </a:r>
            <a:endParaRPr lang="fr-FR" sz="1600" dirty="0"/>
          </a:p>
        </p:txBody>
      </p:sp>
      <p:sp>
        <p:nvSpPr>
          <p:cNvPr id="3" name="ZoneTexte 2"/>
          <p:cNvSpPr txBox="1"/>
          <p:nvPr/>
        </p:nvSpPr>
        <p:spPr>
          <a:xfrm>
            <a:off x="3231830" y="971436"/>
            <a:ext cx="11592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97143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2805748" y="1724771"/>
            <a:ext cx="2198300" cy="163222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Doc Validé par l’équipe métier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691270" y="1722055"/>
            <a:ext cx="2373118" cy="16349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Point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douane à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formaliser avec DMT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Diffusion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doc final pour signature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05748" y="3741424"/>
            <a:ext cx="2198300" cy="9117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 retenu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727274" y="3741425"/>
            <a:ext cx="2373118" cy="911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Analyse cas réception 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des caisse par N4, 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Démarche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avec SAP France pour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intégration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de l’économie circulaire dans le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ualnet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versu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QM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805748" y="5073573"/>
            <a:ext cx="2198300" cy="9117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rédigé et première relecture réalisée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699294" y="5097984"/>
            <a:ext cx="2373118" cy="88730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Point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Costing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à formaliser suite atelier 16/07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Ajouter liste processus et BPO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EcoTitanium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51714" y="1688767"/>
            <a:ext cx="2020336" cy="1632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Expression du besoin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48855" y="5073572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Appel d’offre 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51714" y="3740431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Adéquation solutions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23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232756"/>
            <a:ext cx="8964996" cy="522058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Christophe DANCE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Organisation DSI de l’étude de cadrage</a:t>
            </a:r>
            <a:endParaRPr lang="fr-FR" sz="16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805748" y="1724771"/>
            <a:ext cx="2198300" cy="163222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Doc Validé par l’équipe métier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1830" y="1036246"/>
            <a:ext cx="11592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103624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5691270" y="1722055"/>
            <a:ext cx="2373118" cy="16349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Diffusion doc final pour signature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805748" y="3741424"/>
            <a:ext cx="2198300" cy="9117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 des scenarios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727274" y="3741424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Décision sur S1 S2 S3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05748" y="5073572"/>
            <a:ext cx="2198300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 S1 + S3  « ME »  - &gt; AO SAP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 S2 -&gt; AO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Métaproductique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logelis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 S3 -&gt; X éditeurs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727274" y="5097983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AO à rédiger suivant  choix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Ajouter liste processus et BPO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EcoTitanium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913526">
              <a:buClr>
                <a:schemeClr val="tx2"/>
              </a:buClr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51714" y="1688767"/>
            <a:ext cx="2020336" cy="1632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Expression du besoin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48855" y="5073572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Appel d’offre 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51714" y="3740431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Urbanisation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1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Restitution Travaux Urbanisation N3</a:t>
            </a:r>
            <a:endParaRPr lang="fr-FR" dirty="0"/>
          </a:p>
        </p:txBody>
      </p:sp>
      <p:graphicFrame>
        <p:nvGraphicFramePr>
          <p:cNvPr id="2" name="Objet 1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3787"/>
              </p:ext>
            </p:extLst>
          </p:nvPr>
        </p:nvGraphicFramePr>
        <p:xfrm>
          <a:off x="3059832" y="3537012"/>
          <a:ext cx="2380170" cy="1784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resentation" r:id="rId3" imgW="4570530" imgH="3427618" progId="PowerPoint.Show.12">
                  <p:link updateAutomatic="1"/>
                </p:oleObj>
              </mc:Choice>
              <mc:Fallback>
                <p:oleObj name="Presentation" r:id="rId3" imgW="4570530" imgH="3427618" progId="PowerPoint.Show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832" y="3537012"/>
                        <a:ext cx="2380170" cy="17849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43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Planning , organisation, charge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969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231740" y="332656"/>
            <a:ext cx="6284912" cy="509588"/>
          </a:xfrm>
        </p:spPr>
        <p:txBody>
          <a:bodyPr/>
          <a:lstStyle/>
          <a:p>
            <a:r>
              <a:rPr lang="fr-FR" altLang="fr-FR" dirty="0"/>
              <a:t>J</a:t>
            </a:r>
            <a:r>
              <a:rPr lang="fr-FR" altLang="fr-FR" dirty="0" smtClean="0"/>
              <a:t>alons SI (Version_3 07/2015)</a:t>
            </a:r>
            <a:br>
              <a:rPr lang="fr-FR" altLang="fr-FR" dirty="0" smtClean="0"/>
            </a:br>
            <a:r>
              <a:rPr lang="fr-FR" altLang="fr-FR" dirty="0" smtClean="0"/>
              <a:t>dans le planning industriel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061354"/>
              </p:ext>
            </p:extLst>
          </p:nvPr>
        </p:nvGraphicFramePr>
        <p:xfrm>
          <a:off x="468313" y="944724"/>
          <a:ext cx="842416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42874" y="4094981"/>
            <a:ext cx="68421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42925" y="3933056"/>
            <a:ext cx="0" cy="11112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684337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44824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264274" y="3933056"/>
            <a:ext cx="0" cy="82867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596187" y="3933056"/>
            <a:ext cx="0" cy="110982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8820149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8" name="ZoneTexte 15"/>
          <p:cNvSpPr txBox="1">
            <a:spLocks noChangeArrowheads="1"/>
          </p:cNvSpPr>
          <p:nvPr/>
        </p:nvSpPr>
        <p:spPr bwMode="auto">
          <a:xfrm>
            <a:off x="1295399" y="4796656"/>
            <a:ext cx="889987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16/07/2015</a:t>
            </a:r>
            <a:endParaRPr lang="fr-FR" altLang="fr-FR" sz="1100" dirty="0">
              <a:latin typeface="Arial" charset="0"/>
            </a:endParaRPr>
          </a:p>
        </p:txBody>
      </p:sp>
      <p:sp>
        <p:nvSpPr>
          <p:cNvPr id="4109" name="ZoneTexte 16"/>
          <p:cNvSpPr txBox="1">
            <a:spLocks noChangeArrowheads="1"/>
          </p:cNvSpPr>
          <p:nvPr/>
        </p:nvSpPr>
        <p:spPr bwMode="auto">
          <a:xfrm>
            <a:off x="2657474" y="4796656"/>
            <a:ext cx="88998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30/10/2015</a:t>
            </a:r>
            <a:endParaRPr lang="fr-FR" altLang="fr-FR" sz="1100" dirty="0">
              <a:latin typeface="Arial" charset="0"/>
            </a:endParaRPr>
          </a:p>
        </p:txBody>
      </p:sp>
      <p:sp>
        <p:nvSpPr>
          <p:cNvPr id="4110" name="ZoneTexte 17"/>
          <p:cNvSpPr txBox="1">
            <a:spLocks noChangeArrowheads="1"/>
          </p:cNvSpPr>
          <p:nvPr/>
        </p:nvSpPr>
        <p:spPr bwMode="auto">
          <a:xfrm>
            <a:off x="5814103" y="4777323"/>
            <a:ext cx="81144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1/10/2016</a:t>
            </a:r>
            <a:endParaRPr lang="fr-FR" altLang="fr-FR" sz="1100" dirty="0">
              <a:latin typeface="Arial" charset="0"/>
            </a:endParaRPr>
          </a:p>
        </p:txBody>
      </p:sp>
      <p:sp>
        <p:nvSpPr>
          <p:cNvPr id="4111" name="ZoneTexte 18"/>
          <p:cNvSpPr txBox="1">
            <a:spLocks noChangeArrowheads="1"/>
          </p:cNvSpPr>
          <p:nvPr/>
        </p:nvSpPr>
        <p:spPr bwMode="auto">
          <a:xfrm>
            <a:off x="5699434" y="5094415"/>
            <a:ext cx="1030163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GO LIVE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4112" name="ZoneTexte 19"/>
          <p:cNvSpPr txBox="1">
            <a:spLocks noChangeArrowheads="1"/>
          </p:cNvSpPr>
          <p:nvPr/>
        </p:nvSpPr>
        <p:spPr bwMode="auto">
          <a:xfrm>
            <a:off x="8388349" y="4796656"/>
            <a:ext cx="81144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1/11/2017</a:t>
            </a:r>
            <a:endParaRPr lang="fr-FR" altLang="fr-FR" sz="1100" dirty="0">
              <a:latin typeface="Arial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509587" y="4347393"/>
            <a:ext cx="1074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1727199" y="4347393"/>
            <a:ext cx="13049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3095624" y="4347393"/>
            <a:ext cx="3124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6300787" y="4347393"/>
            <a:ext cx="12763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7631112" y="4347393"/>
            <a:ext cx="11890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118" name="ZoneTexte 26"/>
          <p:cNvSpPr txBox="1">
            <a:spLocks noChangeArrowheads="1"/>
          </p:cNvSpPr>
          <p:nvPr/>
        </p:nvSpPr>
        <p:spPr bwMode="auto">
          <a:xfrm>
            <a:off x="788987" y="4412481"/>
            <a:ext cx="806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>
                <a:latin typeface="Arial" charset="0"/>
              </a:rPr>
              <a:t>5</a:t>
            </a:r>
            <a:r>
              <a:rPr lang="fr-FR" altLang="fr-FR" sz="1200" dirty="0" smtClean="0">
                <a:latin typeface="Arial" charset="0"/>
              </a:rPr>
              <a:t> </a:t>
            </a:r>
            <a:r>
              <a:rPr lang="fr-FR" altLang="fr-FR" sz="1200" dirty="0">
                <a:latin typeface="Arial" charset="0"/>
              </a:rPr>
              <a:t>mois                    </a:t>
            </a:r>
            <a:r>
              <a:rPr lang="fr-FR" altLang="fr-FR" sz="1200" dirty="0" smtClean="0">
                <a:latin typeface="Arial" charset="0"/>
              </a:rPr>
              <a:t>3 </a:t>
            </a:r>
            <a:r>
              <a:rPr lang="fr-FR" altLang="fr-FR" sz="1200" dirty="0">
                <a:latin typeface="Arial" charset="0"/>
              </a:rPr>
              <a:t>mois                                     </a:t>
            </a:r>
            <a:r>
              <a:rPr lang="fr-FR" altLang="fr-FR" sz="1200" dirty="0" smtClean="0">
                <a:latin typeface="Arial" charset="0"/>
              </a:rPr>
              <a:t>11 </a:t>
            </a:r>
            <a:r>
              <a:rPr lang="fr-FR" altLang="fr-FR" sz="1200" dirty="0">
                <a:latin typeface="Arial" charset="0"/>
              </a:rPr>
              <a:t>mois                                             6 mois                      6 mois 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900112" y="4077518"/>
            <a:ext cx="3397250" cy="17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356099" y="4094981"/>
            <a:ext cx="3132138" cy="190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ZoneTexte 14"/>
          <p:cNvSpPr txBox="1">
            <a:spLocks noChangeArrowheads="1"/>
          </p:cNvSpPr>
          <p:nvPr/>
        </p:nvSpPr>
        <p:spPr bwMode="auto">
          <a:xfrm>
            <a:off x="22224" y="5060994"/>
            <a:ext cx="1635384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fr-FR"/>
            </a:defPPr>
            <a:lvl1pPr eaLnBrk="1" hangingPunct="1">
              <a:buFontTx/>
              <a:buNone/>
              <a:defRPr sz="1400" b="1"/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9pPr>
          </a:lstStyle>
          <a:p>
            <a:r>
              <a:rPr lang="fr-FR" altLang="fr-FR" dirty="0" smtClean="0"/>
              <a:t>25/02/2015</a:t>
            </a:r>
          </a:p>
          <a:p>
            <a:r>
              <a:rPr lang="fr-FR" altLang="fr-FR" dirty="0" smtClean="0"/>
              <a:t>Réunion Kick Off</a:t>
            </a:r>
            <a:endParaRPr lang="fr-FR" altLang="fr-FR" dirty="0"/>
          </a:p>
        </p:txBody>
      </p:sp>
      <p:sp>
        <p:nvSpPr>
          <p:cNvPr id="27" name="ZoneTexte 18"/>
          <p:cNvSpPr txBox="1">
            <a:spLocks noChangeArrowheads="1"/>
          </p:cNvSpPr>
          <p:nvPr/>
        </p:nvSpPr>
        <p:spPr bwMode="auto">
          <a:xfrm>
            <a:off x="6729597" y="5532318"/>
            <a:ext cx="2422697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1/05/2017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Début commercialisation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30" name="ZoneTexte 18"/>
          <p:cNvSpPr txBox="1">
            <a:spLocks noChangeArrowheads="1"/>
          </p:cNvSpPr>
          <p:nvPr/>
        </p:nvSpPr>
        <p:spPr bwMode="auto">
          <a:xfrm>
            <a:off x="6876256" y="5094415"/>
            <a:ext cx="1286667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Fin support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32" name="ZoneTexte 18"/>
          <p:cNvSpPr txBox="1">
            <a:spLocks noChangeArrowheads="1"/>
          </p:cNvSpPr>
          <p:nvPr/>
        </p:nvSpPr>
        <p:spPr bwMode="auto">
          <a:xfrm>
            <a:off x="8234621" y="5085184"/>
            <a:ext cx="909379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Clôture</a:t>
            </a:r>
            <a:endParaRPr lang="fr-FR" altLang="fr-FR" sz="1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57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Préparation appel offre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84313"/>
            <a:ext cx="8568183" cy="4608512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Présentation du planning validé en séance du 15/07 : </a:t>
            </a:r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467478"/>
              </p:ext>
            </p:extLst>
          </p:nvPr>
        </p:nvGraphicFramePr>
        <p:xfrm>
          <a:off x="539552" y="2060848"/>
          <a:ext cx="8136904" cy="3159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5478"/>
                <a:gridCol w="2041426"/>
              </a:tblGrid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Activité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Date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Envoi de l’appel d’offres</a:t>
                      </a:r>
                      <a:endParaRPr lang="en-US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17/07/2015     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12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Date de soumission au plus tard des questions par le prestataire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18/09/2015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12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Réponses aux questions des prestataires par EcoTitanium</a:t>
                      </a:r>
                      <a:endParaRPr lang="en-US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25/09/2015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12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Oraux/ 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</a:rPr>
                        <a:t>soutenance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30/09/2015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et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1/10/2015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Négociations contractuelles et commerciales</a:t>
                      </a:r>
                      <a:endParaRPr lang="en-US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23/10/2015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Choix définitif du prestataire</a:t>
                      </a:r>
                      <a:endParaRPr lang="en-US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chemeClr val="tx1"/>
                          </a:solidFill>
                          <a:effectLst/>
                        </a:rPr>
                        <a:t>30/10/2015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Lancement du projet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02/11/2015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78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F74073BDAEC341AEB8EC8C1775906E" ma:contentTypeVersion="0" ma:contentTypeDescription="Crée un document." ma:contentTypeScope="" ma:versionID="f043ab7507300d03105bb8e293ccd3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fe331b061e72866024fe28ebad680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02D03B-866C-46A7-BFFD-DCC4FA675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A78692-AB49-4202-A3AC-09D21F2500B5}">
  <ds:schemaRefs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D4E947F-D042-4663-9858-F9DCD604AA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43711</TotalTime>
  <Words>750</Words>
  <Application>Microsoft Office PowerPoint</Application>
  <PresentationFormat>Affichage à l'écran (4:3)</PresentationFormat>
  <Paragraphs>253</Paragraphs>
  <Slides>11</Slides>
  <Notes>3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Presentation_AD08</vt:lpstr>
      <vt:lpstr>\\AK11V01\Ecotitanium\03_SI\01 - Préparation étude de cadrage\Doc N3\Urbanisation\Ecotitanium Urbanisation V1.5.pptx</vt:lpstr>
      <vt:lpstr>Présentation PowerPoint</vt:lpstr>
      <vt:lpstr>Synthèse avancement des différents sujets </vt:lpstr>
      <vt:lpstr>Organisation DSI de l’étude de cadrage (Rappel)</vt:lpstr>
      <vt:lpstr>Organisation DSI de l’étude de cadrage</vt:lpstr>
      <vt:lpstr>Organisation DSI de l’étude de cadrage</vt:lpstr>
      <vt:lpstr>Restitution Travaux Urbanisation N3</vt:lpstr>
      <vt:lpstr>Planning , organisation, charge</vt:lpstr>
      <vt:lpstr>Jalons SI (Version_3 07/2015) dans le planning industriel</vt:lpstr>
      <vt:lpstr>Préparation appel offre</vt:lpstr>
      <vt:lpstr>Risques</vt:lpstr>
      <vt:lpstr>Risques</vt:lpstr>
    </vt:vector>
  </TitlesOfParts>
  <Company>Aubert &amp; Duval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SI-UKAD II</dc:title>
  <dc:creator>CSC</dc:creator>
  <cp:lastModifiedBy>Nicolas Druel</cp:lastModifiedBy>
  <cp:revision>2171</cp:revision>
  <cp:lastPrinted>2015-02-18T13:58:08Z</cp:lastPrinted>
  <dcterms:created xsi:type="dcterms:W3CDTF">2008-05-27T15:51:13Z</dcterms:created>
  <dcterms:modified xsi:type="dcterms:W3CDTF">2015-07-17T09:13:14Z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0x0101005BF74073BDAEC341AEB8EC8C1775906E</vt:lpwstr>
  </property>
</Properties>
</file>