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595" r:id="rId5"/>
    <p:sldId id="786" r:id="rId6"/>
    <p:sldId id="718" r:id="rId7"/>
    <p:sldId id="711" r:id="rId8"/>
    <p:sldId id="774" r:id="rId9"/>
    <p:sldId id="775" r:id="rId10"/>
    <p:sldId id="781" r:id="rId11"/>
    <p:sldId id="782" r:id="rId12"/>
    <p:sldId id="784" r:id="rId13"/>
    <p:sldId id="791" r:id="rId14"/>
    <p:sldId id="783" r:id="rId15"/>
    <p:sldId id="714" r:id="rId16"/>
    <p:sldId id="785" r:id="rId17"/>
    <p:sldId id="716" r:id="rId18"/>
    <p:sldId id="789" r:id="rId19"/>
    <p:sldId id="788" r:id="rId20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4754E"/>
    <a:srgbClr val="FF9900"/>
    <a:srgbClr val="FFB7B9"/>
    <a:srgbClr val="FFD347"/>
    <a:srgbClr val="66FF99"/>
    <a:srgbClr val="FFFFFF"/>
    <a:srgbClr val="C9D8F7"/>
    <a:srgbClr val="FCD8BA"/>
    <a:srgbClr val="FAB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9" autoAdjust="0"/>
    <p:restoredTop sz="95737" autoAdjust="0"/>
  </p:normalViewPr>
  <p:slideViewPr>
    <p:cSldViewPr>
      <p:cViewPr>
        <p:scale>
          <a:sx n="75" d="100"/>
          <a:sy n="75" d="100"/>
        </p:scale>
        <p:origin x="-13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420" y="-114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3F588-6FF1-4C25-90FE-D2200D36B14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B089BA0-D57F-455C-9EAB-4FC53F55020D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Etude de cadrage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7E6E294-0DD8-4E02-9716-B8A2EA1A2BAC}" type="parTrans" cxnId="{23E88763-8B01-4E5D-8530-818538EE2175}">
      <dgm:prSet/>
      <dgm:spPr/>
      <dgm:t>
        <a:bodyPr/>
        <a:lstStyle/>
        <a:p>
          <a:endParaRPr lang="fr-FR"/>
        </a:p>
      </dgm:t>
    </dgm:pt>
    <dgm:pt modelId="{00E61872-ACF9-4DF6-AFAB-D9AEA58CF6EC}" type="sibTrans" cxnId="{23E88763-8B01-4E5D-8530-818538EE2175}">
      <dgm:prSet/>
      <dgm:spPr/>
      <dgm:t>
        <a:bodyPr/>
        <a:lstStyle/>
        <a:p>
          <a:endParaRPr lang="fr-FR"/>
        </a:p>
      </dgm:t>
    </dgm:pt>
    <dgm:pt modelId="{0EE7A79B-9212-4628-8195-17C9CEEB25D3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Mise en service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08CD725-E63C-481D-A3C8-022B694AF294}" type="parTrans" cxnId="{9AAC2023-9B7F-4BD2-B53B-5E7A981B0F38}">
      <dgm:prSet/>
      <dgm:spPr/>
      <dgm:t>
        <a:bodyPr/>
        <a:lstStyle/>
        <a:p>
          <a:endParaRPr lang="fr-FR"/>
        </a:p>
      </dgm:t>
    </dgm:pt>
    <dgm:pt modelId="{4D04CAE8-547B-4A6B-AFD2-473B69888AED}" type="sibTrans" cxnId="{9AAC2023-9B7F-4BD2-B53B-5E7A981B0F38}">
      <dgm:prSet/>
      <dgm:spPr/>
      <dgm:t>
        <a:bodyPr/>
        <a:lstStyle/>
        <a:p>
          <a:endParaRPr lang="fr-FR"/>
        </a:p>
      </dgm:t>
    </dgm:pt>
    <dgm:pt modelId="{F2EEC562-0048-4EF9-A665-CEE7178CAA20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Stabilisation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F906B90-1CAD-48B3-8F0B-05967D803543}" type="parTrans" cxnId="{CE7C4A46-0DE7-4997-9584-79B3D4276455}">
      <dgm:prSet/>
      <dgm:spPr/>
      <dgm:t>
        <a:bodyPr/>
        <a:lstStyle/>
        <a:p>
          <a:endParaRPr lang="fr-FR"/>
        </a:p>
      </dgm:t>
    </dgm:pt>
    <dgm:pt modelId="{5D46D5E0-2D9F-47D0-8C70-584D9C4A6064}" type="sibTrans" cxnId="{CE7C4A46-0DE7-4997-9584-79B3D4276455}">
      <dgm:prSet/>
      <dgm:spPr/>
      <dgm:t>
        <a:bodyPr/>
        <a:lstStyle/>
        <a:p>
          <a:endParaRPr lang="fr-FR"/>
        </a:p>
      </dgm:t>
    </dgm:pt>
    <dgm:pt modelId="{75BE86E9-3704-46CF-AFDF-09683E0C1550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Appel d’offre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A775F25-2CD4-4343-8E28-6C27B7834D33}" type="parTrans" cxnId="{961EBDAB-A378-434D-B676-020C858F0323}">
      <dgm:prSet/>
      <dgm:spPr/>
      <dgm:t>
        <a:bodyPr/>
        <a:lstStyle/>
        <a:p>
          <a:endParaRPr lang="fr-FR"/>
        </a:p>
      </dgm:t>
    </dgm:pt>
    <dgm:pt modelId="{5683CB9F-69FB-4703-8777-3A87DAF7025F}" type="sibTrans" cxnId="{961EBDAB-A378-434D-B676-020C858F0323}">
      <dgm:prSet/>
      <dgm:spPr/>
      <dgm:t>
        <a:bodyPr/>
        <a:lstStyle/>
        <a:p>
          <a:endParaRPr lang="fr-FR"/>
        </a:p>
      </dgm:t>
    </dgm:pt>
    <dgm:pt modelId="{478C4BA6-B168-4995-AF4B-9AF4F17EACD5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Réalisation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7461498-3269-4207-B9EB-133E9DB75351}" type="parTrans" cxnId="{3CD53F00-FC35-4D19-A18C-10BF4A709F49}">
      <dgm:prSet/>
      <dgm:spPr/>
      <dgm:t>
        <a:bodyPr/>
        <a:lstStyle/>
        <a:p>
          <a:endParaRPr lang="fr-FR"/>
        </a:p>
      </dgm:t>
    </dgm:pt>
    <dgm:pt modelId="{40CAD8A4-DE83-4FAF-A9BD-4BC386547BF3}" type="sibTrans" cxnId="{3CD53F00-FC35-4D19-A18C-10BF4A709F49}">
      <dgm:prSet/>
      <dgm:spPr/>
      <dgm:t>
        <a:bodyPr/>
        <a:lstStyle/>
        <a:p>
          <a:endParaRPr lang="fr-FR"/>
        </a:p>
      </dgm:t>
    </dgm:pt>
    <dgm:pt modelId="{D7DA9AD1-7E57-4182-9493-C7D18CF34AC4}" type="pres">
      <dgm:prSet presAssocID="{BEF3F588-6FF1-4C25-90FE-D2200D36B14E}" presName="CompostProcess" presStyleCnt="0">
        <dgm:presLayoutVars>
          <dgm:dir/>
          <dgm:resizeHandles val="exact"/>
        </dgm:presLayoutVars>
      </dgm:prSet>
      <dgm:spPr/>
    </dgm:pt>
    <dgm:pt modelId="{0C900325-D453-4BDF-96AC-CE2DC8CF6616}" type="pres">
      <dgm:prSet presAssocID="{BEF3F588-6FF1-4C25-90FE-D2200D36B14E}" presName="arrow" presStyleLbl="bgShp" presStyleIdx="0" presStyleCnt="1"/>
      <dgm:spPr>
        <a:solidFill>
          <a:schemeClr val="tx2">
            <a:lumMod val="50000"/>
            <a:lumOff val="50000"/>
          </a:schemeClr>
        </a:solidFill>
      </dgm:spPr>
    </dgm:pt>
    <dgm:pt modelId="{976E9DAA-19A1-4060-9FE0-13CC72EA3FA9}" type="pres">
      <dgm:prSet presAssocID="{BEF3F588-6FF1-4C25-90FE-D2200D36B14E}" presName="linearProcess" presStyleCnt="0"/>
      <dgm:spPr/>
    </dgm:pt>
    <dgm:pt modelId="{44D7C588-91A6-4982-A940-003F5D93F070}" type="pres">
      <dgm:prSet presAssocID="{CB089BA0-D57F-455C-9EAB-4FC53F55020D}" presName="textNode" presStyleLbl="node1" presStyleIdx="0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4121E8-D8F5-47A3-841E-D04985C23595}" type="pres">
      <dgm:prSet presAssocID="{00E61872-ACF9-4DF6-AFAB-D9AEA58CF6EC}" presName="sibTrans" presStyleCnt="0"/>
      <dgm:spPr/>
    </dgm:pt>
    <dgm:pt modelId="{81A1D6E0-0BB2-4656-A6BE-1459D38CB5EB}" type="pres">
      <dgm:prSet presAssocID="{75BE86E9-3704-46CF-AFDF-09683E0C1550}" presName="textNode" presStyleLbl="node1" presStyleIdx="1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81E10D-EAD8-43E8-9385-BC8984286EB6}" type="pres">
      <dgm:prSet presAssocID="{5683CB9F-69FB-4703-8777-3A87DAF7025F}" presName="sibTrans" presStyleCnt="0"/>
      <dgm:spPr/>
    </dgm:pt>
    <dgm:pt modelId="{3B236EBF-7B17-4483-A847-0A95122106A9}" type="pres">
      <dgm:prSet presAssocID="{478C4BA6-B168-4995-AF4B-9AF4F17EACD5}" presName="textNode" presStyleLbl="node1" presStyleIdx="2" presStyleCnt="5" custScaleX="133596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DF7C8D-0EFA-4A99-81BD-552BEFD4850C}" type="pres">
      <dgm:prSet presAssocID="{40CAD8A4-DE83-4FAF-A9BD-4BC386547BF3}" presName="sibTrans" presStyleCnt="0"/>
      <dgm:spPr/>
    </dgm:pt>
    <dgm:pt modelId="{EBCE95FB-6FCA-4C79-974A-AEDE817C81FC}" type="pres">
      <dgm:prSet presAssocID="{0EE7A79B-9212-4628-8195-17C9CEEB25D3}" presName="textNode" presStyleLbl="node1" presStyleIdx="3" presStyleCnt="5" custScaleX="49739" custScaleY="70312" custLinFactNeighborX="-16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CA70F5-DAAC-44E7-B8AA-76BF8FEB9C6D}" type="pres">
      <dgm:prSet presAssocID="{4D04CAE8-547B-4A6B-AFD2-473B69888AED}" presName="sibTrans" presStyleCnt="0"/>
      <dgm:spPr/>
    </dgm:pt>
    <dgm:pt modelId="{2C36B5EF-8025-4EDE-89E7-DA681E38A1A5}" type="pres">
      <dgm:prSet presAssocID="{F2EEC562-0048-4EF9-A665-CEE7178CAA20}" presName="textNode" presStyleLbl="node1" presStyleIdx="4" presStyleCnt="5" custScaleX="549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CF8A59C-EA64-4146-BE72-98742DE0E672}" type="presOf" srcId="{BEF3F588-6FF1-4C25-90FE-D2200D36B14E}" destId="{D7DA9AD1-7E57-4182-9493-C7D18CF34AC4}" srcOrd="0" destOrd="0" presId="urn:microsoft.com/office/officeart/2005/8/layout/hProcess9"/>
    <dgm:cxn modelId="{3CD53F00-FC35-4D19-A18C-10BF4A709F49}" srcId="{BEF3F588-6FF1-4C25-90FE-D2200D36B14E}" destId="{478C4BA6-B168-4995-AF4B-9AF4F17EACD5}" srcOrd="2" destOrd="0" parTransId="{97461498-3269-4207-B9EB-133E9DB75351}" sibTransId="{40CAD8A4-DE83-4FAF-A9BD-4BC386547BF3}"/>
    <dgm:cxn modelId="{9AAC2023-9B7F-4BD2-B53B-5E7A981B0F38}" srcId="{BEF3F588-6FF1-4C25-90FE-D2200D36B14E}" destId="{0EE7A79B-9212-4628-8195-17C9CEEB25D3}" srcOrd="3" destOrd="0" parTransId="{D08CD725-E63C-481D-A3C8-022B694AF294}" sibTransId="{4D04CAE8-547B-4A6B-AFD2-473B69888AED}"/>
    <dgm:cxn modelId="{23E88763-8B01-4E5D-8530-818538EE2175}" srcId="{BEF3F588-6FF1-4C25-90FE-D2200D36B14E}" destId="{CB089BA0-D57F-455C-9EAB-4FC53F55020D}" srcOrd="0" destOrd="0" parTransId="{A7E6E294-0DD8-4E02-9716-B8A2EA1A2BAC}" sibTransId="{00E61872-ACF9-4DF6-AFAB-D9AEA58CF6EC}"/>
    <dgm:cxn modelId="{E1191C85-7A11-49A2-A957-198B8FA9EF78}" type="presOf" srcId="{F2EEC562-0048-4EF9-A665-CEE7178CAA20}" destId="{2C36B5EF-8025-4EDE-89E7-DA681E38A1A5}" srcOrd="0" destOrd="0" presId="urn:microsoft.com/office/officeart/2005/8/layout/hProcess9"/>
    <dgm:cxn modelId="{6F06BCD1-F2CC-43A0-AC91-49CFA8B1B30E}" type="presOf" srcId="{0EE7A79B-9212-4628-8195-17C9CEEB25D3}" destId="{EBCE95FB-6FCA-4C79-974A-AEDE817C81FC}" srcOrd="0" destOrd="0" presId="urn:microsoft.com/office/officeart/2005/8/layout/hProcess9"/>
    <dgm:cxn modelId="{CE7C4A46-0DE7-4997-9584-79B3D4276455}" srcId="{BEF3F588-6FF1-4C25-90FE-D2200D36B14E}" destId="{F2EEC562-0048-4EF9-A665-CEE7178CAA20}" srcOrd="4" destOrd="0" parTransId="{BF906B90-1CAD-48B3-8F0B-05967D803543}" sibTransId="{5D46D5E0-2D9F-47D0-8C70-584D9C4A6064}"/>
    <dgm:cxn modelId="{961EBDAB-A378-434D-B676-020C858F0323}" srcId="{BEF3F588-6FF1-4C25-90FE-D2200D36B14E}" destId="{75BE86E9-3704-46CF-AFDF-09683E0C1550}" srcOrd="1" destOrd="0" parTransId="{2A775F25-2CD4-4343-8E28-6C27B7834D33}" sibTransId="{5683CB9F-69FB-4703-8777-3A87DAF7025F}"/>
    <dgm:cxn modelId="{FBACEFBD-666D-422C-99C2-3A8B51EB8F48}" type="presOf" srcId="{478C4BA6-B168-4995-AF4B-9AF4F17EACD5}" destId="{3B236EBF-7B17-4483-A847-0A95122106A9}" srcOrd="0" destOrd="0" presId="urn:microsoft.com/office/officeart/2005/8/layout/hProcess9"/>
    <dgm:cxn modelId="{C1435D1B-837A-467B-A7E1-AA82992051BF}" type="presOf" srcId="{CB089BA0-D57F-455C-9EAB-4FC53F55020D}" destId="{44D7C588-91A6-4982-A940-003F5D93F070}" srcOrd="0" destOrd="0" presId="urn:microsoft.com/office/officeart/2005/8/layout/hProcess9"/>
    <dgm:cxn modelId="{0BB0110E-7304-4027-9D16-9B99EB2F7EE0}" type="presOf" srcId="{75BE86E9-3704-46CF-AFDF-09683E0C1550}" destId="{81A1D6E0-0BB2-4656-A6BE-1459D38CB5EB}" srcOrd="0" destOrd="0" presId="urn:microsoft.com/office/officeart/2005/8/layout/hProcess9"/>
    <dgm:cxn modelId="{7A1459D2-4D4F-4340-AECD-D51F40223DE4}" type="presParOf" srcId="{D7DA9AD1-7E57-4182-9493-C7D18CF34AC4}" destId="{0C900325-D453-4BDF-96AC-CE2DC8CF6616}" srcOrd="0" destOrd="0" presId="urn:microsoft.com/office/officeart/2005/8/layout/hProcess9"/>
    <dgm:cxn modelId="{076C4D07-A58C-4435-B891-05C99F5CB51F}" type="presParOf" srcId="{D7DA9AD1-7E57-4182-9493-C7D18CF34AC4}" destId="{976E9DAA-19A1-4060-9FE0-13CC72EA3FA9}" srcOrd="1" destOrd="0" presId="urn:microsoft.com/office/officeart/2005/8/layout/hProcess9"/>
    <dgm:cxn modelId="{50A6AFB1-4B4A-4501-98EE-B74B1F5202A1}" type="presParOf" srcId="{976E9DAA-19A1-4060-9FE0-13CC72EA3FA9}" destId="{44D7C588-91A6-4982-A940-003F5D93F070}" srcOrd="0" destOrd="0" presId="urn:microsoft.com/office/officeart/2005/8/layout/hProcess9"/>
    <dgm:cxn modelId="{D276997E-8EC3-4F32-9F44-E08AC182FE9E}" type="presParOf" srcId="{976E9DAA-19A1-4060-9FE0-13CC72EA3FA9}" destId="{654121E8-D8F5-47A3-841E-D04985C23595}" srcOrd="1" destOrd="0" presId="urn:microsoft.com/office/officeart/2005/8/layout/hProcess9"/>
    <dgm:cxn modelId="{D9D9EB1D-6E57-4CBC-BEC7-445067D60259}" type="presParOf" srcId="{976E9DAA-19A1-4060-9FE0-13CC72EA3FA9}" destId="{81A1D6E0-0BB2-4656-A6BE-1459D38CB5EB}" srcOrd="2" destOrd="0" presId="urn:microsoft.com/office/officeart/2005/8/layout/hProcess9"/>
    <dgm:cxn modelId="{F66465C7-E410-4DBA-AF56-859378A55A67}" type="presParOf" srcId="{976E9DAA-19A1-4060-9FE0-13CC72EA3FA9}" destId="{6A81E10D-EAD8-43E8-9385-BC8984286EB6}" srcOrd="3" destOrd="0" presId="urn:microsoft.com/office/officeart/2005/8/layout/hProcess9"/>
    <dgm:cxn modelId="{5D505935-90B0-47B6-B416-8AF22CA8C0EC}" type="presParOf" srcId="{976E9DAA-19A1-4060-9FE0-13CC72EA3FA9}" destId="{3B236EBF-7B17-4483-A847-0A95122106A9}" srcOrd="4" destOrd="0" presId="urn:microsoft.com/office/officeart/2005/8/layout/hProcess9"/>
    <dgm:cxn modelId="{8A4D60C0-E8BF-461A-A1F9-CF39DD7BA08C}" type="presParOf" srcId="{976E9DAA-19A1-4060-9FE0-13CC72EA3FA9}" destId="{8ADF7C8D-0EFA-4A99-81BD-552BEFD4850C}" srcOrd="5" destOrd="0" presId="urn:microsoft.com/office/officeart/2005/8/layout/hProcess9"/>
    <dgm:cxn modelId="{B8A6A216-DAC2-4AEF-A8C7-371A0EF39060}" type="presParOf" srcId="{976E9DAA-19A1-4060-9FE0-13CC72EA3FA9}" destId="{EBCE95FB-6FCA-4C79-974A-AEDE817C81FC}" srcOrd="6" destOrd="0" presId="urn:microsoft.com/office/officeart/2005/8/layout/hProcess9"/>
    <dgm:cxn modelId="{A9EAD4B8-29D8-42DB-B2AC-C16504F4A679}" type="presParOf" srcId="{976E9DAA-19A1-4060-9FE0-13CC72EA3FA9}" destId="{AACA70F5-DAAC-44E7-B8AA-76BF8FEB9C6D}" srcOrd="7" destOrd="0" presId="urn:microsoft.com/office/officeart/2005/8/layout/hProcess9"/>
    <dgm:cxn modelId="{22A1905C-DA25-4FAE-9DD0-A4F472E3216D}" type="presParOf" srcId="{976E9DAA-19A1-4060-9FE0-13CC72EA3FA9}" destId="{2C36B5EF-8025-4EDE-89E7-DA681E38A1A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F3F588-6FF1-4C25-90FE-D2200D36B14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B089BA0-D57F-455C-9EAB-4FC53F55020D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Etude de cadrage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7E6E294-0DD8-4E02-9716-B8A2EA1A2BAC}" type="parTrans" cxnId="{23E88763-8B01-4E5D-8530-818538EE2175}">
      <dgm:prSet/>
      <dgm:spPr/>
      <dgm:t>
        <a:bodyPr/>
        <a:lstStyle/>
        <a:p>
          <a:endParaRPr lang="fr-FR"/>
        </a:p>
      </dgm:t>
    </dgm:pt>
    <dgm:pt modelId="{00E61872-ACF9-4DF6-AFAB-D9AEA58CF6EC}" type="sibTrans" cxnId="{23E88763-8B01-4E5D-8530-818538EE2175}">
      <dgm:prSet/>
      <dgm:spPr/>
      <dgm:t>
        <a:bodyPr/>
        <a:lstStyle/>
        <a:p>
          <a:endParaRPr lang="fr-FR"/>
        </a:p>
      </dgm:t>
    </dgm:pt>
    <dgm:pt modelId="{0EE7A79B-9212-4628-8195-17C9CEEB25D3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Mise en service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08CD725-E63C-481D-A3C8-022B694AF294}" type="parTrans" cxnId="{9AAC2023-9B7F-4BD2-B53B-5E7A981B0F38}">
      <dgm:prSet/>
      <dgm:spPr/>
      <dgm:t>
        <a:bodyPr/>
        <a:lstStyle/>
        <a:p>
          <a:endParaRPr lang="fr-FR"/>
        </a:p>
      </dgm:t>
    </dgm:pt>
    <dgm:pt modelId="{4D04CAE8-547B-4A6B-AFD2-473B69888AED}" type="sibTrans" cxnId="{9AAC2023-9B7F-4BD2-B53B-5E7A981B0F38}">
      <dgm:prSet/>
      <dgm:spPr/>
      <dgm:t>
        <a:bodyPr/>
        <a:lstStyle/>
        <a:p>
          <a:endParaRPr lang="fr-FR"/>
        </a:p>
      </dgm:t>
    </dgm:pt>
    <dgm:pt modelId="{F2EEC562-0048-4EF9-A665-CEE7178CAA20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Stabilisation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F906B90-1CAD-48B3-8F0B-05967D803543}" type="parTrans" cxnId="{CE7C4A46-0DE7-4997-9584-79B3D4276455}">
      <dgm:prSet/>
      <dgm:spPr/>
      <dgm:t>
        <a:bodyPr/>
        <a:lstStyle/>
        <a:p>
          <a:endParaRPr lang="fr-FR"/>
        </a:p>
      </dgm:t>
    </dgm:pt>
    <dgm:pt modelId="{5D46D5E0-2D9F-47D0-8C70-584D9C4A6064}" type="sibTrans" cxnId="{CE7C4A46-0DE7-4997-9584-79B3D4276455}">
      <dgm:prSet/>
      <dgm:spPr/>
      <dgm:t>
        <a:bodyPr/>
        <a:lstStyle/>
        <a:p>
          <a:endParaRPr lang="fr-FR"/>
        </a:p>
      </dgm:t>
    </dgm:pt>
    <dgm:pt modelId="{75BE86E9-3704-46CF-AFDF-09683E0C1550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Appel d’offre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A775F25-2CD4-4343-8E28-6C27B7834D33}" type="parTrans" cxnId="{961EBDAB-A378-434D-B676-020C858F0323}">
      <dgm:prSet/>
      <dgm:spPr/>
      <dgm:t>
        <a:bodyPr/>
        <a:lstStyle/>
        <a:p>
          <a:endParaRPr lang="fr-FR"/>
        </a:p>
      </dgm:t>
    </dgm:pt>
    <dgm:pt modelId="{5683CB9F-69FB-4703-8777-3A87DAF7025F}" type="sibTrans" cxnId="{961EBDAB-A378-434D-B676-020C858F0323}">
      <dgm:prSet/>
      <dgm:spPr/>
      <dgm:t>
        <a:bodyPr/>
        <a:lstStyle/>
        <a:p>
          <a:endParaRPr lang="fr-FR"/>
        </a:p>
      </dgm:t>
    </dgm:pt>
    <dgm:pt modelId="{478C4BA6-B168-4995-AF4B-9AF4F17EACD5}">
      <dgm:prSet phldrT="[Texte]" custT="1"/>
      <dgm:spPr/>
      <dgm:t>
        <a:bodyPr/>
        <a:lstStyle/>
        <a:p>
          <a:r>
            <a:rPr lang="fr-FR" sz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Réalisation</a:t>
          </a:r>
          <a:endParaRPr lang="fr-FR" sz="12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7461498-3269-4207-B9EB-133E9DB75351}" type="parTrans" cxnId="{3CD53F00-FC35-4D19-A18C-10BF4A709F49}">
      <dgm:prSet/>
      <dgm:spPr/>
      <dgm:t>
        <a:bodyPr/>
        <a:lstStyle/>
        <a:p>
          <a:endParaRPr lang="fr-FR"/>
        </a:p>
      </dgm:t>
    </dgm:pt>
    <dgm:pt modelId="{40CAD8A4-DE83-4FAF-A9BD-4BC386547BF3}" type="sibTrans" cxnId="{3CD53F00-FC35-4D19-A18C-10BF4A709F49}">
      <dgm:prSet/>
      <dgm:spPr/>
      <dgm:t>
        <a:bodyPr/>
        <a:lstStyle/>
        <a:p>
          <a:endParaRPr lang="fr-FR"/>
        </a:p>
      </dgm:t>
    </dgm:pt>
    <dgm:pt modelId="{D7DA9AD1-7E57-4182-9493-C7D18CF34AC4}" type="pres">
      <dgm:prSet presAssocID="{BEF3F588-6FF1-4C25-90FE-D2200D36B14E}" presName="CompostProcess" presStyleCnt="0">
        <dgm:presLayoutVars>
          <dgm:dir/>
          <dgm:resizeHandles val="exact"/>
        </dgm:presLayoutVars>
      </dgm:prSet>
      <dgm:spPr/>
    </dgm:pt>
    <dgm:pt modelId="{0C900325-D453-4BDF-96AC-CE2DC8CF6616}" type="pres">
      <dgm:prSet presAssocID="{BEF3F588-6FF1-4C25-90FE-D2200D36B14E}" presName="arrow" presStyleLbl="bgShp" presStyleIdx="0" presStyleCnt="1"/>
      <dgm:spPr>
        <a:solidFill>
          <a:schemeClr val="tx2">
            <a:lumMod val="50000"/>
            <a:lumOff val="50000"/>
          </a:schemeClr>
        </a:solidFill>
      </dgm:spPr>
    </dgm:pt>
    <dgm:pt modelId="{976E9DAA-19A1-4060-9FE0-13CC72EA3FA9}" type="pres">
      <dgm:prSet presAssocID="{BEF3F588-6FF1-4C25-90FE-D2200D36B14E}" presName="linearProcess" presStyleCnt="0"/>
      <dgm:spPr/>
    </dgm:pt>
    <dgm:pt modelId="{44D7C588-91A6-4982-A940-003F5D93F070}" type="pres">
      <dgm:prSet presAssocID="{CB089BA0-D57F-455C-9EAB-4FC53F55020D}" presName="textNode" presStyleLbl="node1" presStyleIdx="0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4121E8-D8F5-47A3-841E-D04985C23595}" type="pres">
      <dgm:prSet presAssocID="{00E61872-ACF9-4DF6-AFAB-D9AEA58CF6EC}" presName="sibTrans" presStyleCnt="0"/>
      <dgm:spPr/>
    </dgm:pt>
    <dgm:pt modelId="{81A1D6E0-0BB2-4656-A6BE-1459D38CB5EB}" type="pres">
      <dgm:prSet presAssocID="{75BE86E9-3704-46CF-AFDF-09683E0C1550}" presName="textNode" presStyleLbl="node1" presStyleIdx="1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81E10D-EAD8-43E8-9385-BC8984286EB6}" type="pres">
      <dgm:prSet presAssocID="{5683CB9F-69FB-4703-8777-3A87DAF7025F}" presName="sibTrans" presStyleCnt="0"/>
      <dgm:spPr/>
    </dgm:pt>
    <dgm:pt modelId="{3B236EBF-7B17-4483-A847-0A95122106A9}" type="pres">
      <dgm:prSet presAssocID="{478C4BA6-B168-4995-AF4B-9AF4F17EACD5}" presName="textNode" presStyleLbl="node1" presStyleIdx="2" presStyleCnt="5" custScaleX="133596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DF7C8D-0EFA-4A99-81BD-552BEFD4850C}" type="pres">
      <dgm:prSet presAssocID="{40CAD8A4-DE83-4FAF-A9BD-4BC386547BF3}" presName="sibTrans" presStyleCnt="0"/>
      <dgm:spPr/>
    </dgm:pt>
    <dgm:pt modelId="{EBCE95FB-6FCA-4C79-974A-AEDE817C81FC}" type="pres">
      <dgm:prSet presAssocID="{0EE7A79B-9212-4628-8195-17C9CEEB25D3}" presName="textNode" presStyleLbl="node1" presStyleIdx="3" presStyleCnt="5" custScaleX="49739" custScaleY="70312" custLinFactNeighborX="-16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CA70F5-DAAC-44E7-B8AA-76BF8FEB9C6D}" type="pres">
      <dgm:prSet presAssocID="{4D04CAE8-547B-4A6B-AFD2-473B69888AED}" presName="sibTrans" presStyleCnt="0"/>
      <dgm:spPr/>
    </dgm:pt>
    <dgm:pt modelId="{2C36B5EF-8025-4EDE-89E7-DA681E38A1A5}" type="pres">
      <dgm:prSet presAssocID="{F2EEC562-0048-4EF9-A665-CEE7178CAA20}" presName="textNode" presStyleLbl="node1" presStyleIdx="4" presStyleCnt="5" custScaleX="549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61EBDAB-A378-434D-B676-020C858F0323}" srcId="{BEF3F588-6FF1-4C25-90FE-D2200D36B14E}" destId="{75BE86E9-3704-46CF-AFDF-09683E0C1550}" srcOrd="1" destOrd="0" parTransId="{2A775F25-2CD4-4343-8E28-6C27B7834D33}" sibTransId="{5683CB9F-69FB-4703-8777-3A87DAF7025F}"/>
    <dgm:cxn modelId="{23E88763-8B01-4E5D-8530-818538EE2175}" srcId="{BEF3F588-6FF1-4C25-90FE-D2200D36B14E}" destId="{CB089BA0-D57F-455C-9EAB-4FC53F55020D}" srcOrd="0" destOrd="0" parTransId="{A7E6E294-0DD8-4E02-9716-B8A2EA1A2BAC}" sibTransId="{00E61872-ACF9-4DF6-AFAB-D9AEA58CF6EC}"/>
    <dgm:cxn modelId="{DB7C6638-199E-40C0-86AD-C13E761B2BEF}" type="presOf" srcId="{75BE86E9-3704-46CF-AFDF-09683E0C1550}" destId="{81A1D6E0-0BB2-4656-A6BE-1459D38CB5EB}" srcOrd="0" destOrd="0" presId="urn:microsoft.com/office/officeart/2005/8/layout/hProcess9"/>
    <dgm:cxn modelId="{CE7C4A46-0DE7-4997-9584-79B3D4276455}" srcId="{BEF3F588-6FF1-4C25-90FE-D2200D36B14E}" destId="{F2EEC562-0048-4EF9-A665-CEE7178CAA20}" srcOrd="4" destOrd="0" parTransId="{BF906B90-1CAD-48B3-8F0B-05967D803543}" sibTransId="{5D46D5E0-2D9F-47D0-8C70-584D9C4A6064}"/>
    <dgm:cxn modelId="{792BC2AD-4F3B-4746-B356-E5471191893C}" type="presOf" srcId="{CB089BA0-D57F-455C-9EAB-4FC53F55020D}" destId="{44D7C588-91A6-4982-A940-003F5D93F070}" srcOrd="0" destOrd="0" presId="urn:microsoft.com/office/officeart/2005/8/layout/hProcess9"/>
    <dgm:cxn modelId="{AB48398F-952F-4622-92C6-B62E6E4D284B}" type="presOf" srcId="{BEF3F588-6FF1-4C25-90FE-D2200D36B14E}" destId="{D7DA9AD1-7E57-4182-9493-C7D18CF34AC4}" srcOrd="0" destOrd="0" presId="urn:microsoft.com/office/officeart/2005/8/layout/hProcess9"/>
    <dgm:cxn modelId="{9AAC2023-9B7F-4BD2-B53B-5E7A981B0F38}" srcId="{BEF3F588-6FF1-4C25-90FE-D2200D36B14E}" destId="{0EE7A79B-9212-4628-8195-17C9CEEB25D3}" srcOrd="3" destOrd="0" parTransId="{D08CD725-E63C-481D-A3C8-022B694AF294}" sibTransId="{4D04CAE8-547B-4A6B-AFD2-473B69888AED}"/>
    <dgm:cxn modelId="{AA0C73EE-B77F-4C8D-9126-EB28258C0B8D}" type="presOf" srcId="{478C4BA6-B168-4995-AF4B-9AF4F17EACD5}" destId="{3B236EBF-7B17-4483-A847-0A95122106A9}" srcOrd="0" destOrd="0" presId="urn:microsoft.com/office/officeart/2005/8/layout/hProcess9"/>
    <dgm:cxn modelId="{3CD53F00-FC35-4D19-A18C-10BF4A709F49}" srcId="{BEF3F588-6FF1-4C25-90FE-D2200D36B14E}" destId="{478C4BA6-B168-4995-AF4B-9AF4F17EACD5}" srcOrd="2" destOrd="0" parTransId="{97461498-3269-4207-B9EB-133E9DB75351}" sibTransId="{40CAD8A4-DE83-4FAF-A9BD-4BC386547BF3}"/>
    <dgm:cxn modelId="{5DC513C5-61C1-4A66-AD3D-187FCA3DF626}" type="presOf" srcId="{0EE7A79B-9212-4628-8195-17C9CEEB25D3}" destId="{EBCE95FB-6FCA-4C79-974A-AEDE817C81FC}" srcOrd="0" destOrd="0" presId="urn:microsoft.com/office/officeart/2005/8/layout/hProcess9"/>
    <dgm:cxn modelId="{222010D0-4D47-454F-9C5C-F3DD1D3F72C7}" type="presOf" srcId="{F2EEC562-0048-4EF9-A665-CEE7178CAA20}" destId="{2C36B5EF-8025-4EDE-89E7-DA681E38A1A5}" srcOrd="0" destOrd="0" presId="urn:microsoft.com/office/officeart/2005/8/layout/hProcess9"/>
    <dgm:cxn modelId="{73C6E544-A338-4BD9-9205-950F295723CE}" type="presParOf" srcId="{D7DA9AD1-7E57-4182-9493-C7D18CF34AC4}" destId="{0C900325-D453-4BDF-96AC-CE2DC8CF6616}" srcOrd="0" destOrd="0" presId="urn:microsoft.com/office/officeart/2005/8/layout/hProcess9"/>
    <dgm:cxn modelId="{291AFC54-132D-4994-8209-DEFBCACF5885}" type="presParOf" srcId="{D7DA9AD1-7E57-4182-9493-C7D18CF34AC4}" destId="{976E9DAA-19A1-4060-9FE0-13CC72EA3FA9}" srcOrd="1" destOrd="0" presId="urn:microsoft.com/office/officeart/2005/8/layout/hProcess9"/>
    <dgm:cxn modelId="{56FFA968-B2D5-4C0D-8D70-423F9B7FE02F}" type="presParOf" srcId="{976E9DAA-19A1-4060-9FE0-13CC72EA3FA9}" destId="{44D7C588-91A6-4982-A940-003F5D93F070}" srcOrd="0" destOrd="0" presId="urn:microsoft.com/office/officeart/2005/8/layout/hProcess9"/>
    <dgm:cxn modelId="{00B1EC6A-A772-4B0B-A626-B2410F91F230}" type="presParOf" srcId="{976E9DAA-19A1-4060-9FE0-13CC72EA3FA9}" destId="{654121E8-D8F5-47A3-841E-D04985C23595}" srcOrd="1" destOrd="0" presId="urn:microsoft.com/office/officeart/2005/8/layout/hProcess9"/>
    <dgm:cxn modelId="{AA3B9F25-AC92-4BE4-BAB5-9BF8738F4FD4}" type="presParOf" srcId="{976E9DAA-19A1-4060-9FE0-13CC72EA3FA9}" destId="{81A1D6E0-0BB2-4656-A6BE-1459D38CB5EB}" srcOrd="2" destOrd="0" presId="urn:microsoft.com/office/officeart/2005/8/layout/hProcess9"/>
    <dgm:cxn modelId="{8EAE24C1-9F29-4581-B96F-FCE44A4024CC}" type="presParOf" srcId="{976E9DAA-19A1-4060-9FE0-13CC72EA3FA9}" destId="{6A81E10D-EAD8-43E8-9385-BC8984286EB6}" srcOrd="3" destOrd="0" presId="urn:microsoft.com/office/officeart/2005/8/layout/hProcess9"/>
    <dgm:cxn modelId="{2E454CDE-226E-42BF-A51B-5AEEF6222459}" type="presParOf" srcId="{976E9DAA-19A1-4060-9FE0-13CC72EA3FA9}" destId="{3B236EBF-7B17-4483-A847-0A95122106A9}" srcOrd="4" destOrd="0" presId="urn:microsoft.com/office/officeart/2005/8/layout/hProcess9"/>
    <dgm:cxn modelId="{F5042EB0-88BB-4DC7-A3F3-3EE501AA23CD}" type="presParOf" srcId="{976E9DAA-19A1-4060-9FE0-13CC72EA3FA9}" destId="{8ADF7C8D-0EFA-4A99-81BD-552BEFD4850C}" srcOrd="5" destOrd="0" presId="urn:microsoft.com/office/officeart/2005/8/layout/hProcess9"/>
    <dgm:cxn modelId="{A71F43D7-EB9A-4DF1-BF44-AD3878D3122B}" type="presParOf" srcId="{976E9DAA-19A1-4060-9FE0-13CC72EA3FA9}" destId="{EBCE95FB-6FCA-4C79-974A-AEDE817C81FC}" srcOrd="6" destOrd="0" presId="urn:microsoft.com/office/officeart/2005/8/layout/hProcess9"/>
    <dgm:cxn modelId="{C2AFE4E1-798F-44A7-AE58-E0124C8E8200}" type="presParOf" srcId="{976E9DAA-19A1-4060-9FE0-13CC72EA3FA9}" destId="{AACA70F5-DAAC-44E7-B8AA-76BF8FEB9C6D}" srcOrd="7" destOrd="0" presId="urn:microsoft.com/office/officeart/2005/8/layout/hProcess9"/>
    <dgm:cxn modelId="{F05C61CB-377E-4707-8A3E-E31630BA74CD}" type="presParOf" srcId="{976E9DAA-19A1-4060-9FE0-13CC72EA3FA9}" destId="{2C36B5EF-8025-4EDE-89E7-DA681E38A1A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00325-D453-4BDF-96AC-CE2DC8CF6616}">
      <dsp:nvSpPr>
        <dsp:cNvPr id="0" name=""/>
        <dsp:cNvSpPr/>
      </dsp:nvSpPr>
      <dsp:spPr>
        <a:xfrm>
          <a:off x="631812" y="0"/>
          <a:ext cx="7160541" cy="4608512"/>
        </a:xfrm>
        <a:prstGeom prst="rightArrow">
          <a:avLst/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7C588-91A6-4982-A940-003F5D93F070}">
      <dsp:nvSpPr>
        <dsp:cNvPr id="0" name=""/>
        <dsp:cNvSpPr/>
      </dsp:nvSpPr>
      <dsp:spPr>
        <a:xfrm>
          <a:off x="397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Etude de cadrage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5237" y="1707449"/>
        <a:ext cx="947565" cy="1193612"/>
      </dsp:txXfrm>
    </dsp:sp>
    <dsp:sp modelId="{81A1D6E0-0BB2-4656-A6BE-1459D38CB5EB}">
      <dsp:nvSpPr>
        <dsp:cNvPr id="0" name=""/>
        <dsp:cNvSpPr/>
      </dsp:nvSpPr>
      <dsp:spPr>
        <a:xfrm>
          <a:off x="137546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Appel d’offre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426727" y="1707449"/>
        <a:ext cx="947565" cy="1193612"/>
      </dsp:txXfrm>
    </dsp:sp>
    <dsp:sp modelId="{3B236EBF-7B17-4483-A847-0A95122106A9}">
      <dsp:nvSpPr>
        <dsp:cNvPr id="0" name=""/>
        <dsp:cNvSpPr/>
      </dsp:nvSpPr>
      <dsp:spPr>
        <a:xfrm>
          <a:off x="2746955" y="1656188"/>
          <a:ext cx="2820473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Réalisation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810227" y="1719460"/>
        <a:ext cx="2693929" cy="1169590"/>
      </dsp:txXfrm>
    </dsp:sp>
    <dsp:sp modelId="{EBCE95FB-6FCA-4C79-974A-AEDE817C81FC}">
      <dsp:nvSpPr>
        <dsp:cNvPr id="0" name=""/>
        <dsp:cNvSpPr/>
      </dsp:nvSpPr>
      <dsp:spPr>
        <a:xfrm>
          <a:off x="5883579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Mise en service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934840" y="1707449"/>
        <a:ext cx="947565" cy="1193612"/>
      </dsp:txXfrm>
    </dsp:sp>
    <dsp:sp modelId="{2C36B5EF-8025-4EDE-89E7-DA681E38A1A5}">
      <dsp:nvSpPr>
        <dsp:cNvPr id="0" name=""/>
        <dsp:cNvSpPr/>
      </dsp:nvSpPr>
      <dsp:spPr>
        <a:xfrm>
          <a:off x="7260320" y="1656188"/>
          <a:ext cx="1159870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Stabilisation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7316940" y="1712808"/>
        <a:ext cx="1046630" cy="11828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00325-D453-4BDF-96AC-CE2DC8CF6616}">
      <dsp:nvSpPr>
        <dsp:cNvPr id="0" name=""/>
        <dsp:cNvSpPr/>
      </dsp:nvSpPr>
      <dsp:spPr>
        <a:xfrm>
          <a:off x="631812" y="0"/>
          <a:ext cx="7160541" cy="4608512"/>
        </a:xfrm>
        <a:prstGeom prst="rightArrow">
          <a:avLst/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7C588-91A6-4982-A940-003F5D93F070}">
      <dsp:nvSpPr>
        <dsp:cNvPr id="0" name=""/>
        <dsp:cNvSpPr/>
      </dsp:nvSpPr>
      <dsp:spPr>
        <a:xfrm>
          <a:off x="397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Etude de cadrage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5237" y="1707449"/>
        <a:ext cx="947565" cy="1193612"/>
      </dsp:txXfrm>
    </dsp:sp>
    <dsp:sp modelId="{81A1D6E0-0BB2-4656-A6BE-1459D38CB5EB}">
      <dsp:nvSpPr>
        <dsp:cNvPr id="0" name=""/>
        <dsp:cNvSpPr/>
      </dsp:nvSpPr>
      <dsp:spPr>
        <a:xfrm>
          <a:off x="137546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Appel d’offre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426727" y="1707449"/>
        <a:ext cx="947565" cy="1193612"/>
      </dsp:txXfrm>
    </dsp:sp>
    <dsp:sp modelId="{3B236EBF-7B17-4483-A847-0A95122106A9}">
      <dsp:nvSpPr>
        <dsp:cNvPr id="0" name=""/>
        <dsp:cNvSpPr/>
      </dsp:nvSpPr>
      <dsp:spPr>
        <a:xfrm>
          <a:off x="2746955" y="1656188"/>
          <a:ext cx="2820473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Réalisation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810227" y="1719460"/>
        <a:ext cx="2693929" cy="1169590"/>
      </dsp:txXfrm>
    </dsp:sp>
    <dsp:sp modelId="{EBCE95FB-6FCA-4C79-974A-AEDE817C81FC}">
      <dsp:nvSpPr>
        <dsp:cNvPr id="0" name=""/>
        <dsp:cNvSpPr/>
      </dsp:nvSpPr>
      <dsp:spPr>
        <a:xfrm>
          <a:off x="5883579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Mise en service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934840" y="1707449"/>
        <a:ext cx="947565" cy="1193612"/>
      </dsp:txXfrm>
    </dsp:sp>
    <dsp:sp modelId="{2C36B5EF-8025-4EDE-89E7-DA681E38A1A5}">
      <dsp:nvSpPr>
        <dsp:cNvPr id="0" name=""/>
        <dsp:cNvSpPr/>
      </dsp:nvSpPr>
      <dsp:spPr>
        <a:xfrm>
          <a:off x="7260320" y="1656188"/>
          <a:ext cx="1159870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Stabilisation</a:t>
          </a:r>
          <a:endParaRPr lang="fr-FR" sz="1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7316940" y="1712808"/>
        <a:ext cx="1046630" cy="1182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0E78F1DD-D017-4F34-AA16-B7A2CF777E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2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1" y="1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75" y="739775"/>
            <a:ext cx="4922838" cy="3694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6301" y="4730750"/>
            <a:ext cx="5033963" cy="443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1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fld id="{D06C41B0-741F-4AC9-81F8-63618EAB09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934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AC3024-3145-4EF5-9C26-E13991B97E2A}" type="slidenum">
              <a:rPr lang="fr-FR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fr-FR" alt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713" y="4730750"/>
            <a:ext cx="5035550" cy="4433888"/>
          </a:xfrm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Gestion atelier :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Ordonnancement en lien avec N4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Lancement exécution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dirty="0" smtClean="0"/>
              <a:t>Suivi de l’exécution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fr-FR" dirty="0" smtClean="0"/>
              <a:t>Déclaration</a:t>
            </a:r>
            <a:r>
              <a:rPr lang="fr-FR" baseline="0" dirty="0" smtClean="0"/>
              <a:t> production 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smtClean="0"/>
              <a:t>Non qualité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Performance et indicateurs</a:t>
            </a:r>
          </a:p>
          <a:p>
            <a:pPr marL="171450" indent="-171450">
              <a:buFontTx/>
              <a:buChar char="-"/>
            </a:pPr>
            <a:endParaRPr lang="fr-F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Infocentre Atelier 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Pilotage performance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AVP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Traçabilité Produit / </a:t>
            </a:r>
            <a:r>
              <a:rPr lang="fr-FR" sz="12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lang="fr-FR" sz="1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Lean management (voir OCT)</a:t>
            </a:r>
          </a:p>
          <a:p>
            <a:pPr marL="0" indent="0">
              <a:buFontTx/>
              <a:buNone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C41B0-741F-4AC9-81F8-63618EAB093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44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  <a:p>
            <a:r>
              <a:rPr lang="fr-FR" altLang="fr-FR" smtClean="0"/>
              <a:t>Date de démarrage projet</a:t>
            </a:r>
          </a:p>
          <a:p>
            <a:r>
              <a:rPr lang="fr-FR" altLang="fr-FR" smtClean="0"/>
              <a:t>Normalement entre le 1et 15 décembre</a:t>
            </a:r>
          </a:p>
          <a:p>
            <a:endParaRPr lang="fr-FR" altLang="fr-FR" smtClean="0"/>
          </a:p>
          <a:p>
            <a:endParaRPr lang="fr-FR" altLang="fr-FR" smtClean="0"/>
          </a:p>
          <a:p>
            <a:r>
              <a:rPr lang="fr-FR" altLang="fr-FR" smtClean="0"/>
              <a:t>Date de mise en service</a:t>
            </a:r>
          </a:p>
          <a:p>
            <a:r>
              <a:rPr lang="fr-FR" altLang="fr-FR" smtClean="0"/>
              <a:t>1/1/2017 </a:t>
            </a:r>
            <a:r>
              <a:rPr lang="fr-FR" altLang="fr-FR" smtClean="0">
                <a:sym typeface="Wingdings" pitchFamily="2" charset="2"/>
              </a:rPr>
              <a:t> 1 mai 2017</a:t>
            </a:r>
          </a:p>
          <a:p>
            <a:r>
              <a:rPr lang="fr-FR" altLang="fr-FR" smtClean="0">
                <a:sym typeface="Wingdings" pitchFamily="2" charset="2"/>
              </a:rPr>
              <a:t>Collecte : mise en œuvre à partir 2017, au départ uniquement une collecte AD</a:t>
            </a:r>
          </a:p>
          <a:p>
            <a:r>
              <a:rPr lang="fr-FR" altLang="fr-FR" smtClean="0">
                <a:sym typeface="Wingdings" pitchFamily="2" charset="2"/>
              </a:rPr>
              <a:t>Si collecte externe, alors mode achat/vente (Négoce ou collecte mais pas économie circulaire)</a:t>
            </a:r>
          </a:p>
          <a:p>
            <a:endParaRPr lang="fr-FR" altLang="fr-FR" smtClean="0">
              <a:sym typeface="Wingdings" pitchFamily="2" charset="2"/>
            </a:endParaRPr>
          </a:p>
          <a:p>
            <a:r>
              <a:rPr lang="fr-FR" altLang="fr-FR" smtClean="0">
                <a:sym typeface="Wingdings" pitchFamily="2" charset="2"/>
              </a:rPr>
              <a:t>C’est sur la base de la réalisation d’un lingot, d’une transformation que l’économie circulaire se mettra en place.</a:t>
            </a:r>
          </a:p>
          <a:p>
            <a:r>
              <a:rPr lang="fr-FR" altLang="fr-FR" smtClean="0">
                <a:sym typeface="Wingdings" pitchFamily="2" charset="2"/>
              </a:rPr>
              <a:t>Approche qualification piece à piece dans un 1</a:t>
            </a:r>
            <a:r>
              <a:rPr lang="fr-FR" altLang="fr-FR" baseline="30000" smtClean="0">
                <a:sym typeface="Wingdings" pitchFamily="2" charset="2"/>
              </a:rPr>
              <a:t>er</a:t>
            </a:r>
            <a:r>
              <a:rPr lang="fr-FR" altLang="fr-FR" smtClean="0">
                <a:sym typeface="Wingdings" pitchFamily="2" charset="2"/>
              </a:rPr>
              <a:t> temps</a:t>
            </a:r>
          </a:p>
          <a:p>
            <a:endParaRPr lang="fr-FR" altLang="fr-FR" smtClean="0">
              <a:sym typeface="Wingdings" pitchFamily="2" charset="2"/>
            </a:endParaRPr>
          </a:p>
          <a:p>
            <a:endParaRPr lang="fr-FR" altLang="fr-FR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422119-F926-4DF1-99B9-48DB2A785A25}" type="slidenum">
              <a:rPr lang="fr-FR" altLang="fr-FR" smtClean="0"/>
              <a:pPr eaLnBrk="1" hangingPunct="1">
                <a:spcBef>
                  <a:spcPct val="0"/>
                </a:spcBef>
              </a:pPr>
              <a:t>12</a:t>
            </a:fld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  <a:p>
            <a:r>
              <a:rPr lang="fr-FR" altLang="fr-FR" smtClean="0"/>
              <a:t>Date de démarrage projet</a:t>
            </a:r>
          </a:p>
          <a:p>
            <a:r>
              <a:rPr lang="fr-FR" altLang="fr-FR" smtClean="0"/>
              <a:t>Normalement entre le 1et 15 décembre</a:t>
            </a:r>
          </a:p>
          <a:p>
            <a:endParaRPr lang="fr-FR" altLang="fr-FR" smtClean="0"/>
          </a:p>
          <a:p>
            <a:endParaRPr lang="fr-FR" altLang="fr-FR" smtClean="0"/>
          </a:p>
          <a:p>
            <a:r>
              <a:rPr lang="fr-FR" altLang="fr-FR" smtClean="0"/>
              <a:t>Date de mise en service</a:t>
            </a:r>
          </a:p>
          <a:p>
            <a:r>
              <a:rPr lang="fr-FR" altLang="fr-FR" smtClean="0"/>
              <a:t>1/1/2017 </a:t>
            </a:r>
            <a:r>
              <a:rPr lang="fr-FR" altLang="fr-FR" smtClean="0">
                <a:sym typeface="Wingdings" pitchFamily="2" charset="2"/>
              </a:rPr>
              <a:t> 1 mai 2017</a:t>
            </a:r>
          </a:p>
          <a:p>
            <a:r>
              <a:rPr lang="fr-FR" altLang="fr-FR" smtClean="0">
                <a:sym typeface="Wingdings" pitchFamily="2" charset="2"/>
              </a:rPr>
              <a:t>Collecte : mise en œuvre à partir 2017, au départ uniquement une collecte AD</a:t>
            </a:r>
          </a:p>
          <a:p>
            <a:r>
              <a:rPr lang="fr-FR" altLang="fr-FR" smtClean="0">
                <a:sym typeface="Wingdings" pitchFamily="2" charset="2"/>
              </a:rPr>
              <a:t>Si collecte externe, alors mode achat/vente (Négoce ou collecte mais pas économie circulaire)</a:t>
            </a:r>
          </a:p>
          <a:p>
            <a:endParaRPr lang="fr-FR" altLang="fr-FR" smtClean="0">
              <a:sym typeface="Wingdings" pitchFamily="2" charset="2"/>
            </a:endParaRPr>
          </a:p>
          <a:p>
            <a:r>
              <a:rPr lang="fr-FR" altLang="fr-FR" smtClean="0">
                <a:sym typeface="Wingdings" pitchFamily="2" charset="2"/>
              </a:rPr>
              <a:t>C’est sur la base de la réalisation d’un lingot, d’une transformation que l’économie circulaire se mettra en place.</a:t>
            </a:r>
          </a:p>
          <a:p>
            <a:r>
              <a:rPr lang="fr-FR" altLang="fr-FR" smtClean="0">
                <a:sym typeface="Wingdings" pitchFamily="2" charset="2"/>
              </a:rPr>
              <a:t>Approche qualification piece à piece dans un 1</a:t>
            </a:r>
            <a:r>
              <a:rPr lang="fr-FR" altLang="fr-FR" baseline="30000" smtClean="0">
                <a:sym typeface="Wingdings" pitchFamily="2" charset="2"/>
              </a:rPr>
              <a:t>er</a:t>
            </a:r>
            <a:r>
              <a:rPr lang="fr-FR" altLang="fr-FR" smtClean="0">
                <a:sym typeface="Wingdings" pitchFamily="2" charset="2"/>
              </a:rPr>
              <a:t> temps</a:t>
            </a:r>
          </a:p>
          <a:p>
            <a:endParaRPr lang="fr-FR" altLang="fr-FR" smtClean="0">
              <a:sym typeface="Wingdings" pitchFamily="2" charset="2"/>
            </a:endParaRPr>
          </a:p>
          <a:p>
            <a:endParaRPr lang="fr-FR" altLang="fr-FR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422119-F926-4DF1-99B9-48DB2A785A25}" type="slidenum">
              <a:rPr lang="fr-FR" altLang="fr-FR" smtClean="0"/>
              <a:pPr eaLnBrk="1" hangingPunct="1">
                <a:spcBef>
                  <a:spcPct val="0"/>
                </a:spcBef>
              </a:pPr>
              <a:t>13</a:t>
            </a:fld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pic>
        <p:nvPicPr>
          <p:cNvPr id="6" name="Image 5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85" y="5871170"/>
            <a:ext cx="1323975" cy="8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 userDrawn="1"/>
        </p:nvSpPr>
        <p:spPr>
          <a:xfrm>
            <a:off x="1007604" y="6309320"/>
            <a:ext cx="258038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Confidentiel</a:t>
            </a:r>
            <a:endParaRPr lang="fr-FR" sz="2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984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000" baseline="0"/>
            </a:lvl1pPr>
            <a:lvl3pPr>
              <a:defRPr sz="1200"/>
            </a:lvl3pPr>
            <a:lvl4pPr>
              <a:defRPr sz="1050"/>
            </a:lvl4pPr>
            <a:lvl5pPr>
              <a:defRPr sz="1000"/>
            </a:lvl5pPr>
          </a:lstStyle>
          <a:p>
            <a:r>
              <a:rPr lang="fr-FR" sz="1400" dirty="0" smtClean="0"/>
              <a:t> </a:t>
            </a:r>
          </a:p>
          <a:p>
            <a:pPr lvl="1"/>
            <a:r>
              <a:rPr lang="fr-FR" sz="1050" dirty="0" smtClean="0"/>
              <a:t> 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659463" y="6309320"/>
            <a:ext cx="258038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Confidentiel</a:t>
            </a:r>
            <a:endParaRPr lang="fr-FR" sz="2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Image 5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8584"/>
            <a:ext cx="1038460" cy="7621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83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20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08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4" name="Image 3" descr="logo_cs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00" y="6489340"/>
            <a:ext cx="540060" cy="3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9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3" name="Image 2" descr="logo_cs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00" y="6489340"/>
            <a:ext cx="540060" cy="3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49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3087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et modifiez le titre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0"/>
            <a:ext cx="9145588" cy="6859588"/>
            <a:chOff x="0" y="0"/>
            <a:chExt cx="5761" cy="4321"/>
          </a:xfrm>
        </p:grpSpPr>
        <p:pic>
          <p:nvPicPr>
            <p:cNvPr id="1032" name="Picture 24" descr="Mtge_INTERFORGE_PPT_v11T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1" cy="4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3" name="Rectangle 26"/>
            <p:cNvSpPr>
              <a:spLocks noChangeArrowheads="1"/>
            </p:cNvSpPr>
            <p:nvPr userDrawn="1"/>
          </p:nvSpPr>
          <p:spPr bwMode="auto">
            <a:xfrm>
              <a:off x="0" y="3974"/>
              <a:ext cx="113" cy="3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1030" name="Text Box 29"/>
          <p:cNvSpPr txBox="1">
            <a:spLocks noChangeArrowheads="1"/>
          </p:cNvSpPr>
          <p:nvPr/>
        </p:nvSpPr>
        <p:spPr bwMode="auto">
          <a:xfrm>
            <a:off x="4067175" y="6553200"/>
            <a:ext cx="684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F96751B4-1818-4461-B491-E035F1ADADE9}" type="slidenum">
              <a:rPr lang="fr-FR" sz="1400" b="1" smtClean="0"/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400" b="1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isuel uk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 b="-55"/>
          <a:stretch>
            <a:fillRect/>
          </a:stretch>
        </p:blipFill>
        <p:spPr bwMode="auto">
          <a:xfrm>
            <a:off x="0" y="-26988"/>
            <a:ext cx="9144000" cy="583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7109" name="Rectangle 5"/>
          <p:cNvSpPr>
            <a:spLocks noChangeArrowheads="1"/>
          </p:cNvSpPr>
          <p:nvPr/>
        </p:nvSpPr>
        <p:spPr bwMode="auto">
          <a:xfrm>
            <a:off x="51309" y="4077072"/>
            <a:ext cx="8891588" cy="1044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016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Projet EcoTitanium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1600" b="1" dirty="0" smtClean="0">
                <a:solidFill>
                  <a:srgbClr val="C00000"/>
                </a:solidFill>
                <a:latin typeface="Verdana" pitchFamily="34" charset="0"/>
              </a:rPr>
              <a:t>Document confidentiel</a:t>
            </a: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Support de pilotage projet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Etude de cadrage 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Système d’Information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30/04/2015</a:t>
            </a: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9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1600" b="1" dirty="0">
              <a:solidFill>
                <a:srgbClr val="C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Synthèse budget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84313"/>
            <a:ext cx="8532179" cy="4608512"/>
          </a:xfrm>
        </p:spPr>
        <p:txBody>
          <a:bodyPr/>
          <a:lstStyle/>
          <a:p>
            <a:r>
              <a:rPr lang="fr-FR" dirty="0" smtClean="0"/>
              <a:t>Synthèse budget DSI :</a:t>
            </a:r>
          </a:p>
          <a:p>
            <a:pPr lvl="1"/>
            <a:r>
              <a:rPr lang="fr-FR" dirty="0" smtClean="0"/>
              <a:t>Prévisionnel :</a:t>
            </a:r>
          </a:p>
          <a:p>
            <a:pPr lvl="2"/>
            <a:r>
              <a:rPr lang="fr-FR" sz="2000" dirty="0" smtClean="0"/>
              <a:t> </a:t>
            </a:r>
            <a:r>
              <a:rPr lang="fr-FR" sz="1800" dirty="0" smtClean="0"/>
              <a:t>Charge prévisionnelle DAE : 195 jours/h pour phase ‘cadrage’ et ‘appel d’offre’.</a:t>
            </a:r>
          </a:p>
          <a:p>
            <a:pPr lvl="1"/>
            <a:r>
              <a:rPr lang="fr-FR" dirty="0" smtClean="0"/>
              <a:t>Réalisé :</a:t>
            </a:r>
          </a:p>
          <a:p>
            <a:pPr lvl="2"/>
            <a:r>
              <a:rPr lang="fr-FR" sz="2000" dirty="0" smtClean="0"/>
              <a:t> </a:t>
            </a:r>
            <a:r>
              <a:rPr lang="fr-FR" sz="1800" dirty="0" smtClean="0"/>
              <a:t>Phase pré-cadrage (antérieur 25/02/2015) : 12 jours/h</a:t>
            </a:r>
          </a:p>
          <a:p>
            <a:pPr lvl="2"/>
            <a:r>
              <a:rPr lang="fr-FR" sz="1800" dirty="0" smtClean="0"/>
              <a:t> Phase </a:t>
            </a:r>
            <a:r>
              <a:rPr lang="fr-FR" sz="1800" dirty="0"/>
              <a:t>cadrage estimé </a:t>
            </a:r>
            <a:r>
              <a:rPr lang="fr-FR" sz="1800" dirty="0" smtClean="0"/>
              <a:t>: </a:t>
            </a:r>
            <a:r>
              <a:rPr lang="fr-FR" sz="1800" dirty="0"/>
              <a:t>83 </a:t>
            </a:r>
            <a:r>
              <a:rPr lang="fr-FR" sz="1800" dirty="0" smtClean="0"/>
              <a:t>jours/h</a:t>
            </a:r>
            <a:endParaRPr lang="fr-FR" sz="1800" dirty="0"/>
          </a:p>
          <a:p>
            <a:pPr lvl="1"/>
            <a:r>
              <a:rPr lang="fr-FR" dirty="0"/>
              <a:t>Estimé appel d’offre </a:t>
            </a:r>
            <a:r>
              <a:rPr lang="fr-FR" dirty="0" smtClean="0"/>
              <a:t>:</a:t>
            </a:r>
          </a:p>
          <a:p>
            <a:pPr lvl="2"/>
            <a:r>
              <a:rPr lang="fr-FR" sz="1800" dirty="0" smtClean="0"/>
              <a:t>3 mois de charge à prévoir entre Juin, Juillet et Septembre</a:t>
            </a:r>
            <a:endParaRPr lang="fr-FR" sz="1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16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Planning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43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/>
              <a:t>J</a:t>
            </a:r>
            <a:r>
              <a:rPr lang="fr-FR" altLang="fr-FR" dirty="0" smtClean="0"/>
              <a:t>alons SI (Version_1 01/2015)</a:t>
            </a:r>
            <a:br>
              <a:rPr lang="fr-FR" altLang="fr-FR" dirty="0" smtClean="0"/>
            </a:br>
            <a:r>
              <a:rPr lang="fr-FR" altLang="fr-FR" dirty="0" smtClean="0"/>
              <a:t>dans le planning industriel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911108"/>
              </p:ext>
            </p:extLst>
          </p:nvPr>
        </p:nvGraphicFramePr>
        <p:xfrm>
          <a:off x="468313" y="944724"/>
          <a:ext cx="8424167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42875" y="4275138"/>
            <a:ext cx="68421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503238" y="4113213"/>
            <a:ext cx="0" cy="11112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684338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044825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264275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596188" y="4113213"/>
            <a:ext cx="0" cy="110982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8820150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7" name="ZoneTexte 14"/>
          <p:cNvSpPr txBox="1">
            <a:spLocks noChangeArrowheads="1"/>
          </p:cNvSpPr>
          <p:nvPr/>
        </p:nvSpPr>
        <p:spPr bwMode="auto">
          <a:xfrm>
            <a:off x="72478" y="5335468"/>
            <a:ext cx="1657826" cy="52322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fr-FR"/>
            </a:defPPr>
            <a:lvl1pPr eaLnBrk="1" hangingPunct="1">
              <a:buFontTx/>
              <a:buNone/>
              <a:defRPr sz="1400" b="1"/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9pPr>
          </a:lstStyle>
          <a:p>
            <a:r>
              <a:rPr lang="fr-FR" altLang="fr-FR" dirty="0" smtClean="0"/>
              <a:t>15/01/2015</a:t>
            </a:r>
          </a:p>
          <a:p>
            <a:r>
              <a:rPr lang="fr-FR" altLang="fr-FR" dirty="0" smtClean="0"/>
              <a:t>Commande fours</a:t>
            </a:r>
            <a:endParaRPr lang="fr-FR" altLang="fr-FR" dirty="0"/>
          </a:p>
        </p:txBody>
      </p:sp>
      <p:sp>
        <p:nvSpPr>
          <p:cNvPr id="4108" name="ZoneTexte 15"/>
          <p:cNvSpPr txBox="1">
            <a:spLocks noChangeArrowheads="1"/>
          </p:cNvSpPr>
          <p:nvPr/>
        </p:nvSpPr>
        <p:spPr bwMode="auto">
          <a:xfrm>
            <a:off x="1295400" y="4976813"/>
            <a:ext cx="74892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 smtClean="0">
                <a:latin typeface="Arial" charset="0"/>
              </a:rPr>
              <a:t>1/05/2015</a:t>
            </a:r>
            <a:endParaRPr lang="fr-FR" altLang="fr-FR" sz="1000" dirty="0">
              <a:latin typeface="Arial" charset="0"/>
            </a:endParaRPr>
          </a:p>
        </p:txBody>
      </p:sp>
      <p:sp>
        <p:nvSpPr>
          <p:cNvPr id="4109" name="ZoneTexte 16"/>
          <p:cNvSpPr txBox="1">
            <a:spLocks noChangeArrowheads="1"/>
          </p:cNvSpPr>
          <p:nvPr/>
        </p:nvSpPr>
        <p:spPr bwMode="auto">
          <a:xfrm>
            <a:off x="2657475" y="4976813"/>
            <a:ext cx="7477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>
                <a:latin typeface="Arial" charset="0"/>
              </a:rPr>
              <a:t>1/09/2015</a:t>
            </a:r>
          </a:p>
        </p:txBody>
      </p:sp>
      <p:sp>
        <p:nvSpPr>
          <p:cNvPr id="4110" name="ZoneTexte 17"/>
          <p:cNvSpPr txBox="1">
            <a:spLocks noChangeArrowheads="1"/>
          </p:cNvSpPr>
          <p:nvPr/>
        </p:nvSpPr>
        <p:spPr bwMode="auto">
          <a:xfrm>
            <a:off x="5832475" y="4976813"/>
            <a:ext cx="7493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>
                <a:latin typeface="Arial" charset="0"/>
              </a:rPr>
              <a:t>1/09/2016</a:t>
            </a:r>
          </a:p>
        </p:txBody>
      </p:sp>
      <p:sp>
        <p:nvSpPr>
          <p:cNvPr id="4111" name="ZoneTexte 18"/>
          <p:cNvSpPr txBox="1">
            <a:spLocks noChangeArrowheads="1"/>
          </p:cNvSpPr>
          <p:nvPr/>
        </p:nvSpPr>
        <p:spPr bwMode="auto">
          <a:xfrm>
            <a:off x="6732240" y="5318628"/>
            <a:ext cx="1764196" cy="738664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1/05/2017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Début commercialisation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4112" name="ZoneTexte 19"/>
          <p:cNvSpPr txBox="1">
            <a:spLocks noChangeArrowheads="1"/>
          </p:cNvSpPr>
          <p:nvPr/>
        </p:nvSpPr>
        <p:spPr bwMode="auto">
          <a:xfrm>
            <a:off x="8388350" y="4976813"/>
            <a:ext cx="7493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>
                <a:latin typeface="Arial" charset="0"/>
              </a:rPr>
              <a:t>1/06/2017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509588" y="4527550"/>
            <a:ext cx="10747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1727200" y="4527550"/>
            <a:ext cx="13049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3095625" y="4527550"/>
            <a:ext cx="3124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6300788" y="4527550"/>
            <a:ext cx="12763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7631113" y="4527550"/>
            <a:ext cx="11890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118" name="ZoneTexte 26"/>
          <p:cNvSpPr txBox="1">
            <a:spLocks noChangeArrowheads="1"/>
          </p:cNvSpPr>
          <p:nvPr/>
        </p:nvSpPr>
        <p:spPr bwMode="auto">
          <a:xfrm>
            <a:off x="788988" y="4592638"/>
            <a:ext cx="806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 smtClean="0">
                <a:latin typeface="Arial" charset="0"/>
              </a:rPr>
              <a:t>3 </a:t>
            </a:r>
            <a:r>
              <a:rPr lang="fr-FR" altLang="fr-FR" sz="1200" dirty="0">
                <a:latin typeface="Arial" charset="0"/>
              </a:rPr>
              <a:t>mois                    4 mois                                     12 mois                                             6 mois                      6 mois 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900113" y="4257675"/>
            <a:ext cx="3397250" cy="174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356100" y="4275138"/>
            <a:ext cx="3132138" cy="190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47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/>
              <a:t>J</a:t>
            </a:r>
            <a:r>
              <a:rPr lang="fr-FR" altLang="fr-FR" dirty="0" smtClean="0"/>
              <a:t>alons SI (Version_2 04/2015)</a:t>
            </a:r>
            <a:br>
              <a:rPr lang="fr-FR" altLang="fr-FR" dirty="0" smtClean="0"/>
            </a:br>
            <a:r>
              <a:rPr lang="fr-FR" altLang="fr-FR" dirty="0" smtClean="0"/>
              <a:t>dans le planning industriel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282255"/>
              </p:ext>
            </p:extLst>
          </p:nvPr>
        </p:nvGraphicFramePr>
        <p:xfrm>
          <a:off x="468313" y="944724"/>
          <a:ext cx="8424167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42875" y="4275138"/>
            <a:ext cx="68421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542926" y="4113213"/>
            <a:ext cx="0" cy="11112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684338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044825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264275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596188" y="4113213"/>
            <a:ext cx="0" cy="110982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8820150" y="4113213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8" name="ZoneTexte 15"/>
          <p:cNvSpPr txBox="1">
            <a:spLocks noChangeArrowheads="1"/>
          </p:cNvSpPr>
          <p:nvPr/>
        </p:nvSpPr>
        <p:spPr bwMode="auto">
          <a:xfrm>
            <a:off x="1295400" y="4976813"/>
            <a:ext cx="819455" cy="246221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 smtClean="0">
                <a:latin typeface="Arial" charset="0"/>
              </a:rPr>
              <a:t>25/05/2015</a:t>
            </a:r>
            <a:endParaRPr lang="fr-FR" altLang="fr-FR" sz="1000" dirty="0">
              <a:latin typeface="Arial" charset="0"/>
            </a:endParaRPr>
          </a:p>
        </p:txBody>
      </p:sp>
      <p:sp>
        <p:nvSpPr>
          <p:cNvPr id="4109" name="ZoneTexte 16"/>
          <p:cNvSpPr txBox="1">
            <a:spLocks noChangeArrowheads="1"/>
          </p:cNvSpPr>
          <p:nvPr/>
        </p:nvSpPr>
        <p:spPr bwMode="auto">
          <a:xfrm>
            <a:off x="2657475" y="4976813"/>
            <a:ext cx="81945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 smtClean="0">
                <a:latin typeface="Arial" charset="0"/>
              </a:rPr>
              <a:t>25/09/2015</a:t>
            </a:r>
            <a:endParaRPr lang="fr-FR" altLang="fr-FR" sz="1000" dirty="0">
              <a:latin typeface="Arial" charset="0"/>
            </a:endParaRPr>
          </a:p>
        </p:txBody>
      </p:sp>
      <p:sp>
        <p:nvSpPr>
          <p:cNvPr id="4110" name="ZoneTexte 17"/>
          <p:cNvSpPr txBox="1">
            <a:spLocks noChangeArrowheads="1"/>
          </p:cNvSpPr>
          <p:nvPr/>
        </p:nvSpPr>
        <p:spPr bwMode="auto">
          <a:xfrm>
            <a:off x="5832475" y="4976813"/>
            <a:ext cx="7493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 smtClean="0">
                <a:latin typeface="Arial" charset="0"/>
              </a:rPr>
              <a:t>1/09/2016</a:t>
            </a:r>
            <a:endParaRPr lang="fr-FR" altLang="fr-FR" sz="1000" dirty="0">
              <a:latin typeface="Arial" charset="0"/>
            </a:endParaRPr>
          </a:p>
        </p:txBody>
      </p:sp>
      <p:sp>
        <p:nvSpPr>
          <p:cNvPr id="4111" name="ZoneTexte 18"/>
          <p:cNvSpPr txBox="1">
            <a:spLocks noChangeArrowheads="1"/>
          </p:cNvSpPr>
          <p:nvPr/>
        </p:nvSpPr>
        <p:spPr bwMode="auto">
          <a:xfrm>
            <a:off x="6732239" y="5318628"/>
            <a:ext cx="2405411" cy="52322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1/05/2017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Début commercialisation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4112" name="ZoneTexte 19"/>
          <p:cNvSpPr txBox="1">
            <a:spLocks noChangeArrowheads="1"/>
          </p:cNvSpPr>
          <p:nvPr/>
        </p:nvSpPr>
        <p:spPr bwMode="auto">
          <a:xfrm>
            <a:off x="8388350" y="4976813"/>
            <a:ext cx="7493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>
                <a:latin typeface="Arial" charset="0"/>
              </a:rPr>
              <a:t>1/06/2017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509588" y="4527550"/>
            <a:ext cx="10747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1727200" y="4527550"/>
            <a:ext cx="13049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3095625" y="4527550"/>
            <a:ext cx="3124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6300788" y="4527550"/>
            <a:ext cx="12763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7631113" y="4527550"/>
            <a:ext cx="11890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118" name="ZoneTexte 26"/>
          <p:cNvSpPr txBox="1">
            <a:spLocks noChangeArrowheads="1"/>
          </p:cNvSpPr>
          <p:nvPr/>
        </p:nvSpPr>
        <p:spPr bwMode="auto">
          <a:xfrm>
            <a:off x="788988" y="4592638"/>
            <a:ext cx="806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 smtClean="0">
                <a:latin typeface="Arial" charset="0"/>
              </a:rPr>
              <a:t>3 </a:t>
            </a:r>
            <a:r>
              <a:rPr lang="fr-FR" altLang="fr-FR" sz="1200" dirty="0">
                <a:latin typeface="Arial" charset="0"/>
              </a:rPr>
              <a:t>mois                    </a:t>
            </a:r>
            <a:r>
              <a:rPr lang="fr-FR" altLang="fr-FR" sz="1200" dirty="0" smtClean="0">
                <a:latin typeface="Arial" charset="0"/>
              </a:rPr>
              <a:t>3 </a:t>
            </a:r>
            <a:r>
              <a:rPr lang="fr-FR" altLang="fr-FR" sz="1200" dirty="0">
                <a:latin typeface="Arial" charset="0"/>
              </a:rPr>
              <a:t>mois                                     </a:t>
            </a:r>
            <a:r>
              <a:rPr lang="fr-FR" altLang="fr-FR" sz="1200" dirty="0" smtClean="0">
                <a:latin typeface="Arial" charset="0"/>
              </a:rPr>
              <a:t>11 </a:t>
            </a:r>
            <a:r>
              <a:rPr lang="fr-FR" altLang="fr-FR" sz="1200" dirty="0">
                <a:latin typeface="Arial" charset="0"/>
              </a:rPr>
              <a:t>mois                                             6 mois                      6 mois 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900113" y="4257675"/>
            <a:ext cx="3397250" cy="174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356100" y="4275138"/>
            <a:ext cx="3132138" cy="190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ZoneTexte 14"/>
          <p:cNvSpPr txBox="1">
            <a:spLocks noChangeArrowheads="1"/>
          </p:cNvSpPr>
          <p:nvPr/>
        </p:nvSpPr>
        <p:spPr bwMode="auto">
          <a:xfrm>
            <a:off x="509588" y="5241151"/>
            <a:ext cx="1635384" cy="52322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fr-FR"/>
            </a:defPPr>
            <a:lvl1pPr eaLnBrk="1" hangingPunct="1">
              <a:buFontTx/>
              <a:buNone/>
              <a:defRPr sz="1400" b="1"/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9pPr>
          </a:lstStyle>
          <a:p>
            <a:r>
              <a:rPr lang="fr-FR" altLang="fr-FR" dirty="0" smtClean="0"/>
              <a:t>25/02/2015</a:t>
            </a:r>
          </a:p>
          <a:p>
            <a:r>
              <a:rPr lang="fr-FR" altLang="fr-FR" dirty="0" smtClean="0"/>
              <a:t>Réunion Kick Off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4626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Risques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484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dirty="0"/>
              <a:t>Risques</a:t>
            </a:r>
            <a:endParaRPr lang="en-US" dirty="0"/>
          </a:p>
        </p:txBody>
      </p:sp>
      <p:graphicFrame>
        <p:nvGraphicFramePr>
          <p:cNvPr id="5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517763"/>
              </p:ext>
            </p:extLst>
          </p:nvPr>
        </p:nvGraphicFramePr>
        <p:xfrm>
          <a:off x="380368" y="1052736"/>
          <a:ext cx="8650287" cy="379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8"/>
                <a:gridCol w="2484276"/>
                <a:gridCol w="936104"/>
                <a:gridCol w="987276"/>
                <a:gridCol w="1028948"/>
                <a:gridCol w="2601615"/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Risk</a:t>
                      </a:r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ID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Cause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Prob</a:t>
                      </a:r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. A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Impact B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Criticité</a:t>
                      </a:r>
                    </a:p>
                    <a:p>
                      <a:pPr algn="ctr"/>
                      <a:r>
                        <a:rPr lang="fr-FR" sz="14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C=</a:t>
                      </a:r>
                      <a:r>
                        <a:rPr lang="fr-FR" sz="1400" baseline="0" dirty="0" err="1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AxB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Plan de réduction </a:t>
                      </a:r>
                      <a:endParaRPr lang="en-US" sz="14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marL="91454" marR="91454" marT="45727" marB="45727" anchor="ctr"/>
                </a:tc>
              </a:tr>
              <a:tr h="620030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R1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Charge restante sur N3 en cadrage dépasse la capacité.</a:t>
                      </a:r>
                    </a:p>
                    <a:p>
                      <a:pPr algn="l"/>
                      <a:r>
                        <a:rPr lang="fr-FR" sz="1000" dirty="0" smtClean="0"/>
                        <a:t>Impact sur</a:t>
                      </a:r>
                      <a:r>
                        <a:rPr lang="fr-FR" sz="1000" baseline="0" dirty="0" smtClean="0"/>
                        <a:t> le délai.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4 </a:t>
                      </a:r>
                    </a:p>
                    <a:p>
                      <a:pPr algn="l"/>
                      <a:r>
                        <a:rPr lang="fr-FR" sz="1000" dirty="0" smtClean="0"/>
                        <a:t>(Très forte)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(Fort)</a:t>
                      </a: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12 </a:t>
                      </a:r>
                    </a:p>
                    <a:p>
                      <a:pPr algn="l"/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(Haute)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54" marR="91454" marT="45727" marB="4572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fr-FR" sz="1000" dirty="0" smtClean="0"/>
                        <a:t>Lotissement fonctions N3 au 20/05.</a:t>
                      </a:r>
                    </a:p>
                  </a:txBody>
                  <a:tcPr marL="91454" marR="91454" marT="45727" marB="45727"/>
                </a:tc>
              </a:tr>
              <a:tr h="748122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R2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Spécifications du pilotage des fours inconnues à ce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jour (RETEC ne donne pas de retour à ce stade).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Impact : prise de retard sur le livrable N3.</a:t>
                      </a:r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2</a:t>
                      </a:r>
                      <a:endParaRPr lang="fr-FR" sz="1000" dirty="0" smtClean="0"/>
                    </a:p>
                    <a:p>
                      <a:pPr algn="l"/>
                      <a:r>
                        <a:rPr lang="fr-FR" sz="1000" dirty="0" smtClean="0"/>
                        <a:t>(Moyenne)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(Modéré)</a:t>
                      </a:r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4</a:t>
                      </a:r>
                      <a:endParaRPr lang="fr-FR" sz="1000" dirty="0" smtClean="0"/>
                    </a:p>
                    <a:p>
                      <a:pPr algn="l"/>
                      <a:r>
                        <a:rPr lang="fr-FR" sz="1000" dirty="0" smtClean="0"/>
                        <a:t>(Faible)</a:t>
                      </a:r>
                      <a:endParaRPr lang="en-US" sz="1000" dirty="0"/>
                    </a:p>
                  </a:txBody>
                  <a:tcPr marL="91454" marR="91454" marT="45727" marB="45727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Décision</a:t>
                      </a:r>
                      <a:r>
                        <a:rPr lang="fr-FR" sz="1000" baseline="0" dirty="0" smtClean="0"/>
                        <a:t> 26/05 pour hypothèse à confirmer sur pilotage four.</a:t>
                      </a:r>
                      <a:endParaRPr lang="fr-FR" sz="1000" baseline="0" dirty="0" smtClean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Point avec RETEC à prévoir en atelier de conception.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</a:tr>
              <a:tr h="653019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R3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Non validation par CAC de la démarche EC</a:t>
                      </a:r>
                      <a:r>
                        <a:rPr lang="fr-FR" sz="1000" baseline="0" dirty="0" smtClean="0"/>
                        <a:t> pour fin Mai 2015.</a:t>
                      </a:r>
                      <a:endParaRPr lang="fr-FR" sz="1000" dirty="0" smtClean="0"/>
                    </a:p>
                    <a:p>
                      <a:pPr algn="l"/>
                      <a:r>
                        <a:rPr lang="fr-FR" sz="1000" dirty="0" smtClean="0"/>
                        <a:t>Impact les </a:t>
                      </a:r>
                      <a:r>
                        <a:rPr lang="fr-FR" sz="1000" dirty="0" err="1" smtClean="0"/>
                        <a:t>Cororate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rules</a:t>
                      </a:r>
                      <a:r>
                        <a:rPr lang="fr-FR" sz="1000" baseline="0" dirty="0" smtClean="0"/>
                        <a:t> finance.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2</a:t>
                      </a:r>
                    </a:p>
                    <a:p>
                      <a:pPr algn="l"/>
                      <a:r>
                        <a:rPr lang="fr-FR" sz="1000" dirty="0" smtClean="0"/>
                        <a:t>(Moyenne)</a:t>
                      </a:r>
                      <a:endParaRPr lang="en-US" sz="1000" dirty="0" smtClean="0"/>
                    </a:p>
                    <a:p>
                      <a:pPr algn="l"/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(Fort)</a:t>
                      </a: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6</a:t>
                      </a:r>
                      <a:endParaRPr lang="fr-FR" sz="1000" dirty="0" smtClean="0"/>
                    </a:p>
                    <a:p>
                      <a:pPr algn="l"/>
                      <a:r>
                        <a:rPr lang="fr-FR" sz="1000" dirty="0" smtClean="0"/>
                        <a:t>(Moyenne)</a:t>
                      </a:r>
                      <a:endParaRPr lang="en-US" sz="1000" dirty="0"/>
                    </a:p>
                  </a:txBody>
                  <a:tcPr marL="91454" marR="91454" marT="45727" marB="45727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sz="1000" baseline="30000" dirty="0" smtClean="0">
                          <a:solidFill>
                            <a:schemeClr val="tx1"/>
                          </a:solidFill>
                        </a:rPr>
                        <a:t>ère</a:t>
                      </a: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 réunion avec CAC réalisée 22/04.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Réponse CAC prévue fin Mai 2015 sur hypothèse annexe au compte de résultat.</a:t>
                      </a:r>
                      <a:endParaRPr lang="fr-FR" sz="10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4" marR="91454" marT="45727" marB="45727"/>
                </a:tc>
              </a:tr>
              <a:tr h="653019"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R4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Report  ou annulation du projet migration FORMS pilotage</a:t>
                      </a:r>
                      <a:r>
                        <a:rPr lang="fr-FR" sz="1000" baseline="0" dirty="0" smtClean="0"/>
                        <a:t>.</a:t>
                      </a:r>
                    </a:p>
                    <a:p>
                      <a:pPr algn="l"/>
                      <a:r>
                        <a:rPr lang="fr-FR" sz="1000" baseline="0" dirty="0" smtClean="0"/>
                        <a:t>Impact PES -&gt; Budget SI.</a:t>
                      </a:r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/>
                        <a:t>4 </a:t>
                      </a:r>
                    </a:p>
                    <a:p>
                      <a:pPr algn="l"/>
                      <a:r>
                        <a:rPr lang="fr-FR" sz="1000" dirty="0" smtClean="0"/>
                        <a:t>(Très forte)</a:t>
                      </a:r>
                      <a:endParaRPr lang="en-US" sz="1000" dirty="0" smtClean="0"/>
                    </a:p>
                    <a:p>
                      <a:pPr algn="l"/>
                      <a:endParaRPr lang="en-US" sz="1000" dirty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2</a:t>
                      </a:r>
                      <a:endParaRPr lang="fr-FR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(Faible)</a:t>
                      </a:r>
                      <a:endParaRPr lang="en-US" sz="1000" dirty="0" smtClean="0"/>
                    </a:p>
                  </a:txBody>
                  <a:tcPr marL="91454" marR="91454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(Moyenne)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54" marR="91454" marT="45727" marB="45727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Alternative de solution via le pilotage atelier (à évaluer).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Vu par COPIL </a:t>
                      </a:r>
                      <a:r>
                        <a:rPr lang="fr-FR" sz="1000" baseline="0" dirty="0" err="1" smtClean="0">
                          <a:solidFill>
                            <a:schemeClr val="tx1"/>
                          </a:solidFill>
                        </a:rPr>
                        <a:t>EcoTitanium</a:t>
                      </a:r>
                      <a:r>
                        <a:rPr lang="fr-FR" sz="1000" baseline="0" dirty="0" smtClean="0">
                          <a:solidFill>
                            <a:schemeClr val="tx1"/>
                          </a:solidFill>
                        </a:rPr>
                        <a:t> -&gt; DAE évolutions PES chiffré à 60k€ à valider.</a:t>
                      </a:r>
                      <a:endParaRPr lang="fr-FR" sz="10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4" marR="91454" marT="45727" marB="45727"/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04662"/>
              </p:ext>
            </p:extLst>
          </p:nvPr>
        </p:nvGraphicFramePr>
        <p:xfrm>
          <a:off x="1790122" y="5168977"/>
          <a:ext cx="2017373" cy="1704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93"/>
                <a:gridCol w="478134"/>
                <a:gridCol w="545435"/>
                <a:gridCol w="596611"/>
              </a:tblGrid>
              <a:tr h="3728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</a:tr>
              <a:tr h="480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R2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</a:tr>
              <a:tr h="4174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333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R3/R4</a:t>
                      </a:r>
                      <a:endParaRPr lang="en-US" sz="105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07504" y="4798893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Matrice de risques </a:t>
            </a:r>
          </a:p>
          <a:p>
            <a:r>
              <a:rPr lang="fr-FR" dirty="0" smtClean="0"/>
              <a:t>avec la criticité :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527003" y="47851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Impact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922187" y="5833467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Probabilité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71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Suivi des risques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90500" lvl="1">
              <a:buFontTx/>
              <a:buChar char="•"/>
            </a:pPr>
            <a:r>
              <a:rPr lang="fr-FR" dirty="0" smtClean="0"/>
              <a:t>R1 : </a:t>
            </a:r>
            <a:r>
              <a:rPr lang="fr-FR" dirty="0" smtClean="0">
                <a:solidFill>
                  <a:srgbClr val="FF0000"/>
                </a:solidFill>
              </a:rPr>
              <a:t>Risque </a:t>
            </a:r>
            <a:r>
              <a:rPr lang="fr-FR" dirty="0">
                <a:solidFill>
                  <a:srgbClr val="FF0000"/>
                </a:solidFill>
              </a:rPr>
              <a:t>de ne pas terminer les livrables pour fin Mai </a:t>
            </a:r>
            <a:r>
              <a:rPr lang="fr-FR" dirty="0" smtClean="0">
                <a:solidFill>
                  <a:srgbClr val="FF0000"/>
                </a:solidFill>
              </a:rPr>
              <a:t>2015</a:t>
            </a:r>
          </a:p>
          <a:p>
            <a:pPr marL="660400" lvl="2"/>
            <a:r>
              <a:rPr lang="fr-FR" sz="1800" dirty="0" smtClean="0"/>
              <a:t>Cause </a:t>
            </a:r>
            <a:r>
              <a:rPr lang="fr-FR" sz="1800" dirty="0"/>
              <a:t>: </a:t>
            </a:r>
          </a:p>
          <a:p>
            <a:pPr marL="1123950" lvl="3"/>
            <a:r>
              <a:rPr lang="fr-FR" sz="1650" dirty="0"/>
              <a:t>Equipe N3 : Charge dépasse la capacité pour C. DANCE et il faut vérifier l’adéquation charge/capacité pour les autres membres de l’équipe DSI.</a:t>
            </a:r>
            <a:endParaRPr lang="en-US" dirty="0"/>
          </a:p>
          <a:p>
            <a:pPr marL="660400" lvl="2"/>
            <a:r>
              <a:rPr lang="fr-FR" sz="1800" dirty="0" smtClean="0"/>
              <a:t>La charge à passer restante sur la phase de cadrage amène une prévision de 10 j/h par intervenant N3 et de 5 j/h par intervenant N4.</a:t>
            </a:r>
          </a:p>
          <a:p>
            <a:pPr marL="660400" lvl="2"/>
            <a:r>
              <a:rPr lang="fr-FR" sz="1800" dirty="0" smtClean="0"/>
              <a:t>Le nombre de semaines restantes jusqu’au 26 Mai est de 5 semaines (en prenant en compte les ponts de Mai).</a:t>
            </a:r>
          </a:p>
          <a:p>
            <a:pPr marL="660400" lvl="2"/>
            <a:r>
              <a:rPr lang="fr-FR" sz="1800" dirty="0" smtClean="0"/>
              <a:t>Cela conduit à la charge hebdomadaire prévisionnelle suivante :</a:t>
            </a:r>
          </a:p>
          <a:p>
            <a:pPr marL="1123950" lvl="3"/>
            <a:r>
              <a:rPr lang="fr-FR" sz="1650" dirty="0" smtClean="0"/>
              <a:t>2 jours par semaine pour N3</a:t>
            </a:r>
          </a:p>
          <a:p>
            <a:pPr marL="1123950" lvl="3"/>
            <a:r>
              <a:rPr lang="fr-FR" sz="1650" dirty="0" smtClean="0"/>
              <a:t>1 jour par semaine pour N4</a:t>
            </a:r>
          </a:p>
        </p:txBody>
      </p:sp>
    </p:spTree>
    <p:extLst>
      <p:ext uri="{BB962C8B-B14F-4D97-AF65-F5344CB8AC3E}">
        <p14:creationId xmlns:p14="http://schemas.microsoft.com/office/powerpoint/2010/main" val="193116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Ordre du jour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Ordre du jour proposé du COPIL :</a:t>
            </a:r>
          </a:p>
          <a:p>
            <a:pPr lvl="1"/>
            <a:r>
              <a:rPr lang="fr-FR" dirty="0" smtClean="0"/>
              <a:t>Synthèse </a:t>
            </a:r>
            <a:r>
              <a:rPr lang="fr-FR" dirty="0" smtClean="0"/>
              <a:t>avancement des différents lots de cadrage</a:t>
            </a:r>
          </a:p>
          <a:p>
            <a:pPr lvl="1"/>
            <a:r>
              <a:rPr lang="fr-FR" dirty="0" smtClean="0"/>
              <a:t>Synthèse avancement en charge (prévu/réalisé)</a:t>
            </a:r>
          </a:p>
          <a:p>
            <a:pPr lvl="1"/>
            <a:r>
              <a:rPr lang="fr-FR" dirty="0" smtClean="0"/>
              <a:t>Pilotage planning</a:t>
            </a:r>
          </a:p>
          <a:p>
            <a:pPr lvl="1"/>
            <a:r>
              <a:rPr lang="fr-FR" dirty="0" smtClean="0"/>
              <a:t>Risques et </a:t>
            </a:r>
            <a:r>
              <a:rPr lang="fr-FR" dirty="0" smtClean="0"/>
              <a:t>alertes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93296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Synthèse avancement </a:t>
            </a:r>
            <a:r>
              <a:rPr lang="fr-FR" dirty="0" smtClean="0"/>
              <a:t>étude de cadrage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577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71500" y="1232756"/>
            <a:ext cx="8964996" cy="2808312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Nicolas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DRUEL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1500" y="4115005"/>
            <a:ext cx="8964996" cy="2590359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Christophe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DANCE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DSI de l’étude de </a:t>
            </a:r>
            <a:r>
              <a:rPr lang="fr-FR" dirty="0" smtClean="0"/>
              <a:t>cadrage (Rappel)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39077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ERP SAP GPAO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 techniques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Gestion Stock/</a:t>
            </a:r>
            <a:r>
              <a:rPr lang="fr-FR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/Achat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SUPPLY CHAIN</a:t>
            </a:r>
          </a:p>
          <a:p>
            <a:pPr algn="ctr" defTabSz="913526">
              <a:buClr>
                <a:schemeClr val="tx2"/>
              </a:buClr>
            </a:pPr>
            <a:endParaRPr lang="fr-FR" sz="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Nicolas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32069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ERP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SAP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COMPTA / FINANCE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31540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Gestion de campagne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Calcul du besoin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(PDP/MRP)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BOUILLAUD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34559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 (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HESTIA)</a:t>
            </a: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Douanes (CONEX)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MADIOT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681102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(OPTIMAINT)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Magasin PR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31540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Tableau de bord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Reporting financier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Economie circulaire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Eric THOUILLEUX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20016" y="4437113"/>
            <a:ext cx="1883732" cy="1632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Gestion atelier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Infocentre atelier 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Christophe Dance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Florent Gal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Jerome Chaput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681102" y="4422151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Pilotage PAM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Historisation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Rapport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de fabrication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6832069" y="4452350"/>
            <a:ext cx="2020336" cy="14609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Pilotage VAR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Historisation</a:t>
            </a:r>
          </a:p>
          <a:p>
            <a:pPr algn="ctr" defTabSz="913526"/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Rapport de fabrication</a:t>
            </a:r>
          </a:p>
          <a:p>
            <a:pPr algn="ctr" defTabSz="913526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Pierre-Mael Fontaine</a:t>
            </a: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Jean-Louis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Boyer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142371" y="5433711"/>
            <a:ext cx="2761777" cy="1163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de composition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élaborations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refusions 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(MES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BOM)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Jean-Louis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Boyer</a:t>
            </a:r>
          </a:p>
          <a:p>
            <a:pPr algn="ctr"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Bouillaud / (Yves LEGAY)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663745" y="157250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ERP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SAP 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CONTRAT / VENTE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Qualité,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&amp; PV</a:t>
            </a:r>
          </a:p>
          <a:p>
            <a:pPr algn="ctr" defTabSz="913526">
              <a:buClr>
                <a:schemeClr val="tx2"/>
              </a:buClr>
            </a:pPr>
            <a:endParaRPr lang="fr-FR" sz="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Yves LEGAY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536301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LIMS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 SAP ou MES)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Romain Desgeorges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533662" y="4422150"/>
            <a:ext cx="2020336" cy="9117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Exploitation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campagne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Préparation charge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Calcul enfournement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Calcul d’ajustement</a:t>
            </a:r>
          </a:p>
          <a:p>
            <a:pPr algn="ctr" defTabSz="913526">
              <a:buClr>
                <a:schemeClr val="tx2"/>
              </a:buClr>
            </a:pPr>
            <a:endParaRPr lang="fr-FR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</a:p>
        </p:txBody>
      </p:sp>
    </p:spTree>
    <p:extLst>
      <p:ext uri="{BB962C8B-B14F-4D97-AF65-F5344CB8AC3E}">
        <p14:creationId xmlns:p14="http://schemas.microsoft.com/office/powerpoint/2010/main" val="291302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71500" y="1340768"/>
            <a:ext cx="8964996" cy="5112568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Coordination par Nicolas DRUEL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fonctionnel N4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0794" y="1732909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ERP 1 : GPAO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 techniques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Gestion Stock/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/Achat</a:t>
            </a:r>
          </a:p>
          <a:p>
            <a:pPr algn="ctr" defTabSz="913526">
              <a:buClr>
                <a:schemeClr val="tx2"/>
              </a:buClr>
            </a:pPr>
            <a:endParaRPr lang="fr-FR" sz="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Nicolas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2486" y="2882502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ERP 2 : GPAO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Gestion de campagne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(PIC/PDP/CBN)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Interfaces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Appro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/ Vente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BOUILLAUD</a:t>
            </a: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07078" y="4034630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ERP 3 : GPAO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Qualité, </a:t>
            </a: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&amp; PV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GED</a:t>
            </a:r>
            <a:endParaRPr lang="fr-FR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3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Yves LEGAY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799242" y="1765107"/>
            <a:ext cx="2340259" cy="101480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Définition client et  fournisseurs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Exigences fonctionnelles 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partie amont collecte/trait. 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Lien article - normes de </a:t>
            </a:r>
          </a:p>
          <a:p>
            <a:pPr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    composition niv.4</a:t>
            </a:r>
          </a:p>
          <a:p>
            <a:pPr defTabSz="913526">
              <a:buClr>
                <a:schemeClr val="tx2"/>
              </a:buClr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1830" y="971436"/>
            <a:ext cx="115929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REALISE</a:t>
            </a:r>
            <a:endParaRPr lang="en-US" dirty="0"/>
          </a:p>
        </p:txBody>
      </p:sp>
      <p:sp>
        <p:nvSpPr>
          <p:cNvPr id="20" name="ZoneTexte 19"/>
          <p:cNvSpPr txBox="1"/>
          <p:nvPr/>
        </p:nvSpPr>
        <p:spPr>
          <a:xfrm>
            <a:off x="5762623" y="971436"/>
            <a:ext cx="18776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RESTE A FAIRE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5427534" y="1762391"/>
            <a:ext cx="2844316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Rédaction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note cadrage pour Appel Offre * </a:t>
            </a: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DT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(Gammes, Articles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à finaliser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Reboulcage Niv.3 Gestion atelier</a:t>
            </a: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Echange avec P. DELABORDE pour </a:t>
            </a:r>
          </a:p>
          <a:p>
            <a:pPr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gestion conditionnement lots de collecte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809266" y="2898210"/>
            <a:ext cx="2330236" cy="104700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Positionnement PIC.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Planification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PDP/CBN/ORDO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Echange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Acierie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Commentry </a:t>
            </a:r>
          </a:p>
          <a:p>
            <a:pPr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 solution SOLVEUR Niv3 et NIv4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445470" y="2898210"/>
            <a:ext cx="2826379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Flux OF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collecte à finaliser</a:t>
            </a: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Flux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vente -&gt; commande vente</a:t>
            </a: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Reboulcage Niv.3 Gestion atelier</a:t>
            </a: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Rédaction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note cadrage pour Appel Offre 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436096" y="4410173"/>
            <a:ext cx="2844315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Rédaction note cadrage pour Appel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Offre</a:t>
            </a:r>
          </a:p>
          <a:p>
            <a:pPr marL="228600" indent="-228600" defTabSz="913526">
              <a:buClr>
                <a:schemeClr val="tx2"/>
              </a:buClr>
              <a:buFont typeface="+mj-lt"/>
              <a:buAutoNum type="arabicPeriod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Atelier 7/05 avec Jessica et Y. LEGAY 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07078" y="522191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LIMS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 SAP ou MES)</a:t>
            </a: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Romain Desgeorges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99243" y="4357740"/>
            <a:ext cx="2340259" cy="147920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Ebauche des fonctions de suivi Qualité produit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Evaluation adéquation solutions </a:t>
            </a:r>
          </a:p>
          <a:p>
            <a:pPr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    existantes avec UKAD (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QUALNET/APPLIS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PV/ Analyses LIMS/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ES-FOLDER/QM/KMPROD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Evol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. FAI ?) 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8276248" y="1765107"/>
            <a:ext cx="859190" cy="7848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6H ou 2 ½ journées de 3 personnes</a:t>
            </a:r>
          </a:p>
          <a:p>
            <a:r>
              <a:rPr lang="fr-FR" dirty="0" smtClean="0"/>
              <a:t>(BCT, CCA, NDL)</a:t>
            </a:r>
            <a:endParaRPr lang="en-US" dirty="0"/>
          </a:p>
        </p:txBody>
      </p:sp>
      <p:sp>
        <p:nvSpPr>
          <p:cNvPr id="28" name="ZoneTexte 27"/>
          <p:cNvSpPr txBox="1"/>
          <p:nvPr/>
        </p:nvSpPr>
        <p:spPr>
          <a:xfrm>
            <a:off x="8285194" y="2882502"/>
            <a:ext cx="85919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3</a:t>
            </a:r>
            <a:r>
              <a:rPr lang="fr-FR" dirty="0" smtClean="0"/>
              <a:t>H </a:t>
            </a:r>
            <a:r>
              <a:rPr lang="fr-FR" dirty="0" smtClean="0"/>
              <a:t>ou </a:t>
            </a:r>
            <a:r>
              <a:rPr lang="fr-FR" dirty="0" smtClean="0"/>
              <a:t>½ journée </a:t>
            </a:r>
            <a:r>
              <a:rPr lang="fr-FR" dirty="0" smtClean="0"/>
              <a:t>de 5 personnes</a:t>
            </a:r>
          </a:p>
          <a:p>
            <a:r>
              <a:rPr lang="fr-FR" dirty="0" smtClean="0"/>
              <a:t>(BCT, CCA, NDL, CDE, MBD)</a:t>
            </a:r>
            <a:endParaRPr lang="en-US" dirty="0"/>
          </a:p>
        </p:txBody>
      </p:sp>
      <p:sp>
        <p:nvSpPr>
          <p:cNvPr id="36" name="ZoneTexte 35"/>
          <p:cNvSpPr txBox="1"/>
          <p:nvPr/>
        </p:nvSpPr>
        <p:spPr>
          <a:xfrm>
            <a:off x="8285194" y="4410173"/>
            <a:ext cx="859190" cy="10618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3</a:t>
            </a:r>
            <a:r>
              <a:rPr lang="fr-FR" dirty="0" smtClean="0"/>
              <a:t>H </a:t>
            </a:r>
            <a:r>
              <a:rPr lang="fr-FR" dirty="0" smtClean="0"/>
              <a:t>ou </a:t>
            </a:r>
            <a:r>
              <a:rPr lang="fr-FR" dirty="0" smtClean="0"/>
              <a:t>1 </a:t>
            </a:r>
            <a:r>
              <a:rPr lang="fr-FR" dirty="0" smtClean="0"/>
              <a:t>½ journées de 3 personnes</a:t>
            </a:r>
          </a:p>
          <a:p>
            <a:r>
              <a:rPr lang="fr-FR" dirty="0" smtClean="0"/>
              <a:t>(BCT, CCA, NDL)</a:t>
            </a:r>
          </a:p>
          <a:p>
            <a:r>
              <a:rPr lang="fr-FR" dirty="0" smtClean="0"/>
              <a:t>Relecture </a:t>
            </a:r>
          </a:p>
          <a:p>
            <a:r>
              <a:rPr lang="fr-FR" dirty="0" smtClean="0"/>
              <a:t>Y. LEGAY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23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71500" y="1232756"/>
            <a:ext cx="8964996" cy="522058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Nicolas DRUEL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59532" y="278856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 (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HESTIA)</a:t>
            </a:r>
            <a:endParaRPr lang="fr-FR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Douanes (CONEX)</a:t>
            </a:r>
          </a:p>
          <a:p>
            <a:pPr algn="ctr" defTabSz="913526">
              <a:buClr>
                <a:schemeClr val="tx2"/>
              </a:buClr>
            </a:pP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MADIOT</a:t>
            </a: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59532" y="1556836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Maintenance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(OPTIMAINT)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</a:t>
            </a: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Magasin PR</a:t>
            </a:r>
          </a:p>
          <a:p>
            <a:pPr algn="ctr" defTabSz="913526">
              <a:buClr>
                <a:schemeClr val="tx2"/>
              </a:buClr>
            </a:pPr>
            <a:endParaRPr lang="fr-FR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9532" y="5298321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Tableau de bord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Reporting financier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Economie circulaire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Nicolas</a:t>
            </a:r>
            <a:r>
              <a:rPr lang="fr-FR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DRUEL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Eric THOUILLEUX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805748" y="1572500"/>
            <a:ext cx="2198300" cy="104700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Proposition de fonctionnalités pour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Reconduite d’OPTIMAINT UKAD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1830" y="1036246"/>
            <a:ext cx="115929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REALISE</a:t>
            </a:r>
            <a:endParaRPr lang="en-US" dirty="0"/>
          </a:p>
        </p:txBody>
      </p:sp>
      <p:sp>
        <p:nvSpPr>
          <p:cNvPr id="20" name="ZoneTexte 19"/>
          <p:cNvSpPr txBox="1"/>
          <p:nvPr/>
        </p:nvSpPr>
        <p:spPr>
          <a:xfrm>
            <a:off x="5762623" y="1036246"/>
            <a:ext cx="18776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RESTE A FAIRE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355420" y="4002177"/>
            <a:ext cx="2020336" cy="1047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ERP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: SAP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COMPTA / FINANCE</a:t>
            </a:r>
          </a:p>
          <a:p>
            <a:pPr algn="ctr" defTabSz="913526">
              <a:buClr>
                <a:schemeClr val="tx2"/>
              </a:buClr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Nicolas DRUEL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805748" y="2791281"/>
            <a:ext cx="2198300" cy="104700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Non démarré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691270" y="2788565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Atelier à prévoir sur fin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Avril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(C. MADIOT, S. POUZOL, F. DARDEN)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Valider le périmètre des flux Douane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avec P. DELABORDE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(flux import/export cf. UKAD)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802519" y="3971775"/>
            <a:ext cx="2198300" cy="104700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Règles contrôle de gestion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Exigences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Finance/Compta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Ebauche des fonctions à couvrir 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688041" y="3969059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Validation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Daniel 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02519" y="5301036"/>
            <a:ext cx="2198300" cy="104700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Exigences Pilotage économie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circulaire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Exigences </a:t>
            </a:r>
            <a:r>
              <a:rPr lang="fr-F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Jeux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données Economie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Circulaire (simulation)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5688041" y="5298320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Compléter les exigences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- exigences fonctionnelles et 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Validation Patrick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669374" y="1572531"/>
            <a:ext cx="2400875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Validation Raymond + détermination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exigences techniques IT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064388" y="2788565"/>
            <a:ext cx="972108" cy="115416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100" dirty="0" smtClean="0"/>
              <a:t>Atelier 19/05 </a:t>
            </a:r>
            <a:r>
              <a:rPr lang="en-US" sz="1100" dirty="0"/>
              <a:t>de </a:t>
            </a:r>
            <a:r>
              <a:rPr lang="en-US" sz="1100" dirty="0" smtClean="0"/>
              <a:t>14h/15h30</a:t>
            </a:r>
          </a:p>
          <a:p>
            <a:r>
              <a:rPr lang="fr-FR" sz="900" dirty="0"/>
              <a:t>2H ou ½ journée de 3 personnes</a:t>
            </a:r>
          </a:p>
          <a:p>
            <a:r>
              <a:rPr lang="fr-FR" sz="900" dirty="0"/>
              <a:t>(BCT, </a:t>
            </a:r>
            <a:r>
              <a:rPr lang="fr-FR" sz="900" dirty="0" smtClean="0"/>
              <a:t>NDL</a:t>
            </a:r>
            <a:r>
              <a:rPr lang="fr-FR" sz="900" dirty="0"/>
              <a:t>)</a:t>
            </a:r>
            <a:endParaRPr lang="en-US" sz="900" dirty="0"/>
          </a:p>
        </p:txBody>
      </p:sp>
      <p:sp>
        <p:nvSpPr>
          <p:cNvPr id="33" name="Titre 1"/>
          <p:cNvSpPr>
            <a:spLocks noGrp="1"/>
          </p:cNvSpPr>
          <p:nvPr>
            <p:ph type="title"/>
          </p:nvPr>
        </p:nvSpPr>
        <p:spPr>
          <a:xfrm>
            <a:off x="2700338" y="333375"/>
            <a:ext cx="6284912" cy="509588"/>
          </a:xfrm>
        </p:spPr>
        <p:txBody>
          <a:bodyPr/>
          <a:lstStyle/>
          <a:p>
            <a:r>
              <a:rPr lang="fr-FR" dirty="0" smtClean="0"/>
              <a:t>Point d’avancement fonctionnel N4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75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88099" y="1220912"/>
            <a:ext cx="8964996" cy="522058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Coordination par Christophe DANCE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805748" y="1724771"/>
            <a:ext cx="2198300" cy="163222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Fonctions MES abordées.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pilotage de fonctionnement avec OF unique en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FIFO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231830" y="1036246"/>
            <a:ext cx="115929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REALISE</a:t>
            </a:r>
            <a:endParaRPr lang="en-US" dirty="0"/>
          </a:p>
        </p:txBody>
      </p:sp>
      <p:sp>
        <p:nvSpPr>
          <p:cNvPr id="20" name="ZoneTexte 19"/>
          <p:cNvSpPr txBox="1"/>
          <p:nvPr/>
        </p:nvSpPr>
        <p:spPr>
          <a:xfrm>
            <a:off x="5762623" y="1036246"/>
            <a:ext cx="18776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RESTE A FAIRE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5258019" y="1724771"/>
            <a:ext cx="2373118" cy="16349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Fonctions MES à cadrer en atelier (5/05)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Rédaction note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cadrage pour Appel Offre * 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805748" y="5123083"/>
            <a:ext cx="2198300" cy="91171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Structuration de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la norme </a:t>
            </a: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d’élaboration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 9 blocs fonctions 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Détail des blocs fonctionnels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5267135" y="5097983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Structure du rapport ( paramètres clés et évènements)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Rédaction note cadrage pour Appel Offre * 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05748" y="3740392"/>
            <a:ext cx="2198300" cy="104700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Définition des lits de fusion au travers des nomenclatures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Préparation de charges  copeaux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massifs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Règles de calcul</a:t>
            </a:r>
          </a:p>
          <a:p>
            <a:pPr marL="171450" indent="-171450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Exigences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Traçabilité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67134" y="3747023"/>
            <a:ext cx="2373119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Echange prévu T. BARRE/ D. CAILLOT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(26/05)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Rebouclage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avec Niveau 4 pour algorithme commun à prévoir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Rédaction note cadrage pour Appel Offre * </a:t>
            </a:r>
          </a:p>
          <a:p>
            <a:pPr algn="ctr" defTabSz="913526">
              <a:buClr>
                <a:schemeClr val="tx2"/>
              </a:buClr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25865" y="1412776"/>
            <a:ext cx="122723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200" dirty="0" smtClean="0"/>
              <a:t>Atelier </a:t>
            </a:r>
            <a:r>
              <a:rPr lang="en-US" sz="1200" dirty="0" smtClean="0"/>
              <a:t>5/05 et 21/05 </a:t>
            </a:r>
            <a:r>
              <a:rPr lang="en-US" sz="1200" dirty="0"/>
              <a:t>de </a:t>
            </a:r>
            <a:r>
              <a:rPr lang="en-US" sz="1200" dirty="0" smtClean="0"/>
              <a:t>8h30/12h30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351714" y="1688767"/>
            <a:ext cx="2020336" cy="1632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PA1 : Gestion atelier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Ordonnancement PAM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Infocentre atelier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Christophe Dance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Florent Gal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Jerome Chaput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Catherine Ceresa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39622" y="3740431"/>
            <a:ext cx="2020336" cy="1027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PA2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: Calcul enfournement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Calcul d’ajustement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Préparation charge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54542" y="5123083"/>
            <a:ext cx="2020336" cy="9117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PA3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Pilotage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PAM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Historisation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Rapport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de fabrication</a:t>
            </a: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804788" y="4833156"/>
            <a:ext cx="1248307" cy="60016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100" dirty="0" smtClean="0"/>
              <a:t>Prévoir relecture fonctions avec Raymond</a:t>
            </a:r>
            <a:endParaRPr lang="en-US" sz="1100" dirty="0"/>
          </a:p>
        </p:txBody>
      </p:sp>
      <p:sp>
        <p:nvSpPr>
          <p:cNvPr id="19" name="ZoneTexte 18"/>
          <p:cNvSpPr txBox="1"/>
          <p:nvPr/>
        </p:nvSpPr>
        <p:spPr>
          <a:xfrm>
            <a:off x="7825865" y="2080574"/>
            <a:ext cx="1227230" cy="7848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6H ou 2 ½ journées de 3 personnes</a:t>
            </a:r>
          </a:p>
          <a:p>
            <a:r>
              <a:rPr lang="fr-FR" dirty="0" smtClean="0"/>
              <a:t>(BCT,CDX,CDE, CCA, JCT)</a:t>
            </a:r>
            <a:endParaRPr lang="en-US" dirty="0"/>
          </a:p>
        </p:txBody>
      </p:sp>
      <p:sp>
        <p:nvSpPr>
          <p:cNvPr id="34" name="ZoneTexte 33"/>
          <p:cNvSpPr txBox="1"/>
          <p:nvPr/>
        </p:nvSpPr>
        <p:spPr>
          <a:xfrm>
            <a:off x="7825865" y="5683321"/>
            <a:ext cx="1227230" cy="7848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9</a:t>
            </a:r>
            <a:r>
              <a:rPr lang="fr-FR" dirty="0" smtClean="0"/>
              <a:t>H </a:t>
            </a:r>
            <a:r>
              <a:rPr lang="fr-FR" dirty="0" smtClean="0"/>
              <a:t>ou </a:t>
            </a:r>
            <a:r>
              <a:rPr lang="fr-FR" dirty="0" smtClean="0"/>
              <a:t>3 </a:t>
            </a:r>
            <a:r>
              <a:rPr lang="fr-FR" dirty="0" smtClean="0"/>
              <a:t>½ journées de 2 personnes</a:t>
            </a:r>
          </a:p>
          <a:p>
            <a:r>
              <a:rPr lang="fr-FR" dirty="0" smtClean="0"/>
              <a:t>(BCT, CDX,CDE,MBD)</a:t>
            </a:r>
            <a:endParaRPr lang="en-US" dirty="0"/>
          </a:p>
        </p:txBody>
      </p:sp>
      <p:sp>
        <p:nvSpPr>
          <p:cNvPr id="33" name="Titre 1"/>
          <p:cNvSpPr>
            <a:spLocks noGrp="1"/>
          </p:cNvSpPr>
          <p:nvPr>
            <p:ph type="title"/>
          </p:nvPr>
        </p:nvSpPr>
        <p:spPr>
          <a:xfrm>
            <a:off x="2700338" y="333375"/>
            <a:ext cx="6284912" cy="509588"/>
          </a:xfrm>
        </p:spPr>
        <p:txBody>
          <a:bodyPr/>
          <a:lstStyle/>
          <a:p>
            <a:r>
              <a:rPr lang="fr-FR" dirty="0" smtClean="0"/>
              <a:t>Point d’avancement fonctionnel N3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016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62334" y="1232756"/>
            <a:ext cx="8964996" cy="522058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3296" tIns="46648" rIns="93296" bIns="46648" numCol="1" rtlCol="0" anchor="t" anchorCtr="0" compatLnSpc="1">
            <a:prstTxWarp prst="textNoShape">
              <a:avLst/>
            </a:prstTxWarp>
          </a:bodyPr>
          <a:lstStyle/>
          <a:p>
            <a:pPr defTabSz="913526"/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Coordination par Christophe DANCE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805748" y="1572500"/>
            <a:ext cx="2198300" cy="147717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 module gestion atelier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envisagé permettrait de couvrir les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fonctionnalités de l’actuel PES </a:t>
            </a:r>
          </a:p>
          <a:p>
            <a:pPr algn="ctr" defTabSz="913526">
              <a:buClr>
                <a:schemeClr val="tx2"/>
              </a:buClr>
            </a:pP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Ancizes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(voir atelier cadrage PAM)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1830" y="1036246"/>
            <a:ext cx="115929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REALISE</a:t>
            </a:r>
            <a:endParaRPr lang="en-US" dirty="0"/>
          </a:p>
        </p:txBody>
      </p:sp>
      <p:sp>
        <p:nvSpPr>
          <p:cNvPr id="20" name="ZoneTexte 19"/>
          <p:cNvSpPr txBox="1"/>
          <p:nvPr/>
        </p:nvSpPr>
        <p:spPr>
          <a:xfrm>
            <a:off x="5762623" y="1036246"/>
            <a:ext cx="187763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RESTE A FAIRE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2805748" y="3253747"/>
            <a:ext cx="2198300" cy="116364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composition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Niv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Visées et normes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élab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Niv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refusion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Niv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660209" y="3319544"/>
            <a:ext cx="2373118" cy="104700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d’officialisation N3/N4 voir la gestion sous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fonctionnalité </a:t>
            </a: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Pilotage d’Atelier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359532" y="1588753"/>
            <a:ext cx="2020336" cy="14609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PA4 : Pilotage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Historisation</a:t>
            </a:r>
          </a:p>
          <a:p>
            <a:pPr algn="ctr" defTabSz="913526"/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Rapport de fabrication</a:t>
            </a:r>
          </a:p>
          <a:p>
            <a:pPr algn="ctr" defTabSz="913526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Pierre-Mael Fontaine</a:t>
            </a:r>
          </a:p>
          <a:p>
            <a:pPr algn="ctr" defTabSz="913526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Jean-Louis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Boyer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41935" y="3253747"/>
            <a:ext cx="2037934" cy="1163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PA5 : Normes de composition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Visée élaboration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élaborations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Normes refusions </a:t>
            </a:r>
          </a:p>
          <a:p>
            <a:pPr algn="ctr" defTabSz="913526">
              <a:buClr>
                <a:schemeClr val="tx2"/>
              </a:buClr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MES +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BOM)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Jean-Louis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Boyer</a:t>
            </a:r>
          </a:p>
          <a:p>
            <a:pPr algn="ctr" defTabSz="913526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Mathieu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Bouillaud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3526">
              <a:buClr>
                <a:schemeClr val="tx2"/>
              </a:buClr>
            </a:pP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664899" y="1588753"/>
            <a:ext cx="2373118" cy="146092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3296" tIns="46648" rIns="93296" bIns="46648" numCol="1" rtlCol="0" anchor="ctr" anchorCtr="0" compatLnSpc="1">
            <a:prstTxWarp prst="textNoShape">
              <a:avLst/>
            </a:prstTxWarp>
          </a:bodyPr>
          <a:lstStyle/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 atelier PAM</a:t>
            </a:r>
          </a:p>
          <a:p>
            <a:pPr marL="171450" indent="-171450" algn="ctr" defTabSz="913526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Compléter le besoin spécifique VAR</a:t>
            </a: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038017" y="1595174"/>
            <a:ext cx="98931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7H ou 2 ½ journées de </a:t>
            </a:r>
            <a:r>
              <a:rPr lang="fr-FR" dirty="0"/>
              <a:t>3</a:t>
            </a:r>
            <a:r>
              <a:rPr lang="fr-FR" dirty="0" smtClean="0"/>
              <a:t> personnes</a:t>
            </a:r>
          </a:p>
          <a:p>
            <a:r>
              <a:rPr lang="fr-FR" dirty="0" smtClean="0"/>
              <a:t>(BCT, CDX,CDE,JLB,PMFE)</a:t>
            </a:r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8038017" y="3319544"/>
            <a:ext cx="98931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6H </a:t>
            </a:r>
            <a:r>
              <a:rPr lang="fr-FR" dirty="0" smtClean="0"/>
              <a:t>ou </a:t>
            </a:r>
            <a:r>
              <a:rPr lang="fr-FR" dirty="0" smtClean="0"/>
              <a:t>2 </a:t>
            </a:r>
            <a:r>
              <a:rPr lang="fr-FR" dirty="0" smtClean="0"/>
              <a:t>½ journées de </a:t>
            </a:r>
            <a:r>
              <a:rPr lang="fr-FR" dirty="0"/>
              <a:t>3</a:t>
            </a:r>
            <a:r>
              <a:rPr lang="fr-FR" dirty="0" smtClean="0"/>
              <a:t> personnes</a:t>
            </a:r>
          </a:p>
          <a:p>
            <a:r>
              <a:rPr lang="fr-FR" dirty="0" smtClean="0"/>
              <a:t>(BCT, CDX,CDE,JLB,MBD)</a:t>
            </a:r>
            <a:endParaRPr lang="en-US" dirty="0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2700338" y="333375"/>
            <a:ext cx="6284912" cy="509588"/>
          </a:xfrm>
        </p:spPr>
        <p:txBody>
          <a:bodyPr/>
          <a:lstStyle/>
          <a:p>
            <a:r>
              <a:rPr lang="fr-FR" dirty="0" smtClean="0"/>
              <a:t>Point d’avancement fonctionnel N3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016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Synthèse avancement en charge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84313"/>
            <a:ext cx="8532179" cy="4608512"/>
          </a:xfrm>
        </p:spPr>
        <p:txBody>
          <a:bodyPr/>
          <a:lstStyle/>
          <a:p>
            <a:r>
              <a:rPr lang="fr-FR" dirty="0" smtClean="0"/>
              <a:t>Synthèse charge DSI :</a:t>
            </a:r>
          </a:p>
          <a:p>
            <a:pPr lvl="1"/>
            <a:r>
              <a:rPr lang="fr-FR" dirty="0" smtClean="0"/>
              <a:t>Estimation charge à mi-avril de la phase cadrage :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r>
              <a:rPr lang="fr-FR" dirty="0" smtClean="0"/>
              <a:t>NB : Ce chiffrage prend en compte les réunions de relecture.</a:t>
            </a:r>
          </a:p>
          <a:p>
            <a:pPr lvl="1"/>
            <a:r>
              <a:rPr lang="fr-FR" dirty="0" smtClean="0"/>
              <a:t>Reste à faire :</a:t>
            </a:r>
          </a:p>
          <a:p>
            <a:pPr lvl="2"/>
            <a:r>
              <a:rPr lang="fr-FR" dirty="0" smtClean="0"/>
              <a:t>Niveau N3 = 3 personnes sur au moins 10 jours / pers.</a:t>
            </a:r>
          </a:p>
          <a:p>
            <a:pPr lvl="2"/>
            <a:r>
              <a:rPr lang="fr-FR" dirty="0" smtClean="0"/>
              <a:t>Niveau N4 = 2 personnes sur 5 jours / pers. + 2 ressources complémentaires (E. Thouilleux et Y. Legay).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575522"/>
              </p:ext>
            </p:extLst>
          </p:nvPr>
        </p:nvGraphicFramePr>
        <p:xfrm>
          <a:off x="755576" y="2456892"/>
          <a:ext cx="7668851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547"/>
                <a:gridCol w="1711757"/>
                <a:gridCol w="1404156"/>
                <a:gridCol w="1518906"/>
                <a:gridCol w="200948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Niveau SI</a:t>
                      </a: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Réalisé DSI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j/h - fin Mars</a:t>
                      </a: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Réalisé </a:t>
                      </a:r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j/h - Avril</a:t>
                      </a: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Reste à faire</a:t>
                      </a: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Avancement en charge</a:t>
                      </a: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N3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19 j/h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 </a:t>
                      </a:r>
                      <a:r>
                        <a:rPr lang="fr-FR" sz="1600" dirty="0" smtClean="0"/>
                        <a:t>j/h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27 </a:t>
                      </a:r>
                      <a:r>
                        <a:rPr lang="en-US" sz="1600" baseline="0" dirty="0" smtClean="0"/>
                        <a:t>j/h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56 %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N4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6</a:t>
                      </a:r>
                      <a:r>
                        <a:rPr lang="fr-FR" sz="1600" baseline="0" dirty="0" smtClean="0"/>
                        <a:t> j/h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7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dirty="0" smtClean="0"/>
                        <a:t>j/h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9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dirty="0" smtClean="0"/>
                        <a:t>j/h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59 </a:t>
                      </a:r>
                      <a:r>
                        <a:rPr lang="fr-FR" sz="1600" dirty="0" smtClean="0"/>
                        <a:t>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58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AD08">
  <a:themeElements>
    <a:clrScheme name="Presentation_AD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_AD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F74073BDAEC341AEB8EC8C1775906E" ma:contentTypeVersion="0" ma:contentTypeDescription="Crée un document." ma:contentTypeScope="" ma:versionID="f043ab7507300d03105bb8e293ccd3c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fe331b061e72866024fe28ebad680d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02D03B-866C-46A7-BFFD-DCC4FA675C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4A78692-AB49-4202-A3AC-09D21F2500B5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D4E947F-D042-4663-9858-F9DCD604AA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45588</TotalTime>
  <Words>1728</Words>
  <Application>Microsoft Office PowerPoint</Application>
  <PresentationFormat>Affichage à l'écran (4:3)</PresentationFormat>
  <Paragraphs>466</Paragraphs>
  <Slides>16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Presentation_AD08</vt:lpstr>
      <vt:lpstr>Présentation PowerPoint</vt:lpstr>
      <vt:lpstr>Ordre du jour</vt:lpstr>
      <vt:lpstr>Synthèse avancement étude de cadrage</vt:lpstr>
      <vt:lpstr>Organisation DSI de l’étude de cadrage (Rappel)</vt:lpstr>
      <vt:lpstr>Point d’avancement fonctionnel N4</vt:lpstr>
      <vt:lpstr>Point d’avancement fonctionnel N4</vt:lpstr>
      <vt:lpstr>Point d’avancement fonctionnel N3</vt:lpstr>
      <vt:lpstr>Point d’avancement fonctionnel N3</vt:lpstr>
      <vt:lpstr>Synthèse avancement en charge</vt:lpstr>
      <vt:lpstr>Synthèse budget</vt:lpstr>
      <vt:lpstr>Planning </vt:lpstr>
      <vt:lpstr>Jalons SI (Version_1 01/2015) dans le planning industriel</vt:lpstr>
      <vt:lpstr>Jalons SI (Version_2 04/2015) dans le planning industriel</vt:lpstr>
      <vt:lpstr>Risques</vt:lpstr>
      <vt:lpstr>Risques</vt:lpstr>
      <vt:lpstr>Suivi des risques</vt:lpstr>
    </vt:vector>
  </TitlesOfParts>
  <Company>Aubert &amp; Duval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SI-UKAD II</dc:title>
  <dc:creator>CSC</dc:creator>
  <cp:lastModifiedBy>Nicolas Druel</cp:lastModifiedBy>
  <cp:revision>2228</cp:revision>
  <cp:lastPrinted>2015-02-18T13:58:08Z</cp:lastPrinted>
  <dcterms:created xsi:type="dcterms:W3CDTF">2008-05-27T15:51:13Z</dcterms:created>
  <dcterms:modified xsi:type="dcterms:W3CDTF">2015-04-30T15:44:03Z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0x0101005BF74073BDAEC341AEB8EC8C1775906E</vt:lpwstr>
  </property>
</Properties>
</file>