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78" r:id="rId2"/>
    <p:sldId id="279" r:id="rId3"/>
    <p:sldId id="376" r:id="rId4"/>
    <p:sldId id="305" r:id="rId5"/>
    <p:sldId id="377" r:id="rId6"/>
    <p:sldId id="378" r:id="rId7"/>
    <p:sldId id="379" r:id="rId8"/>
    <p:sldId id="380" r:id="rId9"/>
    <p:sldId id="381" r:id="rId10"/>
    <p:sldId id="382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FF"/>
    <a:srgbClr val="FA5D06"/>
    <a:srgbClr val="006600"/>
    <a:srgbClr val="00FFFF"/>
    <a:srgbClr val="66FF33"/>
    <a:srgbClr val="FF3300"/>
    <a:srgbClr val="00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5" autoAdjust="0"/>
  </p:normalViewPr>
  <p:slideViewPr>
    <p:cSldViewPr>
      <p:cViewPr varScale="1">
        <p:scale>
          <a:sx n="82" d="100"/>
          <a:sy n="82" d="100"/>
        </p:scale>
        <p:origin x="-97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24/01/2014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991D-5A17-4B0D-B367-047817B9B6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8912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24/01/2014</a:t>
            </a: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7384-ACFB-492C-AB09-0E4CA9DA22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6075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56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2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39775"/>
            <a:ext cx="4927600" cy="36957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3" y="4730751"/>
            <a:ext cx="5033963" cy="4433888"/>
          </a:xfrm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07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67154" y="9459915"/>
            <a:ext cx="2917825" cy="4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21" tIns="44111" rIns="88221" bIns="4411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1268E9A-DA8D-4C84-90BB-E87163134AF8}" type="slidenum">
              <a:rPr lang="fr-FR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39775"/>
            <a:ext cx="4926013" cy="36957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3" y="4730751"/>
            <a:ext cx="5033963" cy="443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21" tIns="44111" rIns="88221" bIns="44111"/>
          <a:lstStyle/>
          <a:p>
            <a:endParaRPr lang="en-GB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73BC0-5E5D-4C5D-8426-5D7F608B4666}" type="slidenum">
              <a:rPr lang="fr-FR" smtClean="0"/>
              <a:pPr eaLnBrk="1" hangingPunct="1"/>
              <a:t>5</a:t>
            </a:fld>
            <a:endParaRPr lang="fr-FR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2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2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2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2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emf"/><Relationship Id="rId18" Type="http://schemas.openxmlformats.org/officeDocument/2006/relationships/image" Target="../media/image10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9.emf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5" Type="http://schemas.openxmlformats.org/officeDocument/2006/relationships/image" Target="../media/image7.emf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>
                <a:solidFill>
                  <a:srgbClr val="FFFFFF"/>
                </a:solidFill>
                <a:latin typeface="Arial" charset="0"/>
              </a:rPr>
              <a:t>DES ALLIAGES,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>
                <a:solidFill>
                  <a:srgbClr val="FFFFFF"/>
                </a:solidFill>
                <a:latin typeface="Arial" charset="0"/>
              </a:rPr>
              <a:t>DES MINERAIS ET DES HOMMES.</a:t>
            </a: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 rot="944328">
            <a:off x="31750" y="368300"/>
            <a:ext cx="1371600" cy="360363"/>
            <a:chOff x="2160" y="3744"/>
            <a:chExt cx="2160" cy="568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7E2F-01F2-4803-94EB-C10C714ACD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5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2B71-7EBF-422C-8789-FD586FA5FF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1CE5-86FC-42E7-B10F-C29B0EB311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1"/>
          <p:cNvSpPr txBox="1">
            <a:spLocks noGrp="1"/>
          </p:cNvSpPr>
          <p:nvPr userDrawn="1"/>
        </p:nvSpPr>
        <p:spPr bwMode="auto">
          <a:xfrm>
            <a:off x="5205413" y="6486525"/>
            <a:ext cx="2895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1200" b="1" noProof="0" dirty="0" smtClean="0">
                <a:latin typeface="+mn-lt"/>
              </a:rPr>
              <a:t>14 janvier</a:t>
            </a:r>
            <a:r>
              <a:rPr lang="fr-FR" sz="1200" b="1" baseline="0" noProof="0" dirty="0" smtClean="0">
                <a:latin typeface="+mn-lt"/>
              </a:rPr>
              <a:t> 2015</a:t>
            </a:r>
            <a:endParaRPr lang="fr-FR" sz="1200" b="1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41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3" descr="IMG_1105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rganigramme : Document 9"/>
          <p:cNvSpPr/>
          <p:nvPr userDrawn="1">
            <p:custDataLst>
              <p:tags r:id="rId9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2" name="Group 33"/>
          <p:cNvGrpSpPr>
            <a:grpSpLocks/>
          </p:cNvGrpSpPr>
          <p:nvPr userDrawn="1"/>
        </p:nvGrpSpPr>
        <p:grpSpPr bwMode="auto">
          <a:xfrm rot="944328">
            <a:off x="31750" y="295275"/>
            <a:ext cx="1371600" cy="360363"/>
            <a:chOff x="2160" y="3744"/>
            <a:chExt cx="2160" cy="568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D54FF363-75FE-4103-8A69-7F74BF1D844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7" name="Espace réservé du pied de page 1"/>
          <p:cNvSpPr txBox="1">
            <a:spLocks noGrp="1"/>
          </p:cNvSpPr>
          <p:nvPr userDrawn="1"/>
        </p:nvSpPr>
        <p:spPr bwMode="auto">
          <a:xfrm>
            <a:off x="5205413" y="6486525"/>
            <a:ext cx="2895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1200" b="1" noProof="0" dirty="0" smtClean="0">
                <a:latin typeface="+mn-lt"/>
              </a:rPr>
              <a:t>14 janvier 2015</a:t>
            </a:r>
            <a:endParaRPr lang="fr-FR" sz="1200" b="1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0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5180-6F8E-48F8-A11E-87C9E06A45B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6C4D-5745-4EB0-AE71-D5729D1553C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4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3F73-14F8-4804-93D4-4E7A0FE0BE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3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C99C-E337-418B-885C-26B5AF159B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5BAB-A0AE-4314-86D2-FD951779A2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C47D-EE01-4B35-A03B-671766534C3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r-FR" noProof="0" dirty="0" smtClean="0">
                <a:solidFill>
                  <a:srgbClr val="000000"/>
                </a:solidFill>
              </a:rPr>
              <a:t>7 janvier 2015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39738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8361363" y="6308725"/>
            <a:ext cx="4587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9C068-6380-4B61-AE4B-0BB51AE15BA4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 rot="944328">
            <a:off x="31750" y="152400"/>
            <a:ext cx="1371600" cy="360363"/>
            <a:chOff x="2160" y="3744"/>
            <a:chExt cx="2160" cy="568"/>
          </a:xfrm>
        </p:grpSpPr>
        <p:sp>
          <p:nvSpPr>
            <p:cNvPr id="1035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0200" cy="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0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797325"/>
            <a:ext cx="8640763" cy="8639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Suivi des flux matières EcoTitanium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14 janvier 2015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82" y="3284984"/>
            <a:ext cx="2952328" cy="137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de flux global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71992-8FE1-47E5-96C9-A24BEBD6CBB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268760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Vente EcoTitanium :</a:t>
            </a:r>
          </a:p>
          <a:p>
            <a:r>
              <a:rPr lang="fr-FR" sz="1600" dirty="0" smtClean="0"/>
              <a:t>Une fois le lingot terminé, un bilan global peut être réalisé par rapport au contrat pour lequel le lingot est affecté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Chutes traitées attendues et reçues (en poids et type),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Les rendements de traitement attendus et constatés,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La production réalisée par rapport au standard.</a:t>
            </a:r>
          </a:p>
          <a:p>
            <a:endParaRPr lang="fr-FR" sz="1600" dirty="0" smtClean="0"/>
          </a:p>
          <a:p>
            <a:r>
              <a:rPr lang="fr-FR" sz="1600" dirty="0" smtClean="0"/>
              <a:t>Ce suivi du contrat permet d’établir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 bonus / malus vis-à-vis du </a:t>
            </a:r>
            <a:r>
              <a:rPr lang="fr-FR" sz="1600" dirty="0" smtClean="0"/>
              <a:t>client (retour de chute contractualisé / lingots produits en cumul pour ce client ou ce contrat).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 bonus / malus vis-à-vis des générateurs internes ( UKAD et AD).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La marge réelle par rapport au </a:t>
            </a:r>
            <a:r>
              <a:rPr lang="fr-FR" sz="1600" dirty="0" smtClean="0"/>
              <a:t>contrat et l’origine </a:t>
            </a:r>
            <a:r>
              <a:rPr lang="fr-FR" sz="1600" dirty="0" smtClean="0"/>
              <a:t>de chaque écart constaté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Matière achetée</a:t>
            </a:r>
            <a:r>
              <a:rPr lang="fr-FR" sz="1600" dirty="0" smtClean="0"/>
              <a:t>, (équilibre entre Economie Circulaire et Marché)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Collecte et traitement,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Enfournement,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Mise au mille,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Coût de production.</a:t>
            </a:r>
          </a:p>
          <a:p>
            <a:endParaRPr lang="fr-FR" sz="1600" dirty="0"/>
          </a:p>
          <a:p>
            <a:r>
              <a:rPr lang="fr-FR" sz="1600" dirty="0" smtClean="0"/>
              <a:t>Conclusion : cette approche avec les 3 phases permet de modéliser l’économie circulaire par succession de 3 phases de production </a:t>
            </a:r>
            <a:r>
              <a:rPr lang="fr-FR" sz="1600" dirty="0" smtClean="0"/>
              <a:t>« conventionnelles ».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2250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0B9524-17AE-407B-B3C1-FD79A21410F2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6381750"/>
            <a:ext cx="179388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788"/>
            <a:ext cx="7223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00663"/>
            <a:ext cx="108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97488"/>
            <a:ext cx="649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66" y="5988050"/>
            <a:ext cx="6492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1934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ANd9GcT7GQXX9LLlCpmwXjsDn6iGKkqpNsTnDVNYkXyL866ZZ8GrTtw2Z02yyK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17287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909638" cy="5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65044"/>
            <a:ext cx="9366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65044"/>
            <a:ext cx="1368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970701"/>
            <a:ext cx="12239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8" r="2133" b="60576"/>
          <a:stretch>
            <a:fillRect/>
          </a:stretch>
        </p:blipFill>
        <p:spPr bwMode="auto">
          <a:xfrm>
            <a:off x="1043608" y="5229225"/>
            <a:ext cx="7207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1043608" y="2233315"/>
            <a:ext cx="727330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 smtClean="0">
                <a:latin typeface="Calibri" pitchFamily="34" charset="0"/>
              </a:rPr>
              <a:t>La création d’une nouvelle filière industrielle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 smtClean="0">
                <a:latin typeface="Calibri" pitchFamily="34" charset="0"/>
              </a:rPr>
              <a:t>Les flux matières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 smtClean="0">
                <a:latin typeface="Calibri" pitchFamily="34" charset="0"/>
              </a:rPr>
              <a:t>Les marchés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 smtClean="0">
                <a:latin typeface="Calibri" pitchFamily="34" charset="0"/>
              </a:rPr>
              <a:t>Schéma de collecte et traitement</a:t>
            </a:r>
            <a:endParaRPr lang="fr-FR" sz="16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 smtClean="0">
                <a:latin typeface="Calibri" pitchFamily="34" charset="0"/>
              </a:rPr>
              <a:t>Efficience des étapes de la filière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 smtClean="0">
                <a:latin typeface="Calibri" pitchFamily="34" charset="0"/>
              </a:rPr>
              <a:t>Schéma des flux financiers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2700338" y="1556792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 smtClean="0">
                <a:latin typeface="Calibri" pitchFamily="34" charset="0"/>
              </a:rPr>
              <a:t>Ordre du jour</a:t>
            </a:r>
            <a:endParaRPr lang="fr-FR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8818"/>
            <a:ext cx="1162794" cy="6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Description du projet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200" dirty="0" smtClean="0">
                <a:latin typeface="Arial" charset="0"/>
              </a:rPr>
              <a:t> 	</a:t>
            </a:r>
            <a:r>
              <a:rPr lang="fr-FR" sz="1600" dirty="0" smtClean="0"/>
              <a:t>Le projet consiste à créer une filière industrielle comprenant les volets suivants : 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FR" sz="1400" dirty="0" smtClean="0"/>
              <a:t>Une nouvelle organisation en Europe pour faire le tri et la collecte des chutes de TA6V.</a:t>
            </a:r>
          </a:p>
          <a:p>
            <a:pPr eaLnBrk="1" hangingPunct="1">
              <a:buFontTx/>
              <a:buChar char="-"/>
            </a:pPr>
            <a:endParaRPr lang="fr-FR" sz="1600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FR" sz="1400" dirty="0" smtClean="0"/>
              <a:t>Le traitement de ces chutes et copeaux.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FR" sz="1400" dirty="0" smtClean="0"/>
              <a:t>Une nouvelle usine en France pour réaliser la fusion PAMCHR et la refusion VAR.</a:t>
            </a:r>
          </a:p>
          <a:p>
            <a:pPr eaLnBrk="1" hangingPunct="1">
              <a:buFontTx/>
              <a:buChar char="-"/>
            </a:pPr>
            <a:endParaRPr lang="fr-FR" sz="1600" dirty="0" smtClean="0"/>
          </a:p>
          <a:p>
            <a:pPr eaLnBrk="1" hangingPunct="1">
              <a:buFontTx/>
              <a:buChar char="-"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Les 2 premiers points seraient réalisés en partenariat avec des acteurs externes déjà présents dans ce type d’activité.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BC78C-4D88-4379-B11F-36F71760A200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95536" y="52292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/>
              <a:t>NB :</a:t>
            </a:r>
            <a:r>
              <a:rPr lang="fr-FR" sz="1600" dirty="0"/>
              <a:t> les spécifications clients imposent une traçabilité complète depuis le lieu de collecte jusqu’à la livraison du ½ produit.</a:t>
            </a:r>
          </a:p>
        </p:txBody>
      </p:sp>
    </p:spTree>
    <p:extLst>
      <p:ext uri="{BB962C8B-B14F-4D97-AF65-F5344CB8AC3E}">
        <p14:creationId xmlns:p14="http://schemas.microsoft.com/office/powerpoint/2010/main" val="5136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Les Flux Généraux de l’activité EcoTitanium</a:t>
            </a:r>
          </a:p>
        </p:txBody>
      </p:sp>
      <p:sp>
        <p:nvSpPr>
          <p:cNvPr id="34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1587F-552B-4CBB-B5C8-5E3AC57A60B2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987675" y="2708275"/>
            <a:ext cx="2160588" cy="576263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Elaboration lingot EcoTi-UKAD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Client</a:t>
            </a:r>
          </a:p>
        </p:txBody>
      </p:sp>
      <p:cxnSp>
        <p:nvCxnSpPr>
          <p:cNvPr id="45" name="Connecteur droit avec flèche 44"/>
          <p:cNvCxnSpPr>
            <a:stCxn id="37" idx="2"/>
            <a:endCxn id="39" idx="0"/>
          </p:cNvCxnSpPr>
          <p:nvPr/>
        </p:nvCxnSpPr>
        <p:spPr>
          <a:xfrm>
            <a:off x="4067175" y="3284538"/>
            <a:ext cx="0" cy="5048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39" idx="2"/>
            <a:endCxn id="42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9" idx="2"/>
            <a:endCxn id="43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9" idx="2"/>
            <a:endCxn id="40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7624763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22"/>
          <p:cNvSpPr txBox="1">
            <a:spLocks noChangeArrowheads="1"/>
          </p:cNvSpPr>
          <p:nvPr/>
        </p:nvSpPr>
        <p:spPr bwMode="auto">
          <a:xfrm>
            <a:off x="7596188" y="246062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00"/>
                </a:solidFill>
              </a:rPr>
              <a:t>Flux</a:t>
            </a:r>
          </a:p>
          <a:p>
            <a:pPr eaLnBrk="1" hangingPunct="1"/>
            <a:r>
              <a:rPr lang="fr-FR" sz="1600" dirty="0">
                <a:solidFill>
                  <a:srgbClr val="000000"/>
                </a:solidFill>
              </a:rPr>
              <a:t>produits</a:t>
            </a:r>
          </a:p>
        </p:txBody>
      </p:sp>
      <p:cxnSp>
        <p:nvCxnSpPr>
          <p:cNvPr id="52" name="Connecteur en arc 51"/>
          <p:cNvCxnSpPr/>
          <p:nvPr/>
        </p:nvCxnSpPr>
        <p:spPr>
          <a:xfrm rot="5400000">
            <a:off x="7088188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6325"/>
          <p:cNvSpPr txBox="1">
            <a:spLocks noChangeArrowheads="1"/>
          </p:cNvSpPr>
          <p:nvPr/>
        </p:nvSpPr>
        <p:spPr bwMode="auto">
          <a:xfrm>
            <a:off x="7596188" y="3744913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00"/>
                </a:solidFill>
              </a:rPr>
              <a:t>Retour chutes contractualisé</a:t>
            </a:r>
          </a:p>
        </p:txBody>
      </p:sp>
      <p:cxnSp>
        <p:nvCxnSpPr>
          <p:cNvPr id="54" name="Connecteur en arc 53"/>
          <p:cNvCxnSpPr/>
          <p:nvPr/>
        </p:nvCxnSpPr>
        <p:spPr>
          <a:xfrm rot="5400000">
            <a:off x="7062788" y="530701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42"/>
          <p:cNvSpPr txBox="1">
            <a:spLocks noChangeArrowheads="1"/>
          </p:cNvSpPr>
          <p:nvPr/>
        </p:nvSpPr>
        <p:spPr bwMode="auto">
          <a:xfrm>
            <a:off x="7577138" y="5065713"/>
            <a:ext cx="151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00"/>
                </a:solidFill>
              </a:rPr>
              <a:t>Complément achat chutes externes</a:t>
            </a:r>
          </a:p>
        </p:txBody>
      </p:sp>
      <p:cxnSp>
        <p:nvCxnSpPr>
          <p:cNvPr id="56" name="Connecteur en arc 55"/>
          <p:cNvCxnSpPr>
            <a:stCxn id="61" idx="1"/>
            <a:endCxn id="43" idx="1"/>
          </p:cNvCxnSpPr>
          <p:nvPr/>
        </p:nvCxnSpPr>
        <p:spPr>
          <a:xfrm rot="10800000" flipV="1">
            <a:off x="1350963" y="1916113"/>
            <a:ext cx="1636712" cy="4356100"/>
          </a:xfrm>
          <a:prstGeom prst="curvedConnector3">
            <a:avLst>
              <a:gd name="adj1" fmla="val 162569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61" idx="1"/>
            <a:endCxn id="40" idx="1"/>
          </p:cNvCxnSpPr>
          <p:nvPr/>
        </p:nvCxnSpPr>
        <p:spPr>
          <a:xfrm rot="10800000" flipV="1">
            <a:off x="1339850" y="1916113"/>
            <a:ext cx="1647825" cy="3194050"/>
          </a:xfrm>
          <a:prstGeom prst="curvedConnector3">
            <a:avLst>
              <a:gd name="adj1" fmla="val 113870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40" idx="2"/>
          </p:cNvCxnSpPr>
          <p:nvPr/>
        </p:nvCxnSpPr>
        <p:spPr>
          <a:xfrm>
            <a:off x="2419350" y="5399088"/>
            <a:ext cx="14288" cy="61118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>
            <a:stCxn id="61" idx="3"/>
            <a:endCxn id="42" idx="3"/>
          </p:cNvCxnSpPr>
          <p:nvPr/>
        </p:nvCxnSpPr>
        <p:spPr>
          <a:xfrm>
            <a:off x="5135563" y="1916113"/>
            <a:ext cx="1668462" cy="3194050"/>
          </a:xfrm>
          <a:prstGeom prst="curvedConnector3">
            <a:avLst>
              <a:gd name="adj1" fmla="val 119434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à coins arrondis 60"/>
          <p:cNvSpPr/>
          <p:nvPr/>
        </p:nvSpPr>
        <p:spPr>
          <a:xfrm>
            <a:off x="2987675" y="1557338"/>
            <a:ext cx="2147888" cy="719137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Traitement des chutes, partenariat</a:t>
            </a:r>
          </a:p>
        </p:txBody>
      </p:sp>
      <p:cxnSp>
        <p:nvCxnSpPr>
          <p:cNvPr id="62" name="Connecteur en arc 61"/>
          <p:cNvCxnSpPr>
            <a:stCxn id="37" idx="0"/>
            <a:endCxn id="61" idx="2"/>
          </p:cNvCxnSpPr>
          <p:nvPr/>
        </p:nvCxnSpPr>
        <p:spPr>
          <a:xfrm rot="16200000" flipV="1">
            <a:off x="3848100" y="2489200"/>
            <a:ext cx="431800" cy="6350"/>
          </a:xfrm>
          <a:prstGeom prst="curvedConnector3">
            <a:avLst>
              <a:gd name="adj1" fmla="val 50000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en arc 130"/>
          <p:cNvCxnSpPr>
            <a:cxnSpLocks noChangeShapeType="1"/>
            <a:endCxn id="39" idx="1"/>
          </p:cNvCxnSpPr>
          <p:nvPr/>
        </p:nvCxnSpPr>
        <p:spPr bwMode="auto">
          <a:xfrm rot="5400000">
            <a:off x="2006600" y="3097213"/>
            <a:ext cx="1949450" cy="12700"/>
          </a:xfrm>
          <a:prstGeom prst="bentConnector4">
            <a:avLst>
              <a:gd name="adj1" fmla="val 19704"/>
              <a:gd name="adj2" fmla="val 3976748"/>
            </a:avLst>
          </a:prstGeom>
          <a:noFill/>
          <a:ln w="76200" algn="ctr">
            <a:solidFill>
              <a:srgbClr val="16C6D8"/>
            </a:solidFill>
            <a:miter lim="800000"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Connecteur en arc 63"/>
          <p:cNvCxnSpPr>
            <a:endCxn id="73" idx="1"/>
          </p:cNvCxnSpPr>
          <p:nvPr/>
        </p:nvCxnSpPr>
        <p:spPr>
          <a:xfrm>
            <a:off x="5148263" y="1736638"/>
            <a:ext cx="1872009" cy="1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210"/>
          <p:cNvSpPr txBox="1">
            <a:spLocks noChangeArrowheads="1"/>
          </p:cNvSpPr>
          <p:nvPr/>
        </p:nvSpPr>
        <p:spPr bwMode="auto">
          <a:xfrm>
            <a:off x="44798" y="4274989"/>
            <a:ext cx="750887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Retour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Chutes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69" name="ZoneTexte 211"/>
          <p:cNvSpPr txBox="1">
            <a:spLocks noChangeArrowheads="1"/>
          </p:cNvSpPr>
          <p:nvPr/>
        </p:nvSpPr>
        <p:spPr bwMode="auto">
          <a:xfrm>
            <a:off x="755650" y="3501008"/>
            <a:ext cx="121126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Retour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Massifs 90%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Copeaux 0%</a:t>
            </a:r>
          </a:p>
        </p:txBody>
      </p:sp>
      <p:sp>
        <p:nvSpPr>
          <p:cNvPr id="70" name="ZoneTexte 213"/>
          <p:cNvSpPr txBox="1">
            <a:spLocks noChangeArrowheads="1"/>
          </p:cNvSpPr>
          <p:nvPr/>
        </p:nvSpPr>
        <p:spPr bwMode="auto">
          <a:xfrm>
            <a:off x="1619672" y="2716213"/>
            <a:ext cx="1309687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Retour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Massifs 100%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Copeaux 50%</a:t>
            </a:r>
          </a:p>
        </p:txBody>
      </p:sp>
      <p:sp>
        <p:nvSpPr>
          <p:cNvPr id="71" name="ZoneTexte 214"/>
          <p:cNvSpPr txBox="1">
            <a:spLocks noChangeArrowheads="1"/>
          </p:cNvSpPr>
          <p:nvPr/>
        </p:nvSpPr>
        <p:spPr bwMode="auto">
          <a:xfrm>
            <a:off x="6070625" y="3554908"/>
            <a:ext cx="1309687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Retour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Massifs 95%</a:t>
            </a:r>
          </a:p>
          <a:p>
            <a:pPr algn="ctr" eaLnBrk="1" hangingPunct="1"/>
            <a:r>
              <a:rPr lang="fr-FR" sz="1400" dirty="0">
                <a:solidFill>
                  <a:srgbClr val="000000"/>
                </a:solidFill>
              </a:rPr>
              <a:t>Copeaux 90%</a:t>
            </a:r>
          </a:p>
        </p:txBody>
      </p:sp>
      <p:sp>
        <p:nvSpPr>
          <p:cNvPr id="72" name="ZoneTexte 180"/>
          <p:cNvSpPr txBox="1">
            <a:spLocks noChangeArrowheads="1"/>
          </p:cNvSpPr>
          <p:nvPr/>
        </p:nvSpPr>
        <p:spPr bwMode="auto">
          <a:xfrm>
            <a:off x="5435600" y="1016000"/>
            <a:ext cx="12698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0000"/>
                </a:solidFill>
              </a:rPr>
              <a:t>Hypothèse:</a:t>
            </a:r>
          </a:p>
          <a:p>
            <a:pPr eaLnBrk="1" hangingPunct="1"/>
            <a:r>
              <a:rPr lang="fr-FR" sz="1400" dirty="0">
                <a:solidFill>
                  <a:srgbClr val="000000"/>
                </a:solidFill>
              </a:rPr>
              <a:t>40 % massifs</a:t>
            </a:r>
          </a:p>
          <a:p>
            <a:pPr eaLnBrk="1" hangingPunct="1"/>
            <a:r>
              <a:rPr lang="fr-FR" sz="1400" dirty="0">
                <a:solidFill>
                  <a:srgbClr val="000000"/>
                </a:solidFill>
              </a:rPr>
              <a:t>60% copeaux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7020272" y="1340421"/>
            <a:ext cx="1872208" cy="79243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Marché </a:t>
            </a:r>
            <a:r>
              <a:rPr lang="fr-FR" sz="1600" dirty="0" smtClean="0">
                <a:solidFill>
                  <a:srgbClr val="FF0000"/>
                </a:solidFill>
              </a:rPr>
              <a:t>chutes ou complément chutes client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74" name="Connecteur en arc 73"/>
          <p:cNvCxnSpPr/>
          <p:nvPr/>
        </p:nvCxnSpPr>
        <p:spPr>
          <a:xfrm flipV="1">
            <a:off x="5148263" y="2996406"/>
            <a:ext cx="1354137" cy="1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à coins arrondis 74"/>
          <p:cNvSpPr/>
          <p:nvPr/>
        </p:nvSpPr>
        <p:spPr>
          <a:xfrm>
            <a:off x="5579179" y="2544763"/>
            <a:ext cx="1224846" cy="909637"/>
          </a:xfrm>
          <a:prstGeom prst="round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0000"/>
                </a:solidFill>
              </a:rPr>
              <a:t>Éponges + éléments d’additions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en arc 35"/>
          <p:cNvCxnSpPr>
            <a:stCxn id="2" idx="3"/>
          </p:cNvCxnSpPr>
          <p:nvPr/>
        </p:nvCxnSpPr>
        <p:spPr>
          <a:xfrm flipV="1">
            <a:off x="5148263" y="2996406"/>
            <a:ext cx="1354137" cy="1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164288" y="1196752"/>
            <a:ext cx="1848842" cy="79243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Marché </a:t>
            </a:r>
            <a:r>
              <a:rPr lang="fr-FR" sz="1600" dirty="0" smtClean="0">
                <a:solidFill>
                  <a:srgbClr val="FF0000"/>
                </a:solidFill>
              </a:rPr>
              <a:t>chutes ou complément chutes client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Détail de chaque marché, exemple Airbus Doorframes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545D5-917F-4DC8-864A-4A123737081A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987675" y="2708275"/>
            <a:ext cx="2160588" cy="576263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Elaboration lingot EcoTi-UKAD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Client</a:t>
            </a:r>
          </a:p>
        </p:txBody>
      </p:sp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>
            <a:off x="4067175" y="3284538"/>
            <a:ext cx="0" cy="5048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7624763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ZoneTexte 22"/>
          <p:cNvSpPr txBox="1">
            <a:spLocks noChangeArrowheads="1"/>
          </p:cNvSpPr>
          <p:nvPr/>
        </p:nvSpPr>
        <p:spPr bwMode="auto">
          <a:xfrm>
            <a:off x="7596188" y="246062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7088188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ZoneTexte 56325"/>
          <p:cNvSpPr txBox="1">
            <a:spLocks noChangeArrowheads="1"/>
          </p:cNvSpPr>
          <p:nvPr/>
        </p:nvSpPr>
        <p:spPr bwMode="auto">
          <a:xfrm>
            <a:off x="7596188" y="3744913"/>
            <a:ext cx="1512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Retour chutes contractualisé</a:t>
            </a:r>
          </a:p>
          <a:p>
            <a:pPr eaLnBrk="1" hangingPunct="1"/>
            <a:r>
              <a:rPr lang="fr-FR" sz="1200" dirty="0"/>
              <a:t>Massifs 1 $/kg</a:t>
            </a:r>
          </a:p>
          <a:p>
            <a:pPr eaLnBrk="1" hangingPunct="1"/>
            <a:r>
              <a:rPr lang="fr-FR" sz="1200" dirty="0"/>
              <a:t>Copeaux 0,6 $/kg</a:t>
            </a:r>
          </a:p>
        </p:txBody>
      </p:sp>
      <p:cxnSp>
        <p:nvCxnSpPr>
          <p:cNvPr id="41" name="Connecteur en arc 40"/>
          <p:cNvCxnSpPr/>
          <p:nvPr/>
        </p:nvCxnSpPr>
        <p:spPr>
          <a:xfrm rot="5400000">
            <a:off x="7062788" y="530701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ZoneTexte 42"/>
          <p:cNvSpPr txBox="1">
            <a:spLocks noChangeArrowheads="1"/>
          </p:cNvSpPr>
          <p:nvPr/>
        </p:nvSpPr>
        <p:spPr bwMode="auto">
          <a:xfrm>
            <a:off x="7577138" y="5065713"/>
            <a:ext cx="15128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Complément achat chutes externes</a:t>
            </a:r>
          </a:p>
          <a:p>
            <a:pPr eaLnBrk="1" hangingPunct="1"/>
            <a:r>
              <a:rPr lang="fr-FR" sz="1200" dirty="0"/>
              <a:t>Massifs </a:t>
            </a:r>
            <a:r>
              <a:rPr lang="fr-FR" sz="1200" dirty="0" smtClean="0"/>
              <a:t>9,41 </a:t>
            </a:r>
            <a:r>
              <a:rPr lang="fr-FR" sz="1200" dirty="0"/>
              <a:t>$/kg</a:t>
            </a:r>
          </a:p>
          <a:p>
            <a:pPr eaLnBrk="1" hangingPunct="1"/>
            <a:r>
              <a:rPr lang="fr-FR" sz="1200" dirty="0"/>
              <a:t>Copeaux </a:t>
            </a:r>
            <a:r>
              <a:rPr lang="fr-FR" sz="1200" dirty="0" smtClean="0"/>
              <a:t>4,95 </a:t>
            </a:r>
            <a:r>
              <a:rPr lang="fr-FR" sz="1200" dirty="0"/>
              <a:t>$/kg</a:t>
            </a:r>
          </a:p>
          <a:p>
            <a:pPr eaLnBrk="1" hangingPunct="1"/>
            <a:endParaRPr lang="fr-FR" sz="1600" dirty="0"/>
          </a:p>
        </p:txBody>
      </p:sp>
      <p:cxnSp>
        <p:nvCxnSpPr>
          <p:cNvPr id="44" name="Connecteur en arc 43"/>
          <p:cNvCxnSpPr>
            <a:stCxn id="33" idx="1"/>
            <a:endCxn id="9" idx="1"/>
          </p:cNvCxnSpPr>
          <p:nvPr/>
        </p:nvCxnSpPr>
        <p:spPr>
          <a:xfrm rot="10800000" flipV="1">
            <a:off x="1350963" y="1916113"/>
            <a:ext cx="1636712" cy="4356100"/>
          </a:xfrm>
          <a:prstGeom prst="curvedConnector3">
            <a:avLst>
              <a:gd name="adj1" fmla="val 162569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3" idx="3"/>
            <a:endCxn id="8" idx="3"/>
          </p:cNvCxnSpPr>
          <p:nvPr/>
        </p:nvCxnSpPr>
        <p:spPr>
          <a:xfrm>
            <a:off x="5135563" y="1916113"/>
            <a:ext cx="1668462" cy="3194050"/>
          </a:xfrm>
          <a:prstGeom prst="curvedConnector3">
            <a:avLst>
              <a:gd name="adj1" fmla="val 113698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2987675" y="1557338"/>
            <a:ext cx="2147888" cy="719137"/>
          </a:xfrm>
          <a:prstGeom prst="roundRect">
            <a:avLst/>
          </a:prstGeom>
          <a:solidFill>
            <a:srgbClr val="16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Traitement des chutes, partenariat</a:t>
            </a:r>
          </a:p>
        </p:txBody>
      </p:sp>
      <p:cxnSp>
        <p:nvCxnSpPr>
          <p:cNvPr id="80" name="Connecteur en arc 79"/>
          <p:cNvCxnSpPr>
            <a:stCxn id="2" idx="0"/>
            <a:endCxn id="33" idx="2"/>
          </p:cNvCxnSpPr>
          <p:nvPr/>
        </p:nvCxnSpPr>
        <p:spPr>
          <a:xfrm rot="16200000" flipV="1">
            <a:off x="3848100" y="2489200"/>
            <a:ext cx="431800" cy="6350"/>
          </a:xfrm>
          <a:prstGeom prst="curvedConnector3">
            <a:avLst>
              <a:gd name="adj1" fmla="val 50000"/>
            </a:avLst>
          </a:prstGeom>
          <a:ln w="76200">
            <a:solidFill>
              <a:srgbClr val="16C6D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en arc 130"/>
          <p:cNvCxnSpPr>
            <a:cxnSpLocks noChangeShapeType="1"/>
            <a:endCxn id="6" idx="1"/>
          </p:cNvCxnSpPr>
          <p:nvPr/>
        </p:nvCxnSpPr>
        <p:spPr bwMode="auto">
          <a:xfrm rot="5400000">
            <a:off x="2006600" y="3097213"/>
            <a:ext cx="1949450" cy="12700"/>
          </a:xfrm>
          <a:prstGeom prst="bentConnector4">
            <a:avLst>
              <a:gd name="adj1" fmla="val 20681"/>
              <a:gd name="adj2" fmla="val 1800000"/>
            </a:avLst>
          </a:prstGeom>
          <a:noFill/>
          <a:ln w="76200" algn="ctr">
            <a:solidFill>
              <a:srgbClr val="16C6D8"/>
            </a:solidFill>
            <a:miter lim="800000"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Connecteur en arc 178"/>
          <p:cNvCxnSpPr/>
          <p:nvPr/>
        </p:nvCxnSpPr>
        <p:spPr>
          <a:xfrm flipV="1">
            <a:off x="5135563" y="1591469"/>
            <a:ext cx="2028725" cy="143669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8" name="ZoneTexte 210"/>
          <p:cNvSpPr txBox="1">
            <a:spLocks noChangeArrowheads="1"/>
          </p:cNvSpPr>
          <p:nvPr/>
        </p:nvSpPr>
        <p:spPr bwMode="auto">
          <a:xfrm>
            <a:off x="285750" y="3716338"/>
            <a:ext cx="901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Retour</a:t>
            </a:r>
          </a:p>
          <a:p>
            <a:pPr eaLnBrk="1" hangingPunct="1"/>
            <a:r>
              <a:rPr lang="fr-FR" sz="1400" dirty="0"/>
              <a:t>Copeaux</a:t>
            </a:r>
          </a:p>
          <a:p>
            <a:pPr eaLnBrk="1" hangingPunct="1"/>
            <a:r>
              <a:rPr lang="fr-FR" sz="1400" dirty="0" smtClean="0"/>
              <a:t>408 </a:t>
            </a:r>
            <a:r>
              <a:rPr lang="fr-FR" sz="1400" dirty="0"/>
              <a:t>t</a:t>
            </a:r>
          </a:p>
        </p:txBody>
      </p:sp>
      <p:sp>
        <p:nvSpPr>
          <p:cNvPr id="16409" name="ZoneTexte 213"/>
          <p:cNvSpPr txBox="1">
            <a:spLocks noChangeArrowheads="1"/>
          </p:cNvSpPr>
          <p:nvPr/>
        </p:nvSpPr>
        <p:spPr bwMode="auto">
          <a:xfrm>
            <a:off x="1544638" y="2767013"/>
            <a:ext cx="12490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Retour</a:t>
            </a:r>
          </a:p>
          <a:p>
            <a:pPr eaLnBrk="1" hangingPunct="1"/>
            <a:r>
              <a:rPr lang="fr-FR" sz="1400" dirty="0"/>
              <a:t>Massifs </a:t>
            </a:r>
            <a:r>
              <a:rPr lang="fr-FR" sz="1400" dirty="0" smtClean="0"/>
              <a:t>32 </a:t>
            </a:r>
            <a:r>
              <a:rPr lang="fr-FR" sz="1400" dirty="0"/>
              <a:t>t</a:t>
            </a:r>
          </a:p>
          <a:p>
            <a:pPr eaLnBrk="1" hangingPunct="1"/>
            <a:r>
              <a:rPr lang="fr-FR" sz="1400" dirty="0"/>
              <a:t>Copeaux </a:t>
            </a:r>
            <a:r>
              <a:rPr lang="fr-FR" sz="1400" dirty="0" smtClean="0"/>
              <a:t>35 </a:t>
            </a:r>
            <a:r>
              <a:rPr lang="fr-FR" sz="1400" dirty="0"/>
              <a:t>t</a:t>
            </a:r>
          </a:p>
        </p:txBody>
      </p:sp>
      <p:sp>
        <p:nvSpPr>
          <p:cNvPr id="16410" name="ZoneTexte 214"/>
          <p:cNvSpPr txBox="1">
            <a:spLocks noChangeArrowheads="1"/>
          </p:cNvSpPr>
          <p:nvPr/>
        </p:nvSpPr>
        <p:spPr bwMode="auto">
          <a:xfrm>
            <a:off x="6300788" y="3800475"/>
            <a:ext cx="12394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Retour</a:t>
            </a:r>
          </a:p>
          <a:p>
            <a:pPr eaLnBrk="1" hangingPunct="1"/>
            <a:r>
              <a:rPr lang="fr-FR" sz="1400" dirty="0"/>
              <a:t>Massifs </a:t>
            </a:r>
            <a:r>
              <a:rPr lang="fr-FR" sz="1400" dirty="0" smtClean="0"/>
              <a:t>125 t</a:t>
            </a:r>
            <a:endParaRPr lang="fr-FR" sz="1400" dirty="0"/>
          </a:p>
          <a:p>
            <a:pPr eaLnBrk="1" hangingPunct="1"/>
            <a:r>
              <a:rPr lang="fr-FR" sz="1400" dirty="0"/>
              <a:t>Copeaux </a:t>
            </a:r>
            <a:r>
              <a:rPr lang="fr-FR" sz="1400" dirty="0" smtClean="0"/>
              <a:t>0 </a:t>
            </a:r>
            <a:r>
              <a:rPr lang="fr-FR" sz="1400" dirty="0"/>
              <a:t>t</a:t>
            </a:r>
          </a:p>
        </p:txBody>
      </p:sp>
      <p:sp>
        <p:nvSpPr>
          <p:cNvPr id="16411" name="ZoneTexte 4"/>
          <p:cNvSpPr txBox="1">
            <a:spLocks noChangeArrowheads="1"/>
          </p:cNvSpPr>
          <p:nvPr/>
        </p:nvSpPr>
        <p:spPr bwMode="auto">
          <a:xfrm>
            <a:off x="3328988" y="3213100"/>
            <a:ext cx="3381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0070C0"/>
                </a:solidFill>
              </a:rPr>
              <a:t>726 </a:t>
            </a:r>
            <a:r>
              <a:rPr lang="fr-FR" dirty="0">
                <a:solidFill>
                  <a:srgbClr val="0070C0"/>
                </a:solidFill>
              </a:rPr>
              <a:t>t    </a:t>
            </a:r>
            <a:r>
              <a:rPr lang="fr-FR" dirty="0" smtClean="0">
                <a:solidFill>
                  <a:srgbClr val="0070C0"/>
                </a:solidFill>
              </a:rPr>
              <a:t>(551 </a:t>
            </a:r>
            <a:r>
              <a:rPr lang="fr-FR" dirty="0">
                <a:solidFill>
                  <a:srgbClr val="0070C0"/>
                </a:solidFill>
              </a:rPr>
              <a:t>ec + </a:t>
            </a:r>
            <a:r>
              <a:rPr lang="fr-FR" dirty="0" smtClean="0">
                <a:solidFill>
                  <a:srgbClr val="0070C0"/>
                </a:solidFill>
              </a:rPr>
              <a:t>175 </a:t>
            </a:r>
            <a:r>
              <a:rPr lang="fr-FR" dirty="0">
                <a:solidFill>
                  <a:srgbClr val="0070C0"/>
                </a:solidFill>
              </a:rPr>
              <a:t>marché)</a:t>
            </a:r>
          </a:p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17,73   </a:t>
            </a:r>
            <a:r>
              <a:rPr lang="fr-FR" b="1" dirty="0">
                <a:solidFill>
                  <a:srgbClr val="FF0000"/>
                </a:solidFill>
              </a:rPr>
              <a:t>$/</a:t>
            </a:r>
            <a:r>
              <a:rPr lang="fr-FR" b="1" dirty="0" smtClean="0">
                <a:solidFill>
                  <a:srgbClr val="FF0000"/>
                </a:solidFill>
              </a:rPr>
              <a:t>kg </a:t>
            </a:r>
            <a:r>
              <a:rPr lang="fr-FR" sz="1200" dirty="0" smtClean="0">
                <a:solidFill>
                  <a:srgbClr val="0070C0"/>
                </a:solidFill>
              </a:rPr>
              <a:t>(devis théorique 17,73 $/kg)</a:t>
            </a:r>
          </a:p>
        </p:txBody>
      </p:sp>
      <p:sp>
        <p:nvSpPr>
          <p:cNvPr id="16412" name="ZoneTexte 9"/>
          <p:cNvSpPr txBox="1">
            <a:spLocks noChangeArrowheads="1"/>
          </p:cNvSpPr>
          <p:nvPr/>
        </p:nvSpPr>
        <p:spPr bwMode="auto">
          <a:xfrm>
            <a:off x="5135563" y="4329113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0070C0"/>
                </a:solidFill>
              </a:rPr>
              <a:t>600 </a:t>
            </a:r>
            <a:r>
              <a:rPr lang="fr-FR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6413" name="ZoneTexte 11"/>
          <p:cNvSpPr txBox="1">
            <a:spLocks noChangeArrowheads="1"/>
          </p:cNvSpPr>
          <p:nvPr/>
        </p:nvSpPr>
        <p:spPr bwMode="auto">
          <a:xfrm>
            <a:off x="2730500" y="5508625"/>
            <a:ext cx="299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0070C0"/>
                </a:solidFill>
              </a:rPr>
              <a:t>Fourniture de pièces brutes</a:t>
            </a:r>
          </a:p>
        </p:txBody>
      </p:sp>
      <p:sp>
        <p:nvSpPr>
          <p:cNvPr id="16414" name="ZoneTexte 13"/>
          <p:cNvSpPr txBox="1">
            <a:spLocks noChangeArrowheads="1"/>
          </p:cNvSpPr>
          <p:nvPr/>
        </p:nvSpPr>
        <p:spPr bwMode="auto">
          <a:xfrm>
            <a:off x="5579179" y="1289344"/>
            <a:ext cx="1487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Massifs  </a:t>
            </a:r>
            <a:r>
              <a:rPr lang="fr-FR" sz="1600" dirty="0" smtClean="0"/>
              <a:t>74 </a:t>
            </a:r>
            <a:r>
              <a:rPr lang="fr-FR" sz="1600" dirty="0"/>
              <a:t>t</a:t>
            </a:r>
          </a:p>
          <a:p>
            <a:pPr eaLnBrk="1" hangingPunct="1"/>
            <a:r>
              <a:rPr lang="fr-FR" sz="1600" dirty="0" smtClean="0"/>
              <a:t>Copeaux 111 </a:t>
            </a:r>
            <a:r>
              <a:rPr lang="fr-FR" sz="1600" dirty="0"/>
              <a:t>t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5579179" y="2544764"/>
            <a:ext cx="1345496" cy="661796"/>
          </a:xfrm>
          <a:prstGeom prst="round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0000"/>
                </a:solidFill>
              </a:rPr>
              <a:t>Éponges + éléments d’addition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4" name="ZoneTexte 9"/>
          <p:cNvSpPr txBox="1">
            <a:spLocks noChangeArrowheads="1"/>
          </p:cNvSpPr>
          <p:nvPr/>
        </p:nvSpPr>
        <p:spPr bwMode="auto">
          <a:xfrm>
            <a:off x="5951974" y="547554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0070C0"/>
                </a:solidFill>
              </a:rPr>
              <a:t>468 </a:t>
            </a:r>
            <a:r>
              <a:rPr lang="fr-FR" dirty="0">
                <a:solidFill>
                  <a:srgbClr val="0070C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798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Business Plan Revu suite à l’étude CVA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71992-8FE1-47E5-96C9-A24BEBD6CBB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82109"/>
              </p:ext>
            </p:extLst>
          </p:nvPr>
        </p:nvGraphicFramePr>
        <p:xfrm>
          <a:off x="395534" y="2204868"/>
          <a:ext cx="8310118" cy="2430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959"/>
                <a:gridCol w="620351"/>
                <a:gridCol w="620351"/>
                <a:gridCol w="620351"/>
                <a:gridCol w="620351"/>
                <a:gridCol w="620351"/>
                <a:gridCol w="620351"/>
                <a:gridCol w="620351"/>
                <a:gridCol w="620351"/>
                <a:gridCol w="620351"/>
              </a:tblGrid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Lingots EcoTitanium </a:t>
                      </a:r>
                      <a:r>
                        <a:rPr lang="fr-FR" sz="1100" b="1" u="none" strike="noStrike" dirty="0">
                          <a:effectLst/>
                        </a:rPr>
                        <a:t>(t)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Année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i="1" u="none" strike="noStrike" dirty="0">
                          <a:effectLst/>
                        </a:rPr>
                        <a:t>Finalité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2022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2026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Corrosion TA6V source EcoTi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466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859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696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538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Défense source EcoTi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151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151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Fasteners Internes source EcoTI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81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151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255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696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Motoristes Aubes source EcoTi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141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247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240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183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Stainless source EcoTi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353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Structure hors Airbus source EcoTi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242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387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Airbus via EcoTi (DoorFrames)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Motoristes Pièces source EcoTi Double Melt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Motoristes Pièces source EcoTi Triple Melt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242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5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Total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1160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1814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2805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3506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4032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4032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4031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4030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4034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0" y="1403484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volumes ont été décalés d’un an. Limitation de la corrosion à 1 000 t de D.P.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501317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une même ligne de marché, il peut y avoir plusieurs contrats.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de collecte et traitement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71992-8FE1-47E5-96C9-A24BEBD6CBB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5904" y="544522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un contrat, il y a, à minima, 3 générateurs  de chutes : UKAD, AD, le client ou son (ses) sous-traitant(s).</a:t>
            </a:r>
            <a:endParaRPr lang="fr-F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5190"/>
            <a:ext cx="8136904" cy="33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Efficience économique et technique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71992-8FE1-47E5-96C9-A24BEBD6CBB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7570" y="980728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Nous avons la nécessité de suivre l’efficience de la filière donc pour l’ensemble des étapes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Collecte et traitement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Matière : au coût du contrat de chaque contrat ou prix de marché (pour achat sur marché libre</a:t>
            </a:r>
            <a:r>
              <a:rPr lang="fr-FR" sz="1600" dirty="0" smtClean="0"/>
              <a:t>), ( forte amplitude de  0,5 à 12 $ , pour un prix de lingot à 15-20 $ !)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Coûts ajoutés collecteur et traiteur au réel,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Suivi de la mise au mille par lot.</a:t>
            </a:r>
          </a:p>
          <a:p>
            <a:pPr marL="742950" lvl="1" indent="-285750">
              <a:buFont typeface="Wingdings"/>
              <a:buChar char="è"/>
            </a:pPr>
            <a:r>
              <a:rPr lang="fr-FR" sz="1600" dirty="0" smtClean="0">
                <a:sym typeface="Wingdings" panose="05000000000000000000" pitchFamily="2" charset="2"/>
              </a:rPr>
              <a:t>Après collecte et traitement, bilan</a:t>
            </a:r>
            <a:r>
              <a:rPr lang="fr-FR" sz="1600" dirty="0" smtClean="0"/>
              <a:t> par générateur (UKAD, AD, client ou sous-traitant(s)).</a:t>
            </a:r>
          </a:p>
          <a:p>
            <a:pPr lvl="1"/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Production EcoTitanium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Matière rentre au standard, afin de banaliser l’origine.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 gammes standards : 100% copeaux, 100% massifs.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Potentialité de gammes mixtes copeaux et massifs, dans des proportions fixes et sous certaines condition clients.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Coûts ajoutés au réel (UO réel x taux horaire standard annuel).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Suivi de la mise au mille et de l’enfournement (ratio éponges et éléments d’additions</a:t>
            </a:r>
            <a:r>
              <a:rPr lang="fr-FR" sz="1600" dirty="0" smtClean="0"/>
              <a:t>) ( 20 % d’ajouts =&gt; 11,5 $/kg)</a:t>
            </a:r>
            <a:endParaRPr lang="fr-FR" sz="1600" dirty="0" smtClean="0"/>
          </a:p>
          <a:p>
            <a:pPr lvl="1"/>
            <a:r>
              <a:rPr lang="fr-FR" sz="1600" dirty="0" smtClean="0"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Entrée en stock au PMP</a:t>
            </a:r>
          </a:p>
          <a:p>
            <a:pPr lvl="1"/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Vente EcoTitanium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Mesure de la marge par contrat commercial (globalisant le coût collecte et traitement et le coût EcoTitanium).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Au final : balance avoir / facture par rapport au flux de chutes contractualisé (volumes traités et coût après traitement</a:t>
            </a:r>
            <a:r>
              <a:rPr lang="fr-FR" sz="1600" dirty="0" smtClean="0"/>
              <a:t>) et au volume vendu cumulé.</a:t>
            </a:r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de flux global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71992-8FE1-47E5-96C9-A24BEBD6CBB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1032" y="1052736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Collecte et traitement :</a:t>
            </a:r>
          </a:p>
          <a:p>
            <a:r>
              <a:rPr lang="fr-FR" sz="1600" dirty="0" smtClean="0"/>
              <a:t>Chaque lot de chutes a un prix de base contractuel avant traitement.</a:t>
            </a:r>
          </a:p>
          <a:p>
            <a:r>
              <a:rPr lang="fr-FR" sz="1600" dirty="0" smtClean="0"/>
              <a:t>Chaque type de traitement a un objectif de mise au mille, fonction de la nature des chutes et de la qualité de tri du générateur.</a:t>
            </a:r>
          </a:p>
          <a:p>
            <a:r>
              <a:rPr lang="fr-FR" sz="1600" dirty="0" smtClean="0"/>
              <a:t>En fin de traitement un bilan est réalisé par rapport au contrat (volumétrie après traitement, rendement de traitement, coût de traitement).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 1</a:t>
            </a:r>
            <a:r>
              <a:rPr lang="fr-FR" sz="1600" baseline="30000" dirty="0" smtClean="0">
                <a:sym typeface="Wingdings" panose="05000000000000000000" pitchFamily="2" charset="2"/>
              </a:rPr>
              <a:t>ère</a:t>
            </a:r>
            <a:r>
              <a:rPr lang="fr-FR" sz="1600" dirty="0" smtClean="0">
                <a:sym typeface="Wingdings" panose="05000000000000000000" pitchFamily="2" charset="2"/>
              </a:rPr>
              <a:t> ligne d’écart à enregistrer (écart cout de collecte et coût de traitement).</a:t>
            </a:r>
            <a:endParaRPr lang="fr-FR" sz="1600" dirty="0" smtClean="0"/>
          </a:p>
          <a:p>
            <a:r>
              <a:rPr lang="fr-FR" sz="1600" dirty="0" smtClean="0">
                <a:sym typeface="Wingdings" panose="05000000000000000000" pitchFamily="2" charset="2"/>
              </a:rPr>
              <a:t> Acte d’achat des chutes par EcoTitanium.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u="sng" dirty="0" smtClean="0"/>
              <a:t>Production EcoTitanium :</a:t>
            </a:r>
          </a:p>
          <a:p>
            <a:r>
              <a:rPr lang="fr-FR" sz="1600" dirty="0" smtClean="0"/>
              <a:t>Le stock de matière (chutes) est entré au coût standard. L’écart entre le coût réel et le standard est conservé pour la balance finale.</a:t>
            </a:r>
          </a:p>
          <a:p>
            <a:endParaRPr lang="fr-FR" sz="1600" dirty="0"/>
          </a:p>
          <a:p>
            <a:r>
              <a:rPr lang="fr-FR" sz="1600" dirty="0" smtClean="0"/>
              <a:t>Pour la production, les taux horaires sont au standard.</a:t>
            </a:r>
          </a:p>
          <a:p>
            <a:endParaRPr lang="fr-FR" sz="1600" dirty="0"/>
          </a:p>
          <a:p>
            <a:r>
              <a:rPr lang="fr-FR" sz="1600" dirty="0" smtClean="0"/>
              <a:t>Suivi  de l’efficience d’EcoTitanium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Ecart coût de section réel / coût section standard,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Ecart temps réalisé / temps alloué,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Ecart de mise au mille,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Ecart d’enfournement.</a:t>
            </a:r>
          </a:p>
          <a:p>
            <a:endParaRPr lang="fr-FR" sz="1600" dirty="0" smtClean="0"/>
          </a:p>
          <a:p>
            <a:r>
              <a:rPr lang="fr-FR" sz="1600" dirty="0" smtClean="0"/>
              <a:t>Mise en stock des lingots au PMP.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757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9184</TotalTime>
  <Words>1072</Words>
  <Application>Microsoft Office PowerPoint</Application>
  <PresentationFormat>Affichage à l'écran (4:3)</PresentationFormat>
  <Paragraphs>293</Paragraphs>
  <Slides>10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1_Conception personnalisée</vt:lpstr>
      <vt:lpstr>think-cell Slide</vt:lpstr>
      <vt:lpstr>Présentation PowerPoint</vt:lpstr>
      <vt:lpstr>Présentation PowerPoint</vt:lpstr>
      <vt:lpstr>Description du projet</vt:lpstr>
      <vt:lpstr> Les Flux Généraux de l’activité EcoTitanium</vt:lpstr>
      <vt:lpstr>Détail de chaque marché, exemple Airbus Doorframes </vt:lpstr>
      <vt:lpstr>Business Plan Revu suite à l’étude CVA</vt:lpstr>
      <vt:lpstr>Schéma de collecte et traitement</vt:lpstr>
      <vt:lpstr>Efficience économique et technique</vt:lpstr>
      <vt:lpstr>Schéma de flux global</vt:lpstr>
      <vt:lpstr>Schéma de flux global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du projet</dc:title>
  <dc:creator>Raymond Allier</dc:creator>
  <cp:lastModifiedBy>Patrick Delaborde</cp:lastModifiedBy>
  <cp:revision>493</cp:revision>
  <cp:lastPrinted>2014-09-09T05:40:40Z</cp:lastPrinted>
  <dcterms:created xsi:type="dcterms:W3CDTF">2013-12-18T14:56:17Z</dcterms:created>
  <dcterms:modified xsi:type="dcterms:W3CDTF">2015-01-14T13:52:22Z</dcterms:modified>
</cp:coreProperties>
</file>