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  <p:sldMasterId id="2147484175" r:id="rId2"/>
  </p:sldMasterIdLst>
  <p:notesMasterIdLst>
    <p:notesMasterId r:id="rId15"/>
  </p:notesMasterIdLst>
  <p:handoutMasterIdLst>
    <p:handoutMasterId r:id="rId16"/>
  </p:handoutMasterIdLst>
  <p:sldIdLst>
    <p:sldId id="910" r:id="rId3"/>
    <p:sldId id="912" r:id="rId4"/>
    <p:sldId id="913" r:id="rId5"/>
    <p:sldId id="914" r:id="rId6"/>
    <p:sldId id="915" r:id="rId7"/>
    <p:sldId id="895" r:id="rId8"/>
    <p:sldId id="898" r:id="rId9"/>
    <p:sldId id="905" r:id="rId10"/>
    <p:sldId id="903" r:id="rId11"/>
    <p:sldId id="904" r:id="rId12"/>
    <p:sldId id="906" r:id="rId13"/>
    <p:sldId id="907" r:id="rId14"/>
  </p:sldIdLst>
  <p:sldSz cx="8961438" cy="6721475"/>
  <p:notesSz cx="6797675" cy="9926638"/>
  <p:custDataLst>
    <p:tags r:id="rId17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buClr>
        <a:schemeClr val="tx2"/>
      </a:buClr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1pPr>
    <a:lvl2pPr marL="453535" algn="ctr" rtl="0" fontAlgn="base">
      <a:spcBef>
        <a:spcPct val="0"/>
      </a:spcBef>
      <a:spcAft>
        <a:spcPct val="0"/>
      </a:spcAft>
      <a:buClr>
        <a:schemeClr val="tx2"/>
      </a:buClr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2pPr>
    <a:lvl3pPr marL="907154" algn="ctr" rtl="0" fontAlgn="base">
      <a:spcBef>
        <a:spcPct val="0"/>
      </a:spcBef>
      <a:spcAft>
        <a:spcPct val="0"/>
      </a:spcAft>
      <a:buClr>
        <a:schemeClr val="tx2"/>
      </a:buClr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3pPr>
    <a:lvl4pPr marL="1360738" algn="ctr" rtl="0" fontAlgn="base">
      <a:spcBef>
        <a:spcPct val="0"/>
      </a:spcBef>
      <a:spcAft>
        <a:spcPct val="0"/>
      </a:spcAft>
      <a:buClr>
        <a:schemeClr val="tx2"/>
      </a:buClr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4pPr>
    <a:lvl5pPr marL="1814314" algn="ctr" rtl="0" fontAlgn="base">
      <a:spcBef>
        <a:spcPct val="0"/>
      </a:spcBef>
      <a:spcAft>
        <a:spcPct val="0"/>
      </a:spcAft>
      <a:buClr>
        <a:schemeClr val="tx2"/>
      </a:buClr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5pPr>
    <a:lvl6pPr marL="2267896" algn="l" defTabSz="907154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6pPr>
    <a:lvl7pPr marL="2721476" algn="l" defTabSz="907154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7pPr>
    <a:lvl8pPr marL="3175055" algn="l" defTabSz="907154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8pPr>
    <a:lvl9pPr marL="3628636" algn="l" defTabSz="907154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4533D143-9247-41B8-8364-D8597FA5825A}">
          <p14:sldIdLst>
            <p14:sldId id="910"/>
            <p14:sldId id="912"/>
            <p14:sldId id="913"/>
            <p14:sldId id="914"/>
            <p14:sldId id="915"/>
            <p14:sldId id="895"/>
            <p14:sldId id="898"/>
            <p14:sldId id="905"/>
            <p14:sldId id="903"/>
            <p14:sldId id="904"/>
            <p14:sldId id="906"/>
            <p14:sldId id="907"/>
          </p14:sldIdLst>
        </p14:section>
        <p14:section name="Section sans titre" id="{A62A7B3B-B979-4DF4-B4B9-C4BAC3FD3EC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AFFF"/>
    <a:srgbClr val="FF9933"/>
    <a:srgbClr val="00CC00"/>
    <a:srgbClr val="FFFFFF"/>
    <a:srgbClr val="777777"/>
    <a:srgbClr val="EAEAEA"/>
    <a:srgbClr val="0065CC"/>
    <a:srgbClr val="808080"/>
    <a:srgbClr val="0029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2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-1506" y="-300"/>
      </p:cViewPr>
      <p:guideLst>
        <p:guide orient="horz" pos="1003"/>
        <p:guide pos="273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49" d="100"/>
          <a:sy n="49" d="100"/>
        </p:scale>
        <p:origin x="-2460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9F956A-2D3C-45C4-8167-0D03D671CB0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630DAB1F-102A-46CA-889E-BC87CF096C65}">
      <dgm:prSet phldrT="[Texte]"/>
      <dgm:spPr>
        <a:solidFill>
          <a:srgbClr val="92D050">
            <a:alpha val="90000"/>
          </a:srgbClr>
        </a:solidFill>
      </dgm:spPr>
      <dgm:t>
        <a:bodyPr/>
        <a:lstStyle/>
        <a:p>
          <a:pPr algn="l"/>
          <a:r>
            <a:rPr lang="fr-FR" dirty="0" smtClean="0"/>
            <a:t>5 : SI de pilotage</a:t>
          </a:r>
          <a:endParaRPr lang="fr-FR" dirty="0"/>
        </a:p>
      </dgm:t>
    </dgm:pt>
    <dgm:pt modelId="{86B71CC3-C386-4595-9B0C-D7A291764227}" type="parTrans" cxnId="{EEC2FE91-4C20-4AD9-BB8B-98BB040848B5}">
      <dgm:prSet/>
      <dgm:spPr/>
      <dgm:t>
        <a:bodyPr/>
        <a:lstStyle/>
        <a:p>
          <a:endParaRPr lang="fr-FR"/>
        </a:p>
      </dgm:t>
    </dgm:pt>
    <dgm:pt modelId="{6DC8C3C2-245D-481E-A73D-20255F9D4841}" type="sibTrans" cxnId="{EEC2FE91-4C20-4AD9-BB8B-98BB040848B5}">
      <dgm:prSet/>
      <dgm:spPr/>
      <dgm:t>
        <a:bodyPr/>
        <a:lstStyle/>
        <a:p>
          <a:endParaRPr lang="fr-FR"/>
        </a:p>
      </dgm:t>
    </dgm:pt>
    <dgm:pt modelId="{E92A2EAB-A7E3-4FED-B82A-0AB0FA3E2669}">
      <dgm:prSet phldrT="[Texte]"/>
      <dgm:spPr>
        <a:solidFill>
          <a:schemeClr val="accent5">
            <a:lumMod val="50000"/>
            <a:alpha val="90000"/>
          </a:schemeClr>
        </a:solidFill>
      </dgm:spPr>
      <dgm:t>
        <a:bodyPr/>
        <a:lstStyle/>
        <a:p>
          <a:pPr algn="l"/>
          <a:r>
            <a:rPr lang="fr-FR" dirty="0" smtClean="0"/>
            <a:t>4 : SI de gestion</a:t>
          </a:r>
          <a:endParaRPr lang="fr-FR" dirty="0"/>
        </a:p>
      </dgm:t>
    </dgm:pt>
    <dgm:pt modelId="{B31D4F73-4915-4559-B757-1F256E67C4D2}" type="parTrans" cxnId="{9D0E0E2E-F372-49DF-9EFB-058146B139B7}">
      <dgm:prSet/>
      <dgm:spPr/>
      <dgm:t>
        <a:bodyPr/>
        <a:lstStyle/>
        <a:p>
          <a:endParaRPr lang="fr-FR"/>
        </a:p>
      </dgm:t>
    </dgm:pt>
    <dgm:pt modelId="{CCA24DC6-77AA-4B17-8C69-E7DD69718F32}" type="sibTrans" cxnId="{9D0E0E2E-F372-49DF-9EFB-058146B139B7}">
      <dgm:prSet/>
      <dgm:spPr/>
      <dgm:t>
        <a:bodyPr/>
        <a:lstStyle/>
        <a:p>
          <a:endParaRPr lang="fr-FR"/>
        </a:p>
      </dgm:t>
    </dgm:pt>
    <dgm:pt modelId="{BA5AF58B-7A7B-42E0-B0A1-F1F636A53874}">
      <dgm:prSet phldrT="[Texte]"/>
      <dgm:spPr>
        <a:solidFill>
          <a:srgbClr val="FF9933">
            <a:alpha val="90000"/>
          </a:srgbClr>
        </a:solidFill>
      </dgm:spPr>
      <dgm:t>
        <a:bodyPr/>
        <a:lstStyle/>
        <a:p>
          <a:pPr algn="l"/>
          <a:r>
            <a:rPr lang="fr-FR" dirty="0" smtClean="0"/>
            <a:t>3 : SI d’atelier</a:t>
          </a:r>
        </a:p>
      </dgm:t>
    </dgm:pt>
    <dgm:pt modelId="{E2CF76DB-34B2-447B-9E42-ACB9455F37D3}" type="parTrans" cxnId="{49DA27DD-6125-4662-AA22-4DB4C1F11E4C}">
      <dgm:prSet/>
      <dgm:spPr/>
      <dgm:t>
        <a:bodyPr/>
        <a:lstStyle/>
        <a:p>
          <a:endParaRPr lang="fr-FR"/>
        </a:p>
      </dgm:t>
    </dgm:pt>
    <dgm:pt modelId="{851D862A-5DA8-4C4C-95EC-C3E341F5C49E}" type="sibTrans" cxnId="{49DA27DD-6125-4662-AA22-4DB4C1F11E4C}">
      <dgm:prSet/>
      <dgm:spPr/>
      <dgm:t>
        <a:bodyPr/>
        <a:lstStyle/>
        <a:p>
          <a:endParaRPr lang="fr-FR"/>
        </a:p>
      </dgm:t>
    </dgm:pt>
    <dgm:pt modelId="{6C0E9353-2D02-4B90-BC8B-2CC54F554988}">
      <dgm:prSet phldrT="[Texte]"/>
      <dgm:spPr>
        <a:solidFill>
          <a:srgbClr val="91AFFF">
            <a:alpha val="90000"/>
          </a:srgbClr>
        </a:solidFill>
      </dgm:spPr>
      <dgm:t>
        <a:bodyPr/>
        <a:lstStyle/>
        <a:p>
          <a:r>
            <a:rPr lang="fr-FR" dirty="0" smtClean="0"/>
            <a:t>2 : Supervision</a:t>
          </a:r>
          <a:endParaRPr lang="fr-FR" dirty="0"/>
        </a:p>
      </dgm:t>
    </dgm:pt>
    <dgm:pt modelId="{A69BD471-BFA0-4CE1-8EC4-0756EA3E63ED}" type="parTrans" cxnId="{1EC0179C-F741-4500-93B9-B31D02FE1717}">
      <dgm:prSet/>
      <dgm:spPr/>
      <dgm:t>
        <a:bodyPr/>
        <a:lstStyle/>
        <a:p>
          <a:endParaRPr lang="fr-FR"/>
        </a:p>
      </dgm:t>
    </dgm:pt>
    <dgm:pt modelId="{209F4979-E959-4B02-9404-B2F16170F505}" type="sibTrans" cxnId="{1EC0179C-F741-4500-93B9-B31D02FE1717}">
      <dgm:prSet/>
      <dgm:spPr/>
      <dgm:t>
        <a:bodyPr/>
        <a:lstStyle/>
        <a:p>
          <a:endParaRPr lang="fr-FR"/>
        </a:p>
      </dgm:t>
    </dgm:pt>
    <dgm:pt modelId="{9BC4843B-8AD6-4779-8C0E-E040F589B838}">
      <dgm:prSet phldrT="[Texte]"/>
      <dgm:spPr/>
      <dgm:t>
        <a:bodyPr/>
        <a:lstStyle/>
        <a:p>
          <a:r>
            <a:rPr lang="fr-FR" dirty="0" smtClean="0"/>
            <a:t>1 : Automate</a:t>
          </a:r>
          <a:endParaRPr lang="fr-FR" dirty="0"/>
        </a:p>
      </dgm:t>
    </dgm:pt>
    <dgm:pt modelId="{1CC30FF0-4E93-4944-BFEA-1900AD4AE5C7}" type="parTrans" cxnId="{3C8A571B-FD7A-49E9-9190-B308F1121C07}">
      <dgm:prSet/>
      <dgm:spPr/>
      <dgm:t>
        <a:bodyPr/>
        <a:lstStyle/>
        <a:p>
          <a:endParaRPr lang="fr-FR"/>
        </a:p>
      </dgm:t>
    </dgm:pt>
    <dgm:pt modelId="{282703A8-7424-4F04-8874-A3D5249A1FC3}" type="sibTrans" cxnId="{3C8A571B-FD7A-49E9-9190-B308F1121C07}">
      <dgm:prSet/>
      <dgm:spPr/>
      <dgm:t>
        <a:bodyPr/>
        <a:lstStyle/>
        <a:p>
          <a:endParaRPr lang="fr-FR"/>
        </a:p>
      </dgm:t>
    </dgm:pt>
    <dgm:pt modelId="{770AB149-DDAC-42D8-BC11-74B0CE252414}" type="pres">
      <dgm:prSet presAssocID="{369F956A-2D3C-45C4-8167-0D03D671CB0F}" presName="compositeShape" presStyleCnt="0">
        <dgm:presLayoutVars>
          <dgm:dir/>
          <dgm:resizeHandles/>
        </dgm:presLayoutVars>
      </dgm:prSet>
      <dgm:spPr/>
    </dgm:pt>
    <dgm:pt modelId="{F86D1126-281C-4D4C-B913-B3EDE8A79F94}" type="pres">
      <dgm:prSet presAssocID="{369F956A-2D3C-45C4-8167-0D03D671CB0F}" presName="pyramid" presStyleLbl="node1" presStyleIdx="0" presStyleCnt="1" custLinFactNeighborX="-255" custLinFactNeighborY="255"/>
      <dgm:spPr/>
    </dgm:pt>
    <dgm:pt modelId="{B9A987AD-290F-4E06-BAE2-17BF0EB05611}" type="pres">
      <dgm:prSet presAssocID="{369F956A-2D3C-45C4-8167-0D03D671CB0F}" presName="theList" presStyleCnt="0"/>
      <dgm:spPr/>
    </dgm:pt>
    <dgm:pt modelId="{39F41043-9A6E-4E18-9A82-521EF24E733A}" type="pres">
      <dgm:prSet presAssocID="{630DAB1F-102A-46CA-889E-BC87CF096C65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E3CDCC-8031-4444-8FA5-FB84CB613C63}" type="pres">
      <dgm:prSet presAssocID="{630DAB1F-102A-46CA-889E-BC87CF096C65}" presName="aSpace" presStyleCnt="0"/>
      <dgm:spPr/>
    </dgm:pt>
    <dgm:pt modelId="{3E444DFF-15A5-49A9-870B-CC10107C4B50}" type="pres">
      <dgm:prSet presAssocID="{E92A2EAB-A7E3-4FED-B82A-0AB0FA3E2669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B9D8BF-8025-43B5-AA6C-38D2FFA70412}" type="pres">
      <dgm:prSet presAssocID="{E92A2EAB-A7E3-4FED-B82A-0AB0FA3E2669}" presName="aSpace" presStyleCnt="0"/>
      <dgm:spPr/>
    </dgm:pt>
    <dgm:pt modelId="{C093A366-3A64-473F-989B-F2D95681F59C}" type="pres">
      <dgm:prSet presAssocID="{BA5AF58B-7A7B-42E0-B0A1-F1F636A53874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2058C5-FEF2-4DCB-82A1-673B02ABB126}" type="pres">
      <dgm:prSet presAssocID="{BA5AF58B-7A7B-42E0-B0A1-F1F636A53874}" presName="aSpace" presStyleCnt="0"/>
      <dgm:spPr/>
    </dgm:pt>
    <dgm:pt modelId="{A2F6360E-30AF-433D-8C35-9DC5FB9BF1D0}" type="pres">
      <dgm:prSet presAssocID="{6C0E9353-2D02-4B90-BC8B-2CC54F554988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A36FB9B-C9BC-4A8D-93DA-68261BAB8B41}" type="pres">
      <dgm:prSet presAssocID="{6C0E9353-2D02-4B90-BC8B-2CC54F554988}" presName="aSpace" presStyleCnt="0"/>
      <dgm:spPr/>
    </dgm:pt>
    <dgm:pt modelId="{E7E140F0-F976-490A-A663-2856D21BA5AA}" type="pres">
      <dgm:prSet presAssocID="{9BC4843B-8AD6-4779-8C0E-E040F589B838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64112F-CA63-4453-8319-C34FE3D4BD2A}" type="pres">
      <dgm:prSet presAssocID="{9BC4843B-8AD6-4779-8C0E-E040F589B838}" presName="aSpace" presStyleCnt="0"/>
      <dgm:spPr/>
    </dgm:pt>
  </dgm:ptLst>
  <dgm:cxnLst>
    <dgm:cxn modelId="{49DA27DD-6125-4662-AA22-4DB4C1F11E4C}" srcId="{369F956A-2D3C-45C4-8167-0D03D671CB0F}" destId="{BA5AF58B-7A7B-42E0-B0A1-F1F636A53874}" srcOrd="2" destOrd="0" parTransId="{E2CF76DB-34B2-447B-9E42-ACB9455F37D3}" sibTransId="{851D862A-5DA8-4C4C-95EC-C3E341F5C49E}"/>
    <dgm:cxn modelId="{BC92B376-0C3F-46A5-9E53-3C6029B84410}" type="presOf" srcId="{BA5AF58B-7A7B-42E0-B0A1-F1F636A53874}" destId="{C093A366-3A64-473F-989B-F2D95681F59C}" srcOrd="0" destOrd="0" presId="urn:microsoft.com/office/officeart/2005/8/layout/pyramid2"/>
    <dgm:cxn modelId="{DBE0CA6B-8901-4CC2-924E-76519445BE5D}" type="presOf" srcId="{6C0E9353-2D02-4B90-BC8B-2CC54F554988}" destId="{A2F6360E-30AF-433D-8C35-9DC5FB9BF1D0}" srcOrd="0" destOrd="0" presId="urn:microsoft.com/office/officeart/2005/8/layout/pyramid2"/>
    <dgm:cxn modelId="{3C8A571B-FD7A-49E9-9190-B308F1121C07}" srcId="{369F956A-2D3C-45C4-8167-0D03D671CB0F}" destId="{9BC4843B-8AD6-4779-8C0E-E040F589B838}" srcOrd="4" destOrd="0" parTransId="{1CC30FF0-4E93-4944-BFEA-1900AD4AE5C7}" sibTransId="{282703A8-7424-4F04-8874-A3D5249A1FC3}"/>
    <dgm:cxn modelId="{DADE415E-0D89-4939-B2B7-43CF8C348E60}" type="presOf" srcId="{E92A2EAB-A7E3-4FED-B82A-0AB0FA3E2669}" destId="{3E444DFF-15A5-49A9-870B-CC10107C4B50}" srcOrd="0" destOrd="0" presId="urn:microsoft.com/office/officeart/2005/8/layout/pyramid2"/>
    <dgm:cxn modelId="{EEC2FE91-4C20-4AD9-BB8B-98BB040848B5}" srcId="{369F956A-2D3C-45C4-8167-0D03D671CB0F}" destId="{630DAB1F-102A-46CA-889E-BC87CF096C65}" srcOrd="0" destOrd="0" parTransId="{86B71CC3-C386-4595-9B0C-D7A291764227}" sibTransId="{6DC8C3C2-245D-481E-A73D-20255F9D4841}"/>
    <dgm:cxn modelId="{193023B4-AD1E-4811-AF9C-CB908B691E42}" type="presOf" srcId="{369F956A-2D3C-45C4-8167-0D03D671CB0F}" destId="{770AB149-DDAC-42D8-BC11-74B0CE252414}" srcOrd="0" destOrd="0" presId="urn:microsoft.com/office/officeart/2005/8/layout/pyramid2"/>
    <dgm:cxn modelId="{9D0E0E2E-F372-49DF-9EFB-058146B139B7}" srcId="{369F956A-2D3C-45C4-8167-0D03D671CB0F}" destId="{E92A2EAB-A7E3-4FED-B82A-0AB0FA3E2669}" srcOrd="1" destOrd="0" parTransId="{B31D4F73-4915-4559-B757-1F256E67C4D2}" sibTransId="{CCA24DC6-77AA-4B17-8C69-E7DD69718F32}"/>
    <dgm:cxn modelId="{1EC0179C-F741-4500-93B9-B31D02FE1717}" srcId="{369F956A-2D3C-45C4-8167-0D03D671CB0F}" destId="{6C0E9353-2D02-4B90-BC8B-2CC54F554988}" srcOrd="3" destOrd="0" parTransId="{A69BD471-BFA0-4CE1-8EC4-0756EA3E63ED}" sibTransId="{209F4979-E959-4B02-9404-B2F16170F505}"/>
    <dgm:cxn modelId="{285A04B2-EADA-4BA5-8E46-423CEF88412E}" type="presOf" srcId="{630DAB1F-102A-46CA-889E-BC87CF096C65}" destId="{39F41043-9A6E-4E18-9A82-521EF24E733A}" srcOrd="0" destOrd="0" presId="urn:microsoft.com/office/officeart/2005/8/layout/pyramid2"/>
    <dgm:cxn modelId="{6BA4981A-7590-467E-88F5-6D06E95C9410}" type="presOf" srcId="{9BC4843B-8AD6-4779-8C0E-E040F589B838}" destId="{E7E140F0-F976-490A-A663-2856D21BA5AA}" srcOrd="0" destOrd="0" presId="urn:microsoft.com/office/officeart/2005/8/layout/pyramid2"/>
    <dgm:cxn modelId="{F502A09E-817E-4353-96E3-B5EF9EA71F5F}" type="presParOf" srcId="{770AB149-DDAC-42D8-BC11-74B0CE252414}" destId="{F86D1126-281C-4D4C-B913-B3EDE8A79F94}" srcOrd="0" destOrd="0" presId="urn:microsoft.com/office/officeart/2005/8/layout/pyramid2"/>
    <dgm:cxn modelId="{C3F30B45-008A-40FC-BDC3-DF94117FD5B2}" type="presParOf" srcId="{770AB149-DDAC-42D8-BC11-74B0CE252414}" destId="{B9A987AD-290F-4E06-BAE2-17BF0EB05611}" srcOrd="1" destOrd="0" presId="urn:microsoft.com/office/officeart/2005/8/layout/pyramid2"/>
    <dgm:cxn modelId="{16FF5EC4-C55C-4225-8A48-D5E97C468D59}" type="presParOf" srcId="{B9A987AD-290F-4E06-BAE2-17BF0EB05611}" destId="{39F41043-9A6E-4E18-9A82-521EF24E733A}" srcOrd="0" destOrd="0" presId="urn:microsoft.com/office/officeart/2005/8/layout/pyramid2"/>
    <dgm:cxn modelId="{1F6F0CE6-7D3D-493D-A200-940F41B85146}" type="presParOf" srcId="{B9A987AD-290F-4E06-BAE2-17BF0EB05611}" destId="{FCE3CDCC-8031-4444-8FA5-FB84CB613C63}" srcOrd="1" destOrd="0" presId="urn:microsoft.com/office/officeart/2005/8/layout/pyramid2"/>
    <dgm:cxn modelId="{A34E7070-EAE2-41F0-AC25-E22CEDC461E1}" type="presParOf" srcId="{B9A987AD-290F-4E06-BAE2-17BF0EB05611}" destId="{3E444DFF-15A5-49A9-870B-CC10107C4B50}" srcOrd="2" destOrd="0" presId="urn:microsoft.com/office/officeart/2005/8/layout/pyramid2"/>
    <dgm:cxn modelId="{E9C2B15E-B110-40BC-8163-C3747919B21D}" type="presParOf" srcId="{B9A987AD-290F-4E06-BAE2-17BF0EB05611}" destId="{7EB9D8BF-8025-43B5-AA6C-38D2FFA70412}" srcOrd="3" destOrd="0" presId="urn:microsoft.com/office/officeart/2005/8/layout/pyramid2"/>
    <dgm:cxn modelId="{8048887F-29F0-44BC-8E72-428BA1B5638F}" type="presParOf" srcId="{B9A987AD-290F-4E06-BAE2-17BF0EB05611}" destId="{C093A366-3A64-473F-989B-F2D95681F59C}" srcOrd="4" destOrd="0" presId="urn:microsoft.com/office/officeart/2005/8/layout/pyramid2"/>
    <dgm:cxn modelId="{3C521C03-D641-4582-A960-C4AC6BA8F23A}" type="presParOf" srcId="{B9A987AD-290F-4E06-BAE2-17BF0EB05611}" destId="{3A2058C5-FEF2-4DCB-82A1-673B02ABB126}" srcOrd="5" destOrd="0" presId="urn:microsoft.com/office/officeart/2005/8/layout/pyramid2"/>
    <dgm:cxn modelId="{0C3ED5C8-98A9-4578-AD18-CAD681A47AF5}" type="presParOf" srcId="{B9A987AD-290F-4E06-BAE2-17BF0EB05611}" destId="{A2F6360E-30AF-433D-8C35-9DC5FB9BF1D0}" srcOrd="6" destOrd="0" presId="urn:microsoft.com/office/officeart/2005/8/layout/pyramid2"/>
    <dgm:cxn modelId="{E988EE01-E267-4790-ACB9-6C3E63945537}" type="presParOf" srcId="{B9A987AD-290F-4E06-BAE2-17BF0EB05611}" destId="{4A36FB9B-C9BC-4A8D-93DA-68261BAB8B41}" srcOrd="7" destOrd="0" presId="urn:microsoft.com/office/officeart/2005/8/layout/pyramid2"/>
    <dgm:cxn modelId="{72B8932F-2B4D-41B8-9426-D0429440193C}" type="presParOf" srcId="{B9A987AD-290F-4E06-BAE2-17BF0EB05611}" destId="{E7E140F0-F976-490A-A663-2856D21BA5AA}" srcOrd="8" destOrd="0" presId="urn:microsoft.com/office/officeart/2005/8/layout/pyramid2"/>
    <dgm:cxn modelId="{47B79119-559F-45D7-91C5-B1D0F2B4FB64}" type="presParOf" srcId="{B9A987AD-290F-4E06-BAE2-17BF0EB05611}" destId="{1764112F-CA63-4453-8319-C34FE3D4BD2A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6D1126-281C-4D4C-B913-B3EDE8A79F94}">
      <dsp:nvSpPr>
        <dsp:cNvPr id="0" name=""/>
        <dsp:cNvSpPr/>
      </dsp:nvSpPr>
      <dsp:spPr>
        <a:xfrm>
          <a:off x="686844" y="0"/>
          <a:ext cx="3982861" cy="398286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F41043-9A6E-4E18-9A82-521EF24E733A}">
      <dsp:nvSpPr>
        <dsp:cNvPr id="0" name=""/>
        <dsp:cNvSpPr/>
      </dsp:nvSpPr>
      <dsp:spPr>
        <a:xfrm>
          <a:off x="2688431" y="398675"/>
          <a:ext cx="2588859" cy="566313"/>
        </a:xfrm>
        <a:prstGeom prst="roundRect">
          <a:avLst/>
        </a:prstGeom>
        <a:solidFill>
          <a:srgbClr val="92D05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5 : SI de pilotage</a:t>
          </a:r>
          <a:endParaRPr lang="fr-FR" sz="2100" kern="1200" dirty="0"/>
        </a:p>
      </dsp:txBody>
      <dsp:txXfrm>
        <a:off x="2716076" y="426320"/>
        <a:ext cx="2533569" cy="511023"/>
      </dsp:txXfrm>
    </dsp:sp>
    <dsp:sp modelId="{3E444DFF-15A5-49A9-870B-CC10107C4B50}">
      <dsp:nvSpPr>
        <dsp:cNvPr id="0" name=""/>
        <dsp:cNvSpPr/>
      </dsp:nvSpPr>
      <dsp:spPr>
        <a:xfrm>
          <a:off x="2688431" y="1035777"/>
          <a:ext cx="2588859" cy="566313"/>
        </a:xfrm>
        <a:prstGeom prst="roundRect">
          <a:avLst/>
        </a:prstGeom>
        <a:solidFill>
          <a:schemeClr val="accent5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4 : SI de gestion</a:t>
          </a:r>
          <a:endParaRPr lang="fr-FR" sz="2100" kern="1200" dirty="0"/>
        </a:p>
      </dsp:txBody>
      <dsp:txXfrm>
        <a:off x="2716076" y="1063422"/>
        <a:ext cx="2533569" cy="511023"/>
      </dsp:txXfrm>
    </dsp:sp>
    <dsp:sp modelId="{C093A366-3A64-473F-989B-F2D95681F59C}">
      <dsp:nvSpPr>
        <dsp:cNvPr id="0" name=""/>
        <dsp:cNvSpPr/>
      </dsp:nvSpPr>
      <dsp:spPr>
        <a:xfrm>
          <a:off x="2688431" y="1672879"/>
          <a:ext cx="2588859" cy="566313"/>
        </a:xfrm>
        <a:prstGeom prst="roundRect">
          <a:avLst/>
        </a:prstGeom>
        <a:solidFill>
          <a:srgbClr val="FF9933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3 : SI d’atelier</a:t>
          </a:r>
        </a:p>
      </dsp:txBody>
      <dsp:txXfrm>
        <a:off x="2716076" y="1700524"/>
        <a:ext cx="2533569" cy="511023"/>
      </dsp:txXfrm>
    </dsp:sp>
    <dsp:sp modelId="{A2F6360E-30AF-433D-8C35-9DC5FB9BF1D0}">
      <dsp:nvSpPr>
        <dsp:cNvPr id="0" name=""/>
        <dsp:cNvSpPr/>
      </dsp:nvSpPr>
      <dsp:spPr>
        <a:xfrm>
          <a:off x="2688431" y="2309981"/>
          <a:ext cx="2588859" cy="566313"/>
        </a:xfrm>
        <a:prstGeom prst="roundRect">
          <a:avLst/>
        </a:prstGeom>
        <a:solidFill>
          <a:srgbClr val="91AFFF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2 : Supervision</a:t>
          </a:r>
          <a:endParaRPr lang="fr-FR" sz="2100" kern="1200" dirty="0"/>
        </a:p>
      </dsp:txBody>
      <dsp:txXfrm>
        <a:off x="2716076" y="2337626"/>
        <a:ext cx="2533569" cy="511023"/>
      </dsp:txXfrm>
    </dsp:sp>
    <dsp:sp modelId="{E7E140F0-F976-490A-A663-2856D21BA5AA}">
      <dsp:nvSpPr>
        <dsp:cNvPr id="0" name=""/>
        <dsp:cNvSpPr/>
      </dsp:nvSpPr>
      <dsp:spPr>
        <a:xfrm>
          <a:off x="2688431" y="2947083"/>
          <a:ext cx="2588859" cy="56631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1 : Automate</a:t>
          </a:r>
          <a:endParaRPr lang="fr-FR" sz="2100" kern="1200" dirty="0"/>
        </a:p>
      </dsp:txBody>
      <dsp:txXfrm>
        <a:off x="2716076" y="2974728"/>
        <a:ext cx="2533569" cy="511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6332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88950" y="622300"/>
            <a:ext cx="5826125" cy="4368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50865" y="5334002"/>
            <a:ext cx="5792786" cy="122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65838" y="9546709"/>
            <a:ext cx="53975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163">
              <a:buClrTx/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A3E7143-4BD2-4096-875A-495B3ACABA8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605523" y="110253"/>
            <a:ext cx="66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9163">
              <a:buClrTx/>
              <a:defRPr sz="8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915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88257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6547" indent="-114969" algn="l" defTabSz="888257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pitchFamily="34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297663" indent="-179542" algn="l" defTabSz="888257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pitchFamily="34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3656" indent="-124422" algn="l" defTabSz="888257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pitchFamily="34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38625" indent="-113389" algn="l" defTabSz="888257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pitchFamily="34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67896" algn="l" defTabSz="9071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1476" algn="l" defTabSz="9071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75055" algn="l" defTabSz="9071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28636" algn="l" defTabSz="9071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image" Target="../media/image2.jpeg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12" Type="http://schemas.openxmlformats.org/officeDocument/2006/relationships/image" Target="../media/image1.emf"/><Relationship Id="rId2" Type="http://schemas.openxmlformats.org/officeDocument/2006/relationships/tags" Target="../tags/tag25.xml"/><Relationship Id="rId1" Type="http://schemas.openxmlformats.org/officeDocument/2006/relationships/vmlDrawing" Target="../drawings/vmlDrawing3.vml"/><Relationship Id="rId6" Type="http://schemas.openxmlformats.org/officeDocument/2006/relationships/tags" Target="../tags/tag29.xml"/><Relationship Id="rId11" Type="http://schemas.openxmlformats.org/officeDocument/2006/relationships/oleObject" Target="../embeddings/oleObject3.bin"/><Relationship Id="rId5" Type="http://schemas.openxmlformats.org/officeDocument/2006/relationships/tags" Target="../tags/tag28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7.xml"/><Relationship Id="rId9" Type="http://schemas.openxmlformats.org/officeDocument/2006/relationships/tags" Target="../tags/tag32.xml"/><Relationship Id="rId1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B2AE8-1500-47FE-8DF3-1DDAEE9DAA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065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228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4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27" descr="Mtge_INTERFORGE_PPT_v11T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8963026" cy="672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king Draft Text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640013" y="341313"/>
            <a:ext cx="1130300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l" eaLnBrk="1" hangingPunct="1">
              <a:buClrTx/>
              <a:defRPr/>
            </a:pPr>
            <a:r>
              <a:rPr lang="fr-FR" sz="900" smtClean="0">
                <a:solidFill>
                  <a:srgbClr val="000000"/>
                </a:solidFill>
              </a:rPr>
              <a:t>WORKING DRAFT</a:t>
            </a:r>
          </a:p>
        </p:txBody>
      </p:sp>
      <p:sp>
        <p:nvSpPr>
          <p:cNvPr id="7" name="Working Draft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640013" y="496888"/>
            <a:ext cx="3557587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l" eaLnBrk="1" hangingPunct="1">
              <a:buClrTx/>
              <a:defRPr/>
            </a:pPr>
            <a:r>
              <a:rPr lang="en-US" sz="900" b="0" smtClean="0">
                <a:solidFill>
                  <a:srgbClr val="000000"/>
                </a:solidFill>
              </a:rPr>
              <a:t>Last Modified 03/07/2012 19:49:26 Romance Standard Time</a:t>
            </a:r>
            <a:endParaRPr lang="fr-FR" sz="900" b="0" smtClean="0">
              <a:solidFill>
                <a:srgbClr val="000000"/>
              </a:solidFill>
            </a:endParaRPr>
          </a:p>
        </p:txBody>
      </p:sp>
      <p:sp>
        <p:nvSpPr>
          <p:cNvPr id="8" name="Printed" hidden="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640013" y="654050"/>
            <a:ext cx="3203575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l" eaLnBrk="1" hangingPunct="1">
              <a:buClrTx/>
              <a:defRPr/>
            </a:pPr>
            <a:r>
              <a:rPr lang="en-US" sz="900" b="0" smtClean="0">
                <a:solidFill>
                  <a:srgbClr val="000000"/>
                </a:solidFill>
              </a:rPr>
              <a:t>Printed 02/07/2012 17:05:57 Romance Standard Time</a:t>
            </a:r>
            <a:endParaRPr lang="fr-FR" sz="900" b="0" smtClean="0">
              <a:solidFill>
                <a:srgbClr val="000000"/>
              </a:solidFill>
            </a:endParaRPr>
          </a:p>
        </p:txBody>
      </p:sp>
      <p:grpSp>
        <p:nvGrpSpPr>
          <p:cNvPr id="9" name="McK Title Elements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0" y="0"/>
            <a:ext cx="8958263" cy="6723063"/>
            <a:chOff x="0" y="0"/>
            <a:chExt cx="5643" cy="4235"/>
          </a:xfrm>
        </p:grpSpPr>
        <p:sp>
          <p:nvSpPr>
            <p:cNvPr id="10" name="McK Document type" hidden="1"/>
            <p:cNvSpPr txBox="1">
              <a:spLocks noChangeArrowheads="1"/>
            </p:cNvSpPr>
            <p:nvPr userDrawn="1"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buClrTx/>
                <a:defRPr/>
              </a:pPr>
              <a:r>
                <a:rPr lang="fr-FR" sz="1400" b="0" smtClean="0">
                  <a:solidFill>
                    <a:srgbClr val="000000"/>
                  </a:solidFill>
                </a:rPr>
                <a:t>Document type</a:t>
              </a:r>
            </a:p>
          </p:txBody>
        </p:sp>
        <p:sp>
          <p:nvSpPr>
            <p:cNvPr id="11" name="McK Date" hidden="1"/>
            <p:cNvSpPr txBox="1">
              <a:spLocks noChangeArrowheads="1"/>
            </p:cNvSpPr>
            <p:nvPr userDrawn="1"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algn="ctr" eaLnBrk="0" hangingPunct="0"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chemeClr val="tx2"/>
                </a:buClr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buClrTx/>
                <a:defRPr/>
              </a:pPr>
              <a:r>
                <a:rPr lang="fr-FR" sz="1400" b="0" smtClean="0">
                  <a:solidFill>
                    <a:srgbClr val="000000"/>
                  </a:solidFill>
                </a:rPr>
                <a:t>Date</a:t>
              </a:r>
            </a:p>
          </p:txBody>
        </p:sp>
        <p:sp>
          <p:nvSpPr>
            <p:cNvPr id="12" name="McK Disclaimer" hidden="1"/>
            <p:cNvSpPr>
              <a:spLocks noChangeArrowheads="1"/>
            </p:cNvSpPr>
            <p:nvPr userDrawn="1"/>
          </p:nvSpPr>
          <p:spPr bwMode="auto">
            <a:xfrm>
              <a:off x="1663" y="3637"/>
              <a:ext cx="277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defTabSz="803275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defTabSz="803275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defTabSz="803275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defTabSz="803275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defTabSz="803275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defTabSz="803275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defTabSz="803275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defTabSz="803275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defTabSz="803275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algn="l">
                <a:buClrTx/>
              </a:pPr>
              <a:r>
                <a:rPr lang="fr-FR" altLang="fr-FR" sz="800" b="0" smtClean="0">
                  <a:solidFill>
                    <a:srgbClr val="000000"/>
                  </a:solidFill>
                </a:rPr>
                <a:t>CONFIDENTIAL AND PROPRIETARY</a:t>
              </a:r>
            </a:p>
            <a:p>
              <a:pPr algn="l">
                <a:buClrTx/>
              </a:pPr>
              <a:r>
                <a:rPr lang="fr-FR" altLang="fr-FR" sz="800" b="0" smtClean="0">
                  <a:solidFill>
                    <a:srgbClr val="000000"/>
                  </a:solidFill>
                </a:rPr>
                <a:t>Any use of this material without specific permission of McKinsey &amp; Company is strictly prohibited</a:t>
              </a:r>
            </a:p>
          </p:txBody>
        </p:sp>
        <p:sp>
          <p:nvSpPr>
            <p:cNvPr id="13" name="TitleBottomPlaceholder" hidden="1"/>
            <p:cNvSpPr>
              <a:spLocks noChangeArrowheads="1"/>
            </p:cNvSpPr>
            <p:nvPr userDrawn="1"/>
          </p:nvSpPr>
          <p:spPr bwMode="auto">
            <a:xfrm>
              <a:off x="0" y="1410"/>
              <a:ext cx="1382" cy="2825"/>
            </a:xfrm>
            <a:prstGeom prst="rect">
              <a:avLst/>
            </a:prstGeom>
            <a:solidFill>
              <a:srgbClr val="0065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</a:pPr>
              <a:endParaRPr lang="fr-FR" altLang="fr-FR" smtClean="0">
                <a:solidFill>
                  <a:srgbClr val="FFFFFF"/>
                </a:solidFill>
              </a:endParaRPr>
            </a:p>
          </p:txBody>
        </p:sp>
        <p:sp>
          <p:nvSpPr>
            <p:cNvPr id="14" name="TitleTopPlaceholder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1382" cy="1410"/>
            </a:xfrm>
            <a:prstGeom prst="rect">
              <a:avLst/>
            </a:prstGeom>
            <a:solidFill>
              <a:srgbClr val="91A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</a:pPr>
              <a:endParaRPr lang="fr-FR" altLang="fr-FR" smtClean="0">
                <a:solidFill>
                  <a:srgbClr val="FFFFFF"/>
                </a:solidFill>
              </a:endParaRPr>
            </a:p>
          </p:txBody>
        </p:sp>
        <p:sp>
          <p:nvSpPr>
            <p:cNvPr id="15" name="Rectangle 1189" hidden="1"/>
            <p:cNvSpPr>
              <a:spLocks noChangeArrowheads="1"/>
            </p:cNvSpPr>
            <p:nvPr userDrawn="1"/>
          </p:nvSpPr>
          <p:spPr bwMode="auto">
            <a:xfrm>
              <a:off x="0" y="0"/>
              <a:ext cx="5643" cy="423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buClr>
                  <a:srgbClr val="002960"/>
                </a:buClr>
              </a:pPr>
              <a:endParaRPr lang="fr-FR" altLang="fr-FR" smtClean="0">
                <a:solidFill>
                  <a:srgbClr val="FFFFFF"/>
                </a:solidFill>
              </a:endParaRPr>
            </a:p>
          </p:txBody>
        </p:sp>
      </p:grpSp>
      <p:pic>
        <p:nvPicPr>
          <p:cNvPr id="16" name="TitleBottomBarBW" hidden="1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913" y="6443663"/>
            <a:ext cx="1636712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doc id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442325" y="36513"/>
            <a:ext cx="2952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  <a:defRPr/>
            </a:pPr>
            <a:endParaRPr lang="fr-FR" smtClean="0">
              <a:solidFill>
                <a:srgbClr val="FFFFFF"/>
              </a:solidFill>
            </a:endParaRP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640013" y="2133600"/>
            <a:ext cx="4935537" cy="437392"/>
          </a:xfrm>
        </p:spPr>
        <p:txBody>
          <a:bodyPr/>
          <a:lstStyle>
            <a:lvl1pPr>
              <a:defRPr sz="2800" b="0"/>
            </a:lvl1pPr>
          </a:lstStyle>
          <a:p>
            <a:pPr lvl="0"/>
            <a:r>
              <a:rPr lang="fr-FR" noProof="0" smtClean="0"/>
              <a:t>Click to edit Master title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640013" y="3867155"/>
            <a:ext cx="4935537" cy="184666"/>
          </a:xfrm>
        </p:spPr>
        <p:txBody>
          <a:bodyPr>
            <a:spAutoFit/>
          </a:bodyPr>
          <a:lstStyle>
            <a:lvl1pPr>
              <a:defRPr sz="1200"/>
            </a:lvl1pPr>
          </a:lstStyle>
          <a:p>
            <a:pPr lvl="0"/>
            <a:r>
              <a:rPr lang="fr-FR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3708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779463" y="1465944"/>
            <a:ext cx="7493680" cy="4562388"/>
          </a:xfrm>
        </p:spPr>
        <p:txBody>
          <a:bodyPr>
            <a:normAutofit/>
          </a:bodyPr>
          <a:lstStyle>
            <a:lvl1pPr>
              <a:defRPr b="1"/>
            </a:lvl1pPr>
            <a:lvl4pPr>
              <a:defRPr sz="1200"/>
            </a:lvl4pPr>
            <a:lvl5pPr>
              <a:defRPr sz="1200"/>
            </a:lvl5pPr>
            <a:lvl6pPr>
              <a:defRPr sz="1200"/>
            </a:lvl6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  <a:p>
            <a:pPr lvl="5"/>
            <a:r>
              <a:rPr lang="en-US" dirty="0" smtClean="0"/>
              <a:t>Fifth level</a:t>
            </a:r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2F9F2-CB57-4D3A-A0D4-BA4655D786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09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6.xml"/><Relationship Id="rId13" Type="http://schemas.openxmlformats.org/officeDocument/2006/relationships/tags" Target="../tags/tag11.xml"/><Relationship Id="rId3" Type="http://schemas.openxmlformats.org/officeDocument/2006/relationships/vmlDrawing" Target="../drawings/vmlDrawing1.vml"/><Relationship Id="rId7" Type="http://schemas.openxmlformats.org/officeDocument/2006/relationships/tags" Target="../tags/tag5.xml"/><Relationship Id="rId12" Type="http://schemas.openxmlformats.org/officeDocument/2006/relationships/tags" Target="../tags/tag10.xml"/><Relationship Id="rId2" Type="http://schemas.openxmlformats.org/officeDocument/2006/relationships/theme" Target="../theme/theme1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4.xml"/><Relationship Id="rId11" Type="http://schemas.openxmlformats.org/officeDocument/2006/relationships/tags" Target="../tags/tag9.xml"/><Relationship Id="rId5" Type="http://schemas.openxmlformats.org/officeDocument/2006/relationships/tags" Target="../tags/tag3.xml"/><Relationship Id="rId15" Type="http://schemas.openxmlformats.org/officeDocument/2006/relationships/image" Target="../media/image1.emf"/><Relationship Id="rId10" Type="http://schemas.openxmlformats.org/officeDocument/2006/relationships/tags" Target="../tags/tag8.xml"/><Relationship Id="rId4" Type="http://schemas.openxmlformats.org/officeDocument/2006/relationships/tags" Target="../tags/tag2.xml"/><Relationship Id="rId9" Type="http://schemas.openxmlformats.org/officeDocument/2006/relationships/tags" Target="../tags/tag7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16.xml"/><Relationship Id="rId13" Type="http://schemas.openxmlformats.org/officeDocument/2006/relationships/tags" Target="../tags/tag21.xml"/><Relationship Id="rId18" Type="http://schemas.openxmlformats.org/officeDocument/2006/relationships/image" Target="../media/image1.emf"/><Relationship Id="rId3" Type="http://schemas.openxmlformats.org/officeDocument/2006/relationships/theme" Target="../theme/theme2.xml"/><Relationship Id="rId7" Type="http://schemas.openxmlformats.org/officeDocument/2006/relationships/tags" Target="../tags/tag15.xml"/><Relationship Id="rId12" Type="http://schemas.openxmlformats.org/officeDocument/2006/relationships/tags" Target="../tags/tag20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6" Type="http://schemas.openxmlformats.org/officeDocument/2006/relationships/tags" Target="../tags/tag24.xml"/><Relationship Id="rId1" Type="http://schemas.openxmlformats.org/officeDocument/2006/relationships/slideLayout" Target="../slideLayouts/slideLayout2.xml"/><Relationship Id="rId6" Type="http://schemas.openxmlformats.org/officeDocument/2006/relationships/tags" Target="../tags/tag14.xml"/><Relationship Id="rId11" Type="http://schemas.openxmlformats.org/officeDocument/2006/relationships/tags" Target="../tags/tag19.xml"/><Relationship Id="rId5" Type="http://schemas.openxmlformats.org/officeDocument/2006/relationships/tags" Target="../tags/tag13.xml"/><Relationship Id="rId15" Type="http://schemas.openxmlformats.org/officeDocument/2006/relationships/tags" Target="../tags/tag23.xml"/><Relationship Id="rId10" Type="http://schemas.openxmlformats.org/officeDocument/2006/relationships/tags" Target="../tags/tag18.xml"/><Relationship Id="rId19" Type="http://schemas.openxmlformats.org/officeDocument/2006/relationships/image" Target="../media/image2.jpeg"/><Relationship Id="rId4" Type="http://schemas.openxmlformats.org/officeDocument/2006/relationships/vmlDrawing" Target="../drawings/vmlDrawing2.vml"/><Relationship Id="rId9" Type="http://schemas.openxmlformats.org/officeDocument/2006/relationships/tags" Target="../tags/tag17.xml"/><Relationship Id="rId14" Type="http://schemas.openxmlformats.org/officeDocument/2006/relationships/tags" Target="../tags/tag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97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6" name="think-cell Slide" r:id="rId14" imgW="360" imgH="360" progId="TCLayout.ActiveDocument.1">
                  <p:embed/>
                </p:oleObj>
              </mc:Choice>
              <mc:Fallback>
                <p:oleObj name="think-cell Slide" r:id="rId14" imgW="360" imgH="360" progId="TCLayout.ActiveDocument.1">
                  <p:embed/>
                  <p:pic>
                    <p:nvPicPr>
                      <p:cNvPr id="0" name="Object 297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296" descr="Mtge_INTERFORGE_PPT_v11T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18"/>
            <a:ext cx="8963026" cy="672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McK 2. Slide Title"/>
          <p:cNvSpPr>
            <a:spLocks noGrp="1" noChangeArrowheads="1"/>
          </p:cNvSpPr>
          <p:nvPr>
            <p:ph type="title"/>
            <p:custDataLst>
              <p:tags r:id="rId6"/>
            </p:custDataLst>
          </p:nvPr>
        </p:nvSpPr>
        <p:spPr bwMode="auto">
          <a:xfrm>
            <a:off x="2647950" y="384176"/>
            <a:ext cx="608965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McK 1. On-page tracker" hidden="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648024" y="104776"/>
            <a:ext cx="72776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buClrTx/>
            </a:pPr>
            <a:r>
              <a:rPr lang="en-US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032" name="McK 3. Unit of measure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48025" y="744547"/>
            <a:ext cx="365601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algn="l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algn="l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algn="l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algn="l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Tx/>
              <a:defRPr/>
            </a:pPr>
            <a:r>
              <a:rPr lang="en-US" sz="1200" smtClean="0">
                <a:solidFill>
                  <a:srgbClr val="808080"/>
                </a:solidFill>
                <a:latin typeface="Verdana" pitchFamily="34" charset="0"/>
              </a:rPr>
              <a:t>Unit of measure</a:t>
            </a:r>
          </a:p>
        </p:txBody>
      </p:sp>
      <p:grpSp>
        <p:nvGrpSpPr>
          <p:cNvPr id="1031" name="McK Slide Elements"/>
          <p:cNvGrpSpPr>
            <a:grpSpLocks/>
          </p:cNvGrpSpPr>
          <p:nvPr/>
        </p:nvGrpSpPr>
        <p:grpSpPr bwMode="auto">
          <a:xfrm>
            <a:off x="520708" y="6264298"/>
            <a:ext cx="8147050" cy="344488"/>
            <a:chOff x="328" y="3946"/>
            <a:chExt cx="5132" cy="217"/>
          </a:xfrm>
        </p:grpSpPr>
        <p:sp>
          <p:nvSpPr>
            <p:cNvPr id="1151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328" y="3946"/>
              <a:ext cx="513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algn="l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algn="l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algn="l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algn="l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algn="l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buClrTx/>
                <a:defRPr/>
              </a:pPr>
              <a:r>
                <a:rPr lang="en-US" sz="900" smtClean="0">
                  <a:latin typeface="Verdana" pitchFamily="34" charset="0"/>
                </a:rPr>
                <a:t>1 Footnote</a:t>
              </a:r>
            </a:p>
          </p:txBody>
        </p:sp>
        <p:sp>
          <p:nvSpPr>
            <p:cNvPr id="1046" name="McK 5. Source" hidden="1"/>
            <p:cNvSpPr>
              <a:spLocks noChangeArrowheads="1"/>
            </p:cNvSpPr>
            <p:nvPr userDrawn="1"/>
          </p:nvSpPr>
          <p:spPr bwMode="auto">
            <a:xfrm>
              <a:off x="328" y="4076"/>
              <a:ext cx="4120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marL="604774" indent="-604774" algn="l" defTabSz="888257">
                <a:buClrTx/>
                <a:tabLst>
                  <a:tab pos="607920" algn="l"/>
                </a:tabLst>
              </a:pPr>
              <a:r>
                <a:rPr lang="en-US" sz="90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2" name="ACET" hidden="1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1452573" y="1439872"/>
            <a:ext cx="4264025" cy="449263"/>
            <a:chOff x="915" y="747"/>
            <a:chExt cx="2686" cy="283"/>
          </a:xfrm>
        </p:grpSpPr>
        <p:cxnSp>
          <p:nvCxnSpPr>
            <p:cNvPr id="1043" name="AutoShape 249" hidden="1"/>
            <p:cNvCxnSpPr>
              <a:cxnSpLocks noChangeShapeType="1"/>
              <a:stCxn id="1044" idx="4"/>
              <a:endCxn id="104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4" name="AutoShape 250" hidden="1"/>
            <p:cNvSpPr>
              <a:spLocks noChangeArrowheads="1"/>
            </p:cNvSpPr>
            <p:nvPr/>
          </p:nvSpPr>
          <p:spPr bwMode="auto">
            <a:xfrm>
              <a:off x="915" y="747"/>
              <a:ext cx="2686" cy="28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algn="l">
                <a:buClrTx/>
              </a:pPr>
              <a:r>
                <a:rPr lang="en-US" sz="1400" b="1">
                  <a:solidFill>
                    <a:schemeClr val="tx1"/>
                  </a:solidFill>
                </a:rPr>
                <a:t>Title</a:t>
              </a:r>
            </a:p>
            <a:p>
              <a:pPr algn="l">
                <a:buClrTx/>
              </a:pPr>
              <a:r>
                <a:rPr lang="en-US" sz="140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  <p:custDataLst>
              <p:tags r:id="rId10"/>
            </p:custDataLst>
          </p:nvPr>
        </p:nvSpPr>
        <p:spPr bwMode="auto">
          <a:xfrm>
            <a:off x="158825" y="6467475"/>
            <a:ext cx="1952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85BDFE0D-8DA8-4934-8DA1-882EECFCE6C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1034" name="Rectangle 286"/>
          <p:cNvSpPr>
            <a:spLocks noGrp="1" noChangeArrowheads="1"/>
          </p:cNvSpPr>
          <p:nvPr>
            <p:ph type="body" idx="1"/>
            <p:custDataLst>
              <p:tags r:id="rId11"/>
            </p:custDataLst>
          </p:nvPr>
        </p:nvSpPr>
        <p:spPr bwMode="auto">
          <a:xfrm>
            <a:off x="841829" y="1439872"/>
            <a:ext cx="7402285" cy="457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  <a:p>
            <a:pPr lvl="5"/>
            <a:r>
              <a:rPr lang="en-US" dirty="0" smtClean="0"/>
              <a:t>Fifth level</a:t>
            </a:r>
          </a:p>
        </p:txBody>
      </p:sp>
      <p:sp>
        <p:nvSpPr>
          <p:cNvPr id="1035" name="doc id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081970" y="36513"/>
            <a:ext cx="65722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888257">
              <a:buClrTx/>
            </a:pPr>
            <a:endParaRPr lang="en-GB" sz="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36" name="SlideLogoSeparator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87038" y="6442624"/>
            <a:ext cx="4007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888257">
              <a:buClrTx/>
            </a:pPr>
            <a:r>
              <a:rPr lang="en-US">
                <a:solidFill>
                  <a:schemeClr val="tx1"/>
                </a:solidFill>
                <a:latin typeface="Arial" pitchFamily="34" charset="0"/>
              </a:rPr>
              <a:t>|</a:t>
            </a:r>
          </a:p>
        </p:txBody>
      </p:sp>
      <p:sp>
        <p:nvSpPr>
          <p:cNvPr id="1039" name="Rectangle 543"/>
          <p:cNvSpPr>
            <a:spLocks noChangeArrowheads="1"/>
          </p:cNvSpPr>
          <p:nvPr/>
        </p:nvSpPr>
        <p:spPr bwMode="gray">
          <a:xfrm>
            <a:off x="8082038" y="661994"/>
            <a:ext cx="877887" cy="5540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08" tIns="45359" rIns="90708" bIns="45359" anchor="ctr"/>
          <a:lstStyle/>
          <a:p>
            <a:pPr defTabSz="888257"/>
            <a:endParaRPr lang="fr-FR" sz="1400"/>
          </a:p>
        </p:txBody>
      </p:sp>
      <p:sp>
        <p:nvSpPr>
          <p:cNvPr id="1041" name="Rectangle 545"/>
          <p:cNvSpPr>
            <a:spLocks noChangeArrowheads="1"/>
          </p:cNvSpPr>
          <p:nvPr/>
        </p:nvSpPr>
        <p:spPr bwMode="gray">
          <a:xfrm>
            <a:off x="2489212" y="6181726"/>
            <a:ext cx="5505450" cy="5540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708" tIns="45359" rIns="90708" bIns="45359" anchor="ctr"/>
          <a:lstStyle/>
          <a:p>
            <a:pPr defTabSz="888257"/>
            <a:endParaRPr lang="fr-FR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88257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88257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2pPr>
      <a:lvl3pPr algn="l" defTabSz="888257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3pPr>
      <a:lvl4pPr algn="l" defTabSz="888257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4pPr>
      <a:lvl5pPr algn="l" defTabSz="888257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5pPr>
      <a:lvl6pPr marL="453535" algn="l" defTabSz="888257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6pPr>
      <a:lvl7pPr marL="907154" algn="l" defTabSz="888257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7pPr>
      <a:lvl8pPr marL="1360738" algn="l" defTabSz="888257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8pPr>
      <a:lvl9pPr marL="1814314" algn="l" defTabSz="888257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9pPr>
    </p:titleStyle>
    <p:bodyStyle>
      <a:lvl1pPr marL="340184" indent="-340184" algn="l" defTabSz="888257" rtl="0" eaLnBrk="0" fontAlgn="base" hangingPunct="0">
        <a:spcBef>
          <a:spcPct val="0"/>
        </a:spcBef>
        <a:spcAft>
          <a:spcPct val="0"/>
        </a:spcAft>
        <a:buClr>
          <a:schemeClr val="tx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2142" indent="-190569" algn="l" defTabSz="88825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▪"/>
        <a:defRPr sz="1400">
          <a:solidFill>
            <a:schemeClr val="tx1"/>
          </a:solidFill>
          <a:latin typeface="+mn-lt"/>
        </a:defRPr>
      </a:lvl2pPr>
      <a:lvl3pPr marL="453535" indent="-259865" algn="l" defTabSz="88825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–"/>
        <a:defRPr sz="1400">
          <a:solidFill>
            <a:schemeClr val="tx1"/>
          </a:solidFill>
          <a:latin typeface="+mn-lt"/>
        </a:defRPr>
      </a:lvl3pPr>
      <a:lvl4pPr marL="609498" indent="-154350" algn="l" defTabSz="88825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▫"/>
        <a:defRPr sz="1400">
          <a:solidFill>
            <a:schemeClr val="tx1"/>
          </a:solidFill>
          <a:latin typeface="+mn-lt"/>
        </a:defRPr>
      </a:lvl4pPr>
      <a:lvl5pPr marL="740216" indent="-129144" algn="l" defTabSz="888257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400">
          <a:solidFill>
            <a:schemeClr val="tx1"/>
          </a:solidFill>
          <a:latin typeface="+mn-lt"/>
        </a:defRPr>
      </a:lvl5pPr>
      <a:lvl6pPr marL="1193799" indent="-129144" algn="l" defTabSz="88825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00">
          <a:solidFill>
            <a:schemeClr val="tx1"/>
          </a:solidFill>
          <a:latin typeface="+mn-lt"/>
        </a:defRPr>
      </a:lvl6pPr>
      <a:lvl7pPr marL="1647375" indent="-129144" algn="l" defTabSz="88825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00">
          <a:solidFill>
            <a:schemeClr val="tx1"/>
          </a:solidFill>
          <a:latin typeface="+mn-lt"/>
        </a:defRPr>
      </a:lvl7pPr>
      <a:lvl8pPr marL="2100957" indent="-129144" algn="l" defTabSz="88825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00">
          <a:solidFill>
            <a:schemeClr val="tx1"/>
          </a:solidFill>
          <a:latin typeface="+mn-lt"/>
        </a:defRPr>
      </a:lvl8pPr>
      <a:lvl9pPr marL="2554539" indent="-129144" algn="l" defTabSz="888257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535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154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738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4314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7896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1476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5055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8636" algn="l" defTabSz="9071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97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31" name="think-cell Slide" r:id="rId17" imgW="270" imgH="270" progId="TCLayout.ActiveDocument.1">
                  <p:embed/>
                </p:oleObj>
              </mc:Choice>
              <mc:Fallback>
                <p:oleObj name="think-cell Slide" r:id="rId17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296" descr="Mtge_INTERFORGE_PPT_v11T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8963026" cy="672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McK 2. Slide Title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 bwMode="auto">
          <a:xfrm>
            <a:off x="2647950" y="384175"/>
            <a:ext cx="6089650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dirty="0" smtClean="0"/>
              <a:t>Click to </a:t>
            </a:r>
            <a:r>
              <a:rPr lang="fr-FR" altLang="fr-FR" dirty="0" err="1" smtClean="0"/>
              <a:t>edit</a:t>
            </a:r>
            <a:r>
              <a:rPr lang="fr-FR" altLang="fr-FR" dirty="0" smtClean="0"/>
              <a:t> Master </a:t>
            </a:r>
            <a:r>
              <a:rPr lang="fr-FR" altLang="fr-FR" dirty="0" err="1" smtClean="0"/>
              <a:t>title</a:t>
            </a:r>
            <a:r>
              <a:rPr lang="fr-FR" altLang="fr-FR" dirty="0" smtClean="0"/>
              <a:t> style</a:t>
            </a:r>
          </a:p>
        </p:txBody>
      </p:sp>
      <p:sp>
        <p:nvSpPr>
          <p:cNvPr id="1029" name="McK 1. On-page tracker" hidden="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47950" y="104775"/>
            <a:ext cx="7270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l" eaLnBrk="1" hangingPunct="1">
              <a:buClrTx/>
            </a:pPr>
            <a:r>
              <a:rPr lang="fr-FR" altLang="fr-FR" b="0" smtClean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032" name="McK 3. Unit of measure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47950" y="744538"/>
            <a:ext cx="36560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algn="l" defTabSz="89535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447675" algn="l" defTabSz="8953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895350" algn="l" defTabSz="89535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344613" algn="l" defTabSz="89535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1792288" algn="l" defTabSz="89535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ClrTx/>
              <a:defRPr/>
            </a:pPr>
            <a:r>
              <a:rPr lang="fr-FR" sz="1200">
                <a:solidFill>
                  <a:srgbClr val="808080"/>
                </a:solidFill>
                <a:latin typeface="Verdana" pitchFamily="34" charset="0"/>
              </a:rPr>
              <a:t>Unit of measure</a:t>
            </a:r>
          </a:p>
        </p:txBody>
      </p:sp>
      <p:grpSp>
        <p:nvGrpSpPr>
          <p:cNvPr id="1031" name="McK Slide Elements"/>
          <p:cNvGrpSpPr>
            <a:grpSpLocks/>
          </p:cNvGrpSpPr>
          <p:nvPr/>
        </p:nvGrpSpPr>
        <p:grpSpPr bwMode="auto">
          <a:xfrm>
            <a:off x="520700" y="6264275"/>
            <a:ext cx="8147050" cy="344488"/>
            <a:chOff x="328" y="3946"/>
            <a:chExt cx="5132" cy="217"/>
          </a:xfrm>
        </p:grpSpPr>
        <p:sp>
          <p:nvSpPr>
            <p:cNvPr id="1151" name="McK 4. Footnote" hidden="1"/>
            <p:cNvSpPr txBox="1">
              <a:spLocks noChangeArrowheads="1"/>
            </p:cNvSpPr>
            <p:nvPr userDrawn="1"/>
          </p:nvSpPr>
          <p:spPr bwMode="auto">
            <a:xfrm>
              <a:off x="328" y="3946"/>
              <a:ext cx="513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marL="104775" indent="-104775" algn="l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1031875" algn="l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217613" algn="l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404938" algn="l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4pPr>
              <a:lvl5pPr marL="1792288" algn="l" defTabSz="895350">
                <a:defRPr sz="2400">
                  <a:solidFill>
                    <a:schemeClr val="tx1"/>
                  </a:solidFill>
                  <a:latin typeface="Arial" pitchFamily="34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buClrTx/>
                <a:defRPr/>
              </a:pPr>
              <a:r>
                <a:rPr lang="fr-FR" sz="900">
                  <a:solidFill>
                    <a:srgbClr val="000000"/>
                  </a:solidFill>
                  <a:latin typeface="Verdana" pitchFamily="34" charset="0"/>
                </a:rPr>
                <a:t>1 Footnote</a:t>
              </a:r>
            </a:p>
          </p:txBody>
        </p:sp>
        <p:sp>
          <p:nvSpPr>
            <p:cNvPr id="1048" name="McK 5. Source" hidden="1"/>
            <p:cNvSpPr>
              <a:spLocks noChangeArrowheads="1"/>
            </p:cNvSpPr>
            <p:nvPr userDrawn="1"/>
          </p:nvSpPr>
          <p:spPr bwMode="auto">
            <a:xfrm>
              <a:off x="328" y="4076"/>
              <a:ext cx="4120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>
              <a:lvl1pPr marL="608013" indent="-608013" defTabSz="893763" eaLnBrk="0" hangingPunct="0"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defTabSz="893763" eaLnBrk="0" hangingPunct="0"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defTabSz="893763" eaLnBrk="0" hangingPunct="0"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defTabSz="893763" eaLnBrk="0" hangingPunct="0"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defTabSz="893763" eaLnBrk="0" hangingPunct="0"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defTabSz="893763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11188" algn="l"/>
                </a:tabLs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buClrTx/>
              </a:pPr>
              <a:r>
                <a:rPr lang="fr-FR" altLang="fr-FR" sz="900" b="0" smtClean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2" name="ACET" hidden="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452563" y="1439863"/>
            <a:ext cx="4264025" cy="449262"/>
            <a:chOff x="915" y="747"/>
            <a:chExt cx="2686" cy="283"/>
          </a:xfrm>
        </p:grpSpPr>
        <p:cxnSp>
          <p:nvCxnSpPr>
            <p:cNvPr id="1045" name="AutoShape 249" hidden="1"/>
            <p:cNvCxnSpPr>
              <a:cxnSpLocks noChangeShapeType="1"/>
              <a:stCxn id="1046" idx="4"/>
              <a:endCxn id="1046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46" name="AutoShape 250" hidden="1"/>
            <p:cNvSpPr>
              <a:spLocks noChangeArrowheads="1"/>
            </p:cNvSpPr>
            <p:nvPr/>
          </p:nvSpPr>
          <p:spPr bwMode="auto">
            <a:xfrm>
              <a:off x="915" y="747"/>
              <a:ext cx="2686" cy="283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>
              <a:lvl1pPr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pPr algn="l" eaLnBrk="1" hangingPunct="1">
                <a:buClrTx/>
              </a:pPr>
              <a:r>
                <a:rPr lang="fr-FR" altLang="fr-FR" sz="1400" smtClean="0">
                  <a:solidFill>
                    <a:srgbClr val="000000"/>
                  </a:solidFill>
                </a:rPr>
                <a:t>Title</a:t>
              </a:r>
            </a:p>
            <a:p>
              <a:pPr algn="l" eaLnBrk="1" hangingPunct="1">
                <a:buClrTx/>
              </a:pPr>
              <a:r>
                <a:rPr lang="fr-FR" altLang="fr-FR" sz="1400" b="0" smtClean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sp>
        <p:nvSpPr>
          <p:cNvPr id="1304" name="Rectangle 280"/>
          <p:cNvSpPr>
            <a:spLocks noGrp="1" noChangeArrowheads="1"/>
          </p:cNvSpPr>
          <p:nvPr>
            <p:ph type="sldNum" sz="quarter" idx="4"/>
            <p:custDataLst>
              <p:tags r:id="rId11"/>
            </p:custDataLst>
          </p:nvPr>
        </p:nvSpPr>
        <p:spPr bwMode="auto">
          <a:xfrm>
            <a:off x="158750" y="6467475"/>
            <a:ext cx="1952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defRPr sz="1000" b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DFB85B1-2B8B-444F-BD2D-DD8E41AD8B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34" name="Working Draft" hidden="1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 rot="5400000">
            <a:off x="8027194" y="2726531"/>
            <a:ext cx="1728788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l" eaLnBrk="1" hangingPunct="1">
              <a:buClrTx/>
              <a:defRPr/>
            </a:pPr>
            <a:r>
              <a:rPr lang="en-US" sz="600" b="0" smtClean="0">
                <a:solidFill>
                  <a:srgbClr val="000000"/>
                </a:solidFill>
                <a:latin typeface="Arial" pitchFamily="34" charset="0"/>
              </a:rPr>
              <a:t>Working Draft - Last Modified 03/07/2012 19:49:26</a:t>
            </a:r>
            <a:endParaRPr lang="fr-FR" sz="1600" b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35" name="Printed" hidden="1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 rot="5400000">
            <a:off x="8408194" y="4215606"/>
            <a:ext cx="966788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algn="ctr" eaLnBrk="0" hangingPunct="0"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l" eaLnBrk="1" hangingPunct="1">
              <a:buClrTx/>
              <a:defRPr/>
            </a:pPr>
            <a:r>
              <a:rPr lang="fr-FR" sz="600" b="0" smtClean="0">
                <a:solidFill>
                  <a:srgbClr val="000000"/>
                </a:solidFill>
                <a:latin typeface="Arial" pitchFamily="34" charset="0"/>
              </a:rPr>
              <a:t>Printed 02/07/2012 17:05:57</a:t>
            </a:r>
            <a:endParaRPr lang="fr-FR" sz="1600" b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779463" y="1715094"/>
            <a:ext cx="7215187" cy="431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Click to </a:t>
            </a:r>
            <a:r>
              <a:rPr lang="fr-FR" altLang="fr-FR" dirty="0" err="1" smtClean="0"/>
              <a:t>edit</a:t>
            </a:r>
            <a:r>
              <a:rPr lang="fr-FR" altLang="fr-FR" dirty="0" smtClean="0"/>
              <a:t> Master </a:t>
            </a:r>
            <a:r>
              <a:rPr lang="fr-FR" altLang="fr-FR" dirty="0" err="1" smtClean="0"/>
              <a:t>text</a:t>
            </a:r>
            <a:r>
              <a:rPr lang="fr-FR" altLang="fr-FR" dirty="0" smtClean="0"/>
              <a:t> styles</a:t>
            </a:r>
          </a:p>
          <a:p>
            <a:pPr lvl="4"/>
            <a:r>
              <a:rPr lang="fr-FR" altLang="fr-FR" dirty="0" smtClean="0"/>
              <a:t>Second </a:t>
            </a:r>
            <a:r>
              <a:rPr lang="fr-FR" altLang="fr-FR" dirty="0" err="1" smtClean="0"/>
              <a:t>level</a:t>
            </a:r>
            <a:endParaRPr lang="fr-FR" altLang="fr-FR" dirty="0" smtClean="0"/>
          </a:p>
          <a:p>
            <a:pPr lvl="5"/>
            <a:r>
              <a:rPr lang="fr-FR" altLang="fr-FR" dirty="0" err="1" smtClean="0"/>
              <a:t>Third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level</a:t>
            </a:r>
            <a:endParaRPr lang="fr-FR" altLang="fr-FR" dirty="0" smtClean="0"/>
          </a:p>
          <a:p>
            <a:pPr lvl="6"/>
            <a:r>
              <a:rPr lang="fr-FR" altLang="fr-FR" dirty="0" err="1" smtClean="0"/>
              <a:t>Fourth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level</a:t>
            </a:r>
            <a:endParaRPr lang="fr-FR" altLang="fr-FR" dirty="0" smtClean="0"/>
          </a:p>
          <a:p>
            <a:pPr lvl="7"/>
            <a:r>
              <a:rPr lang="fr-FR" altLang="fr-FR" dirty="0" err="1" smtClean="0"/>
              <a:t>Fifth</a:t>
            </a:r>
            <a:r>
              <a:rPr lang="fr-FR" altLang="fr-FR" dirty="0" smtClean="0"/>
              <a:t> </a:t>
            </a:r>
            <a:r>
              <a:rPr lang="fr-FR" altLang="fr-FR" dirty="0" err="1" smtClean="0"/>
              <a:t>level</a:t>
            </a:r>
            <a:endParaRPr lang="fr-FR" altLang="fr-FR" dirty="0" smtClean="0"/>
          </a:p>
        </p:txBody>
      </p:sp>
      <p:sp>
        <p:nvSpPr>
          <p:cNvPr id="1037" name="doc id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8081963" y="36513"/>
            <a:ext cx="65722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1038" name="SlideLogoSeparator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87350" y="6442075"/>
            <a:ext cx="39688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defTabSz="893763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algn="r" eaLnBrk="1" hangingPunct="1">
              <a:buClrTx/>
            </a:pPr>
            <a:r>
              <a:rPr lang="fr-FR" altLang="fr-FR" b="0" smtClean="0">
                <a:solidFill>
                  <a:srgbClr val="000000"/>
                </a:solidFill>
                <a:latin typeface="Arial" charset="0"/>
              </a:rPr>
              <a:t>|</a:t>
            </a:r>
          </a:p>
        </p:txBody>
      </p:sp>
      <p:sp>
        <p:nvSpPr>
          <p:cNvPr id="1039" name="Rectangle 541"/>
          <p:cNvSpPr>
            <a:spLocks noChangeArrowheads="1"/>
          </p:cNvSpPr>
          <p:nvPr/>
        </p:nvSpPr>
        <p:spPr bwMode="gray">
          <a:xfrm>
            <a:off x="520700" y="1117600"/>
            <a:ext cx="1574800" cy="5540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1" tIns="45695" rIns="91391" bIns="45695" anchor="ctr"/>
          <a:lstStyle>
            <a:lvl1pPr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1040" name="Rectangle 542"/>
          <p:cNvSpPr>
            <a:spLocks noChangeArrowheads="1"/>
          </p:cNvSpPr>
          <p:nvPr/>
        </p:nvSpPr>
        <p:spPr bwMode="gray">
          <a:xfrm>
            <a:off x="1860550" y="939800"/>
            <a:ext cx="6985000" cy="5540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1" tIns="45695" rIns="91391" bIns="45695" anchor="ctr"/>
          <a:lstStyle>
            <a:lvl1pPr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1041" name="Rectangle 543"/>
          <p:cNvSpPr>
            <a:spLocks noChangeArrowheads="1"/>
          </p:cNvSpPr>
          <p:nvPr/>
        </p:nvSpPr>
        <p:spPr bwMode="gray">
          <a:xfrm>
            <a:off x="8081963" y="661988"/>
            <a:ext cx="877887" cy="5540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1" tIns="45695" rIns="91391" bIns="45695" anchor="ctr"/>
          <a:lstStyle>
            <a:lvl1pPr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1042" name="Rectangle 544"/>
          <p:cNvSpPr>
            <a:spLocks noChangeArrowheads="1"/>
          </p:cNvSpPr>
          <p:nvPr/>
        </p:nvSpPr>
        <p:spPr bwMode="gray">
          <a:xfrm>
            <a:off x="8081963" y="5462588"/>
            <a:ext cx="877887" cy="5540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1" tIns="45695" rIns="91391" bIns="45695" anchor="ctr"/>
          <a:lstStyle>
            <a:lvl1pPr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1043" name="Rectangle 545"/>
          <p:cNvSpPr>
            <a:spLocks noChangeArrowheads="1"/>
          </p:cNvSpPr>
          <p:nvPr/>
        </p:nvSpPr>
        <p:spPr bwMode="gray">
          <a:xfrm>
            <a:off x="2489200" y="6181725"/>
            <a:ext cx="5505450" cy="5540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1" tIns="45695" rIns="91391" bIns="45695" anchor="ctr"/>
          <a:lstStyle>
            <a:lvl1pPr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1044" name="Rectangle 548"/>
          <p:cNvSpPr>
            <a:spLocks noChangeArrowheads="1"/>
          </p:cNvSpPr>
          <p:nvPr/>
        </p:nvSpPr>
        <p:spPr bwMode="gray">
          <a:xfrm>
            <a:off x="3340100" y="5738813"/>
            <a:ext cx="5505450" cy="5540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91" tIns="45695" rIns="91391" bIns="45695" anchor="ctr"/>
          <a:lstStyle>
            <a:lvl1pPr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chemeClr val="bg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bg1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002960"/>
              </a:buClr>
            </a:pPr>
            <a:endParaRPr lang="fr-FR" altLang="fr-FR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48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3763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93763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2pPr>
      <a:lvl3pPr algn="l" defTabSz="893763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3pPr>
      <a:lvl4pPr algn="l" defTabSz="893763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4pPr>
      <a:lvl5pPr algn="l" defTabSz="893763" rtl="0" eaLnBrk="0" fontAlgn="base" hangingPunct="0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5pPr>
      <a:lvl6pPr marL="456955" algn="l" defTabSz="894875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6pPr>
      <a:lvl7pPr marL="913915" algn="l" defTabSz="894875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7pPr>
      <a:lvl8pPr marL="1370874" algn="l" defTabSz="894875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8pPr>
      <a:lvl9pPr marL="1827831" algn="l" defTabSz="894875" rtl="0" fontAlgn="base">
        <a:spcBef>
          <a:spcPct val="0"/>
        </a:spcBef>
        <a:spcAft>
          <a:spcPct val="0"/>
        </a:spcAft>
        <a:defRPr sz="1700" b="1">
          <a:solidFill>
            <a:schemeClr val="tx2"/>
          </a:solidFill>
          <a:latin typeface="Verdana" pitchFamily="34" charset="0"/>
        </a:defRPr>
      </a:lvl9pPr>
    </p:titleStyle>
    <p:bodyStyle>
      <a:lvl1pPr marL="341313" indent="-341313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q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2088" indent="-19050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400">
          <a:solidFill>
            <a:schemeClr val="tx1"/>
          </a:solidFill>
          <a:latin typeface="+mn-lt"/>
        </a:defRPr>
      </a:lvl2pPr>
      <a:lvl3pPr marL="455613" indent="-260350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400">
          <a:solidFill>
            <a:schemeClr val="tx1"/>
          </a:solidFill>
          <a:latin typeface="+mn-lt"/>
        </a:defRPr>
      </a:lvl3pPr>
      <a:lvl4pPr marL="612775" indent="-1539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400">
          <a:solidFill>
            <a:schemeClr val="tx1"/>
          </a:solidFill>
          <a:latin typeface="+mn-lt"/>
        </a:defRPr>
      </a:lvl4pPr>
      <a:lvl5pPr marL="744538" indent="-128588" algn="l" defTabSz="893763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1202687" indent="-130106" algn="l" defTabSz="89487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200">
          <a:solidFill>
            <a:schemeClr val="tx1"/>
          </a:solidFill>
          <a:latin typeface="+mn-lt"/>
        </a:defRPr>
      </a:lvl6pPr>
      <a:lvl7pPr marL="1659646" indent="-130106" algn="l" defTabSz="89487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200">
          <a:solidFill>
            <a:schemeClr val="tx1"/>
          </a:solidFill>
          <a:latin typeface="+mn-lt"/>
        </a:defRPr>
      </a:lvl7pPr>
      <a:lvl8pPr marL="2116603" indent="-130106" algn="l" defTabSz="89487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200">
          <a:solidFill>
            <a:schemeClr val="tx1"/>
          </a:solidFill>
          <a:latin typeface="+mn-lt"/>
        </a:defRPr>
      </a:lvl8pPr>
      <a:lvl9pPr marL="2573560" indent="-130106" algn="l" defTabSz="894875" rtl="0" fontAlgn="base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itchFamily="34" charset="0"/>
        <a:buChar char="-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5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74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31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90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45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703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63" algn="l" defTabSz="9139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2640013" y="2133600"/>
            <a:ext cx="5538787" cy="1292662"/>
          </a:xfrm>
        </p:spPr>
        <p:txBody>
          <a:bodyPr/>
          <a:lstStyle/>
          <a:p>
            <a:r>
              <a:rPr lang="fr-FR" dirty="0" smtClean="0"/>
              <a:t>Comité de pilotage du projet</a:t>
            </a:r>
            <a:br>
              <a:rPr lang="fr-FR" dirty="0" smtClean="0"/>
            </a:br>
            <a:r>
              <a:rPr lang="fr-FR" dirty="0" smtClean="0"/>
              <a:t>SI ECOTITANIUM</a:t>
            </a:r>
            <a:br>
              <a:rPr lang="fr-FR" dirty="0" smtClean="0"/>
            </a:br>
            <a:r>
              <a:rPr lang="fr-FR" dirty="0" smtClean="0"/>
              <a:t>30/09/2014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2640013" y="3867155"/>
            <a:ext cx="4935537" cy="1908215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Destinataires :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 smtClean="0"/>
              <a:t>Paul </a:t>
            </a:r>
            <a:r>
              <a:rPr lang="fr-FR" dirty="0" err="1" smtClean="0"/>
              <a:t>Morgen</a:t>
            </a:r>
            <a:endParaRPr lang="fr-FR" dirty="0" smtClean="0"/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/>
              <a:t>P</a:t>
            </a:r>
            <a:r>
              <a:rPr lang="fr-FR" dirty="0" smtClean="0"/>
              <a:t>atrick Delaborde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 smtClean="0"/>
              <a:t>Jean-Francois Dumas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 smtClean="0"/>
              <a:t>Stéphane Roux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 smtClean="0"/>
              <a:t>Francois Gouriten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 smtClean="0"/>
              <a:t>Raymond Allier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 smtClean="0"/>
              <a:t>Nicolas Druel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fr-FR" dirty="0" smtClean="0"/>
              <a:t>Jean-Marc Tinturier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0" y="6467475"/>
            <a:ext cx="195263" cy="152400"/>
          </a:xfrm>
        </p:spPr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373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Macro-estimation financière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103532"/>
              </p:ext>
            </p:extLst>
          </p:nvPr>
        </p:nvGraphicFramePr>
        <p:xfrm>
          <a:off x="566102" y="1432565"/>
          <a:ext cx="7958137" cy="4550658"/>
        </p:xfrm>
        <a:graphic>
          <a:graphicData uri="http://schemas.openxmlformats.org/drawingml/2006/table">
            <a:tbl>
              <a:tblPr/>
              <a:tblGrid>
                <a:gridCol w="1489400"/>
                <a:gridCol w="785053"/>
                <a:gridCol w="2240213"/>
                <a:gridCol w="626086"/>
                <a:gridCol w="410868"/>
                <a:gridCol w="2406517"/>
              </a:tblGrid>
              <a:tr h="16854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Fonction</a:t>
                      </a:r>
                    </a:p>
                  </a:txBody>
                  <a:tcPr marL="6656" marR="6656" marT="6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Logiciel</a:t>
                      </a:r>
                    </a:p>
                  </a:txBody>
                  <a:tcPr marL="6656" marR="6656" marT="6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Commentaires</a:t>
                      </a:r>
                    </a:p>
                  </a:txBody>
                  <a:tcPr marL="6656" marR="6656" marT="6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Montant k€</a:t>
                      </a:r>
                    </a:p>
                  </a:txBody>
                  <a:tcPr marL="6656" marR="6656" marT="6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Options</a:t>
                      </a:r>
                    </a:p>
                  </a:txBody>
                  <a:tcPr marL="6656" marR="6656" marT="6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Point d'attention</a:t>
                      </a:r>
                    </a:p>
                  </a:txBody>
                  <a:tcPr marL="6656" marR="6656" marT="66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Tableau Bord - Infocentre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définir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085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Fonctions ERP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SAP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Idem SAP UKAD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Ajouter l'acceptation matiére (aucun élément de chiffrage)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SAP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Hors module Material ledger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SAP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Hors module APO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SAP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Hors module WM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Compte résultat éco circulaire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 client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Stocks consignation éponge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SAP - EDI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630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Douanes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CONEX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k€ pour 2 licences + 10 k€ coûts interne + 8 k€ formation + 13 k€ de consulting + 20 k€ interfaçage SAP)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085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 et Edition PV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QM / Spécifique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Validation adéquation QIM sinon Dossier Recette Intrack + Edition PV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Calcul enfournement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CALENF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Adaptations + Interfaces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Intervention métier pour réaliser le solveur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Contrôle Laboratoire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Spécifique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Interfaces LIMS Ancizes (demande + résultat)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GED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ES-FOLDER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GMAO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OPTIMAINT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Sans intervention DSI, sans interface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Normes PAM et VAR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BOM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Historisation données process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HISTORIAN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Avec architecture Historian UKAD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Pilotage VAR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Spécifique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Synergie avec projet PES AD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Ordonnancement atelier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 retenu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085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Pilotage PAM &amp;Campagne PAM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Spécifique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Estimation basée sur une synergie Pilotage central IV30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 d'ordonnancement sur VAR ou autre usinage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085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 atelier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Alternative SAP+MII ou MES</a:t>
                      </a:r>
                      <a:b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Postionnement des pilotages à définir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Etude à réaliser : la tracabilité, l'acceptation produit, liste à servir, déclaration fab, …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43"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1585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656" marR="6656" marT="66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567622" y="765035"/>
            <a:ext cx="28530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Point d’attention : MES non chiffré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07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Macro-estimation charge DSI en </a:t>
            </a:r>
            <a:r>
              <a:rPr lang="fr-FR" dirty="0" err="1" smtClean="0"/>
              <a:t>jh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494039"/>
              </p:ext>
            </p:extLst>
          </p:nvPr>
        </p:nvGraphicFramePr>
        <p:xfrm>
          <a:off x="253999" y="1168401"/>
          <a:ext cx="8483601" cy="4756250"/>
        </p:xfrm>
        <a:graphic>
          <a:graphicData uri="http://schemas.openxmlformats.org/drawingml/2006/table">
            <a:tbl>
              <a:tblPr/>
              <a:tblGrid>
                <a:gridCol w="311504"/>
                <a:gridCol w="905306"/>
                <a:gridCol w="2212161"/>
                <a:gridCol w="691148"/>
                <a:gridCol w="934511"/>
                <a:gridCol w="438052"/>
                <a:gridCol w="898006"/>
                <a:gridCol w="642476"/>
                <a:gridCol w="807961"/>
                <a:gridCol w="642476"/>
              </a:tblGrid>
              <a:tr h="2486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Fonction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Logiciel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Contribution jh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cadrage+appel d'offre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 k€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Contribution jh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Pilotage du niveau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Contribution jh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Pilotage du lot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Contribution jh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Spécifications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Contribution jh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</a:t>
                      </a:r>
                    </a:p>
                  </a:txBody>
                  <a:tcPr marL="6213" marR="6213" marT="62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Druel Nicolas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Tableau Bord - Infocentre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définir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Druel Nicolas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Fonctions ERP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SAP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Druel Nicolas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Compte résultat éco circulaire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Druel Nicolas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Stocks consignation éponge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SAP - EDI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Druel Nicolas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NIVEAU 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Dance Christophe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NIVEAU 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Gazon Hubert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NIVEAU INFRASTRUCTURE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Maze Lionel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NIVEAU EXPLOITATION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Madiot Catherine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Douanes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CONEX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Ceresa Catherine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 et Edition PV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QM / Spécifique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Legay Yves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 et Edition PV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QM / Spécifique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Bouillaud Mathieu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Calcul enfournement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CALENF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Desgeorges Romain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Interface Contrôle Laboratoire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Spécifique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Legay Yves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GED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ES-FOLDER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Legay Yves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Normes PAM et VAR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BOM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Boyer Jean-Louis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Pilotage VAR+HistoDP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Spécifique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Fontaine Pierre-Maêl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Pilotage VAR+HistoDP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Spécifique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Legay Yves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Ordonnancement atelier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Ceresa Catherine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Ordonnancement atelier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Bouillaud Mathieu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Pilotage PAM+HistoDP &amp; Campagne PAM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Spécifique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Legay Yves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 atelier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Ceresa Catherine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Gestion atelier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MES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594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306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329</a:t>
                      </a:r>
                    </a:p>
                  </a:txBody>
                  <a:tcPr marL="6213" marR="6213" marT="621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</a:t>
                      </a: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834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636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543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1470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543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3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543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13" marR="6213" marT="62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213" marR="6213" marT="62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 bwMode="auto">
          <a:xfrm>
            <a:off x="2854960" y="5627332"/>
            <a:ext cx="2803499" cy="276999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Equivalent</a:t>
            </a:r>
            <a:r>
              <a:rPr lang="fr-FR" b="1" dirty="0"/>
              <a:t> </a:t>
            </a:r>
            <a:r>
              <a:rPr lang="fr-FR" b="1" dirty="0" smtClean="0"/>
              <a:t>ETP sur 2 années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54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47950" y="384175"/>
            <a:ext cx="6089650" cy="523220"/>
          </a:xfrm>
        </p:spPr>
        <p:txBody>
          <a:bodyPr/>
          <a:lstStyle/>
          <a:p>
            <a:r>
              <a:rPr lang="fr-FR" dirty="0" smtClean="0"/>
              <a:t>Points d’attention concernant l’urbanisation du SI impactant le chiffrage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1400" dirty="0" smtClean="0"/>
              <a:t>Ordonnancement</a:t>
            </a:r>
          </a:p>
          <a:p>
            <a:pPr lvl="4"/>
            <a:r>
              <a:rPr lang="fr-FR" sz="1200" dirty="0" smtClean="0"/>
              <a:t>Hypothèse reposant sur l’absence d’ordonnancement atelier mais uniquement sur une gestion de campagne hebdomadaire du PAM</a:t>
            </a:r>
            <a:endParaRPr lang="fr-FR" sz="1400" dirty="0"/>
          </a:p>
          <a:p>
            <a:r>
              <a:rPr lang="fr-FR" sz="1400" dirty="0" smtClean="0"/>
              <a:t>Pilotage VAR</a:t>
            </a:r>
          </a:p>
          <a:p>
            <a:pPr lvl="4"/>
            <a:r>
              <a:rPr lang="fr-FR" sz="1200" dirty="0" smtClean="0"/>
              <a:t>Etudier l’alternative à la mise en place d’un module spécifique de pilotage des fours VAR : refonte du PES (Pilotage Elaboration Spéciale) d’Aubert &amp; Duval </a:t>
            </a:r>
          </a:p>
          <a:p>
            <a:r>
              <a:rPr lang="fr-FR" sz="1400" dirty="0" smtClean="0"/>
              <a:t>Pilotage PAM</a:t>
            </a:r>
          </a:p>
          <a:p>
            <a:pPr lvl="4"/>
            <a:r>
              <a:rPr lang="fr-FR" sz="1200" dirty="0" smtClean="0"/>
              <a:t>Fonctionnalités inconnues, Hypothèse reposant sur une forte similitude avec le pilotage IV30</a:t>
            </a:r>
          </a:p>
          <a:p>
            <a:r>
              <a:rPr lang="fr-FR" sz="1400" dirty="0" smtClean="0"/>
              <a:t>Gestion d’atelier</a:t>
            </a:r>
          </a:p>
          <a:p>
            <a:pPr lvl="4"/>
            <a:r>
              <a:rPr lang="fr-FR" sz="1200" dirty="0" smtClean="0"/>
              <a:t>Eléments fonctionnels insuffisants en juillet pour réaliser une estimation</a:t>
            </a:r>
          </a:p>
          <a:p>
            <a:pPr lvl="4"/>
            <a:r>
              <a:rPr lang="fr-FR" sz="1200" dirty="0" smtClean="0"/>
              <a:t>Alternative entre la mise en place de SAP et du module MII, la solution MES de SAP ou un best of </a:t>
            </a:r>
            <a:r>
              <a:rPr lang="fr-FR" sz="1200" dirty="0" err="1" smtClean="0"/>
              <a:t>bread</a:t>
            </a:r>
            <a:r>
              <a:rPr lang="fr-FR" sz="1200" dirty="0" smtClean="0"/>
              <a:t> du marché</a:t>
            </a:r>
          </a:p>
          <a:p>
            <a:r>
              <a:rPr lang="fr-FR" sz="1400" dirty="0" smtClean="0"/>
              <a:t>Economie circulaire</a:t>
            </a:r>
          </a:p>
          <a:p>
            <a:pPr lvl="4"/>
            <a:r>
              <a:rPr lang="fr-FR" sz="1200" dirty="0" smtClean="0"/>
              <a:t>Malgré un travail préparatoire, l’adéquation SAP n’a pu être menée. Interrogation sur la mise en place de </a:t>
            </a:r>
            <a:r>
              <a:rPr lang="fr-FR" sz="1200" dirty="0" err="1" smtClean="0"/>
              <a:t>material</a:t>
            </a:r>
            <a:r>
              <a:rPr lang="fr-FR" sz="1200" dirty="0" smtClean="0"/>
              <a:t> </a:t>
            </a:r>
            <a:r>
              <a:rPr lang="fr-FR" sz="1200" dirty="0" err="1" smtClean="0"/>
              <a:t>ledger</a:t>
            </a:r>
            <a:endParaRPr lang="fr-FR" sz="1200" dirty="0" smtClean="0"/>
          </a:p>
          <a:p>
            <a:r>
              <a:rPr lang="fr-FR" sz="1400" dirty="0" smtClean="0"/>
              <a:t>GED</a:t>
            </a:r>
          </a:p>
          <a:p>
            <a:pPr lvl="4"/>
            <a:r>
              <a:rPr lang="fr-FR" sz="1200" dirty="0" smtClean="0"/>
              <a:t>A valider, système plus performant que l’utilisation du service fichier pour l’archivage des </a:t>
            </a:r>
            <a:r>
              <a:rPr lang="fr-FR" sz="1200" dirty="0" err="1" smtClean="0"/>
              <a:t>pv</a:t>
            </a:r>
            <a:r>
              <a:rPr lang="fr-FR" sz="1200" dirty="0" smtClean="0"/>
              <a:t>, des modes opératoires, …</a:t>
            </a:r>
          </a:p>
          <a:p>
            <a:r>
              <a:rPr lang="fr-FR" sz="1400" dirty="0" smtClean="0"/>
              <a:t>Calcul d’enfournement</a:t>
            </a:r>
          </a:p>
          <a:p>
            <a:pPr lvl="4"/>
            <a:r>
              <a:rPr lang="fr-FR" sz="1200" dirty="0" smtClean="0"/>
              <a:t>Etude d’adéquation à mener vis-à-vis de la solution Calenf</a:t>
            </a:r>
          </a:p>
          <a:p>
            <a:r>
              <a:rPr lang="fr-FR" sz="1400" dirty="0"/>
              <a:t>Dossier Recette + Edition du </a:t>
            </a:r>
            <a:r>
              <a:rPr lang="fr-FR" sz="1400" dirty="0" err="1"/>
              <a:t>pv</a:t>
            </a:r>
            <a:endParaRPr lang="fr-FR" sz="1400" dirty="0"/>
          </a:p>
          <a:p>
            <a:pPr lvl="4"/>
            <a:r>
              <a:rPr lang="fr-FR" sz="1200" dirty="0"/>
              <a:t>Etude d’adéquation à mener. </a:t>
            </a:r>
            <a:r>
              <a:rPr lang="fr-FR" sz="1200" dirty="0" smtClean="0"/>
              <a:t>Voir modèle Erasteel</a:t>
            </a:r>
          </a:p>
          <a:p>
            <a:pPr lvl="4"/>
            <a:r>
              <a:rPr lang="fr-FR" sz="1200" dirty="0" smtClean="0"/>
              <a:t>Chez AD, solution spécifique intégrée pour partie au MES Intrack</a:t>
            </a:r>
          </a:p>
          <a:p>
            <a:r>
              <a:rPr lang="fr-FR" sz="1400" dirty="0"/>
              <a:t>Acceptation </a:t>
            </a:r>
            <a:r>
              <a:rPr lang="fr-FR" sz="1400" dirty="0" smtClean="0"/>
              <a:t>matière</a:t>
            </a:r>
          </a:p>
          <a:p>
            <a:pPr lvl="4"/>
            <a:r>
              <a:rPr lang="fr-FR" sz="1200" dirty="0"/>
              <a:t> fonction de l’ERP SAP </a:t>
            </a:r>
            <a:r>
              <a:rPr lang="fr-FR" sz="1200" dirty="0">
                <a:sym typeface="Wingdings" panose="05000000000000000000" pitchFamily="2" charset="2"/>
              </a:rPr>
              <a:t> Synergie </a:t>
            </a:r>
            <a:r>
              <a:rPr lang="fr-FR" sz="1200" dirty="0" smtClean="0">
                <a:sym typeface="Wingdings" panose="05000000000000000000" pitchFamily="2" charset="2"/>
              </a:rPr>
              <a:t>à valider avec </a:t>
            </a:r>
            <a:r>
              <a:rPr lang="fr-FR" sz="1200" dirty="0">
                <a:sym typeface="Wingdings" panose="05000000000000000000" pitchFamily="2" charset="2"/>
              </a:rPr>
              <a:t>projet SP9 </a:t>
            </a:r>
            <a:r>
              <a:rPr lang="fr-FR" sz="1200" dirty="0" smtClean="0">
                <a:sym typeface="Wingdings" panose="05000000000000000000" pitchFamily="2" charset="2"/>
              </a:rPr>
              <a:t>ou SAP Achat</a:t>
            </a:r>
            <a:endParaRPr lang="fr-FR" sz="1200" dirty="0"/>
          </a:p>
          <a:p>
            <a:r>
              <a:rPr lang="fr-FR" sz="1400" dirty="0"/>
              <a:t>Acceptation </a:t>
            </a:r>
            <a:r>
              <a:rPr lang="fr-FR" sz="1400" dirty="0" smtClean="0"/>
              <a:t>produit</a:t>
            </a:r>
          </a:p>
          <a:p>
            <a:pPr lvl="3"/>
            <a:r>
              <a:rPr lang="fr-FR" sz="1200" dirty="0" smtClean="0"/>
              <a:t>fonction </a:t>
            </a:r>
            <a:r>
              <a:rPr lang="fr-FR" sz="1200" dirty="0"/>
              <a:t>AD sous MESIRIS et PES </a:t>
            </a:r>
            <a:r>
              <a:rPr lang="fr-FR" sz="1200" dirty="0">
                <a:sym typeface="Wingdings" panose="05000000000000000000" pitchFamily="2" charset="2"/>
              </a:rPr>
              <a:t> Synergie </a:t>
            </a:r>
            <a:r>
              <a:rPr lang="fr-FR" sz="1200" dirty="0" smtClean="0">
                <a:sym typeface="Wingdings" panose="05000000000000000000" pitchFamily="2" charset="2"/>
              </a:rPr>
              <a:t>à valider avec AD</a:t>
            </a:r>
            <a:endParaRPr lang="fr-FR" sz="1200" dirty="0"/>
          </a:p>
          <a:p>
            <a:pPr lvl="4"/>
            <a:endParaRPr lang="fr-FR" sz="1200" dirty="0"/>
          </a:p>
          <a:p>
            <a:endParaRPr lang="fr-FR" sz="1400" dirty="0" smtClean="0"/>
          </a:p>
          <a:p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57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3193142" y="384175"/>
            <a:ext cx="5544457" cy="385082"/>
          </a:xfrm>
        </p:spPr>
        <p:txBody>
          <a:bodyPr/>
          <a:lstStyle/>
          <a:p>
            <a:r>
              <a:rPr lang="fr-FR" dirty="0" smtClean="0"/>
              <a:t>CR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3" y="1628010"/>
            <a:ext cx="7682366" cy="4313237"/>
          </a:xfrm>
        </p:spPr>
        <p:txBody>
          <a:bodyPr>
            <a:normAutofit/>
          </a:bodyPr>
          <a:lstStyle/>
          <a:p>
            <a:r>
              <a:rPr lang="fr-FR" b="1" dirty="0" smtClean="0"/>
              <a:t>Système d’information nécessaire à la bonne tenue du projet :</a:t>
            </a:r>
          </a:p>
          <a:p>
            <a:pPr lvl="2"/>
            <a:r>
              <a:rPr lang="fr-FR" dirty="0" smtClean="0"/>
              <a:t>Nécessité de mettre en place un système comptable et achat pour le projet ECOTI</a:t>
            </a:r>
          </a:p>
          <a:p>
            <a:pPr lvl="2"/>
            <a:r>
              <a:rPr lang="fr-FR" dirty="0" smtClean="0"/>
              <a:t>Le système cible étant SAP, JF Dumas demande au plus vite la mise en place de cette comptabilité projet sous SAP pour éviter toute bascule ultérieure (</a:t>
            </a:r>
            <a:r>
              <a:rPr lang="fr-FR" dirty="0" err="1" smtClean="0"/>
              <a:t>Cf</a:t>
            </a:r>
            <a:r>
              <a:rPr lang="fr-FR" dirty="0" smtClean="0"/>
              <a:t> bascule </a:t>
            </a:r>
            <a:r>
              <a:rPr lang="fr-FR" dirty="0" err="1" smtClean="0"/>
              <a:t>Comptarel</a:t>
            </a:r>
            <a:r>
              <a:rPr lang="fr-FR" dirty="0" smtClean="0"/>
              <a:t> vers SAP pour le projet UKAD)</a:t>
            </a:r>
          </a:p>
          <a:p>
            <a:pPr marL="195263" lvl="2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 Action sous responsabilité de Nicolas Druel</a:t>
            </a:r>
            <a:endParaRPr lang="fr-FR" dirty="0"/>
          </a:p>
          <a:p>
            <a:pPr lvl="2"/>
            <a:r>
              <a:rPr lang="fr-FR" dirty="0" smtClean="0"/>
              <a:t>A noter qu’il faut rapidement valider l’adéquation de SAP (Standard et/ou spécifique) vis-à-vis de la fonction principale </a:t>
            </a:r>
            <a:r>
              <a:rPr lang="fr-FR" dirty="0"/>
              <a:t>de contractualisation de l’économie circulaire afin que le business model ne soit pas remis en </a:t>
            </a:r>
            <a:r>
              <a:rPr lang="fr-FR" dirty="0" smtClean="0"/>
              <a:t>cause.</a:t>
            </a:r>
          </a:p>
          <a:p>
            <a:pPr lvl="2"/>
            <a:endParaRPr lang="fr-FR" dirty="0"/>
          </a:p>
          <a:p>
            <a:pPr lvl="2"/>
            <a:endParaRPr lang="fr-FR" dirty="0"/>
          </a:p>
          <a:p>
            <a:r>
              <a:rPr lang="fr-FR" dirty="0" smtClean="0"/>
              <a:t>Ressources DSI sur le projet ECOTI</a:t>
            </a:r>
          </a:p>
          <a:p>
            <a:pPr lvl="2"/>
            <a:r>
              <a:rPr lang="fr-FR" dirty="0" smtClean="0"/>
              <a:t>Pour rappel, la DAE ECOTI prévoit 1 ETP ressource DSI sur 2 ans à partir de janvier 2015</a:t>
            </a:r>
          </a:p>
          <a:p>
            <a:pPr lvl="2"/>
            <a:r>
              <a:rPr lang="fr-FR" dirty="0" smtClean="0"/>
              <a:t>Stéphane Roux demande la prise en charge  à hauteur de 50%  de Nicolas Druel sur 2015 et 2016 par le projet ECOTI</a:t>
            </a:r>
          </a:p>
          <a:p>
            <a:pPr lvl="2"/>
            <a:endParaRPr lang="fr-FR" dirty="0"/>
          </a:p>
          <a:p>
            <a:pPr lvl="2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06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989942" y="384175"/>
            <a:ext cx="5747657" cy="472168"/>
          </a:xfrm>
        </p:spPr>
        <p:txBody>
          <a:bodyPr/>
          <a:lstStyle/>
          <a:p>
            <a:r>
              <a:rPr lang="fr-FR" dirty="0" smtClean="0"/>
              <a:t>CR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3" y="1146630"/>
            <a:ext cx="7958136" cy="5299078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Démarche projet </a:t>
            </a:r>
            <a:r>
              <a:rPr lang="fr-FR" b="1" dirty="0" smtClean="0">
                <a:sym typeface="Wingdings" panose="05000000000000000000" pitchFamily="2" charset="2"/>
              </a:rPr>
              <a:t> Réalisation d’une </a:t>
            </a:r>
            <a:r>
              <a:rPr lang="fr-FR" b="1" dirty="0" smtClean="0"/>
              <a:t>étude de cadrage :</a:t>
            </a:r>
            <a:endParaRPr lang="fr-FR" dirty="0" smtClean="0"/>
          </a:p>
          <a:p>
            <a:pPr lvl="2"/>
            <a:endParaRPr lang="fr-FR" dirty="0" smtClean="0"/>
          </a:p>
          <a:p>
            <a:pPr lvl="2"/>
            <a:r>
              <a:rPr lang="fr-FR" dirty="0" smtClean="0"/>
              <a:t>Nous avons validé la nécessité de réaliser un partage des informations et d’initier une étude de cadrage afin d’exprimer et de simplifier les besoins, </a:t>
            </a:r>
            <a:r>
              <a:rPr lang="fr-FR" dirty="0" smtClean="0"/>
              <a:t>d’établir </a:t>
            </a:r>
            <a:r>
              <a:rPr lang="fr-FR" dirty="0" smtClean="0"/>
              <a:t>les adéquations vis-à-vis des solutions, de générer </a:t>
            </a:r>
            <a:r>
              <a:rPr lang="fr-FR" dirty="0" smtClean="0"/>
              <a:t>si possible des </a:t>
            </a:r>
            <a:r>
              <a:rPr lang="fr-FR" dirty="0" smtClean="0"/>
              <a:t>synergies AD et UKAD, de maitriser les estimations budgétaires et ETP DSI et métiers.</a:t>
            </a:r>
          </a:p>
          <a:p>
            <a:pPr lvl="2"/>
            <a:endParaRPr lang="fr-FR" dirty="0"/>
          </a:p>
          <a:p>
            <a:pPr lvl="2">
              <a:buFont typeface="Wingdings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Réunion planifiée le 18 novembre à 14h avec l’ensemble des intervenants </a:t>
            </a:r>
          </a:p>
          <a:p>
            <a:pPr marL="458787" lvl="3" indent="0">
              <a:buNone/>
            </a:pPr>
            <a:r>
              <a:rPr lang="fr-FR" sz="1400" dirty="0" smtClean="0">
                <a:sym typeface="Wingdings" panose="05000000000000000000" pitchFamily="2" charset="2"/>
              </a:rPr>
              <a:t>Objectif :  Valider la </a:t>
            </a:r>
            <a:r>
              <a:rPr lang="fr-FR" sz="1400" dirty="0" err="1" smtClean="0">
                <a:sym typeface="Wingdings" panose="05000000000000000000" pitchFamily="2" charset="2"/>
              </a:rPr>
              <a:t>roadmap</a:t>
            </a:r>
            <a:r>
              <a:rPr lang="fr-FR" sz="1400" dirty="0" smtClean="0">
                <a:sym typeface="Wingdings" panose="05000000000000000000" pitchFamily="2" charset="2"/>
              </a:rPr>
              <a:t> de l’étude de cadrage, et d</a:t>
            </a:r>
            <a:r>
              <a:rPr lang="fr-FR" sz="1400" dirty="0" smtClean="0"/>
              <a:t>étermination la stratégie </a:t>
            </a:r>
            <a:r>
              <a:rPr lang="fr-FR" sz="1400" dirty="0"/>
              <a:t>de réalisation du projet lot par </a:t>
            </a:r>
            <a:r>
              <a:rPr lang="fr-FR" sz="1400" dirty="0" smtClean="0"/>
              <a:t>lot</a:t>
            </a:r>
            <a:endParaRPr lang="fr-FR" sz="1400" dirty="0" smtClean="0">
              <a:sym typeface="Wingdings" panose="05000000000000000000" pitchFamily="2" charset="2"/>
            </a:endParaRPr>
          </a:p>
          <a:p>
            <a:pPr lvl="2">
              <a:buFont typeface="Wingdings"/>
              <a:buChar char="è"/>
            </a:pPr>
            <a:r>
              <a:rPr lang="fr-FR" dirty="0">
                <a:sym typeface="Wingdings" panose="05000000000000000000" pitchFamily="2" charset="2"/>
              </a:rPr>
              <a:t>Réunion 22/11 matin avec JMT et </a:t>
            </a:r>
            <a:r>
              <a:rPr lang="fr-FR" dirty="0" smtClean="0">
                <a:sym typeface="Wingdings" panose="05000000000000000000" pitchFamily="2" charset="2"/>
              </a:rPr>
              <a:t>RAR pour  </a:t>
            </a:r>
            <a:r>
              <a:rPr lang="fr-FR" dirty="0">
                <a:sym typeface="Wingdings" panose="05000000000000000000" pitchFamily="2" charset="2"/>
              </a:rPr>
              <a:t>dégrossir les fonctions </a:t>
            </a:r>
            <a:r>
              <a:rPr lang="fr-FR" dirty="0" err="1">
                <a:sym typeface="Wingdings" panose="05000000000000000000" pitchFamily="2" charset="2"/>
              </a:rPr>
              <a:t>Ecoti</a:t>
            </a:r>
            <a:r>
              <a:rPr lang="fr-FR" dirty="0">
                <a:sym typeface="Wingdings" panose="05000000000000000000" pitchFamily="2" charset="2"/>
              </a:rPr>
              <a:t> et préparer la réunion du </a:t>
            </a:r>
            <a:r>
              <a:rPr lang="fr-FR" dirty="0" smtClean="0">
                <a:sym typeface="Wingdings" panose="05000000000000000000" pitchFamily="2" charset="2"/>
              </a:rPr>
              <a:t>18/1</a:t>
            </a:r>
          </a:p>
          <a:p>
            <a:pPr lvl="2">
              <a:buFont typeface="Wingdings"/>
              <a:buChar char="è"/>
            </a:pPr>
            <a:endParaRPr lang="fr-FR" sz="1600" dirty="0">
              <a:ea typeface="+mn-ea"/>
              <a:cs typeface="+mn-cs"/>
              <a:sym typeface="Wingdings" panose="05000000000000000000" pitchFamily="2" charset="2"/>
            </a:endParaRPr>
          </a:p>
          <a:p>
            <a:pPr lvl="2">
              <a:buFontTx/>
              <a:buChar char="-"/>
            </a:pPr>
            <a:r>
              <a:rPr lang="fr-FR" sz="1300" dirty="0">
                <a:ea typeface="+mn-ea"/>
                <a:cs typeface="+mn-cs"/>
                <a:sym typeface="Wingdings" panose="05000000000000000000" pitchFamily="2" charset="2"/>
              </a:rPr>
              <a:t>Pour le moment, l’objectif serait de finaliser l’étude de cadrage pour février 2015, avec en particulier une solution  concernant l’a</a:t>
            </a:r>
            <a:r>
              <a:rPr lang="fr-FR" sz="1300" dirty="0">
                <a:ea typeface="+mn-ea"/>
                <a:cs typeface="+mn-cs"/>
              </a:rPr>
              <a:t>déquation SAP et/ou Spécifique vis-à-vis du besoin d’économie circulaire</a:t>
            </a:r>
          </a:p>
          <a:p>
            <a:pPr marL="195263" lvl="2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r>
              <a:rPr lang="fr-FR" dirty="0" smtClean="0">
                <a:sym typeface="Wingdings" panose="05000000000000000000" pitchFamily="2" charset="2"/>
              </a:rPr>
              <a:t>Calendrier industriel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pPr lvl="2"/>
            <a:r>
              <a:rPr lang="fr-FR" dirty="0">
                <a:sym typeface="Wingdings" panose="05000000000000000000" pitchFamily="2" charset="2"/>
              </a:rPr>
              <a:t>J</a:t>
            </a:r>
            <a:r>
              <a:rPr lang="fr-FR" dirty="0" smtClean="0">
                <a:sym typeface="Wingdings" panose="05000000000000000000" pitchFamily="2" charset="2"/>
              </a:rPr>
              <a:t>anvier 2017 : 1ere réception du four PAM et début de la période de production de 7 lingots pour commercialisation.</a:t>
            </a:r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Pour le moment cette date est retenue comme jalon pour mise à disposition du système d’information atelier </a:t>
            </a:r>
            <a:endParaRPr lang="fr-FR" dirty="0" smtClean="0"/>
          </a:p>
          <a:p>
            <a:pPr lvl="2"/>
            <a:r>
              <a:rPr lang="fr-FR" dirty="0" smtClean="0">
                <a:sym typeface="Wingdings" panose="05000000000000000000" pitchFamily="2" charset="2"/>
              </a:rPr>
              <a:t>Réaliser un planning industriel et y stipuler les charges métiers pour caler le projet informatique et ses propres exigences de contributions utilisateurs</a:t>
            </a:r>
          </a:p>
          <a:p>
            <a:pPr lvl="2"/>
            <a:endParaRPr lang="fr-FR" dirty="0">
              <a:sym typeface="Wingdings" panose="05000000000000000000" pitchFamily="2" charset="2"/>
            </a:endParaRPr>
          </a:p>
          <a:p>
            <a:pPr lvl="2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72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3135086" y="384175"/>
            <a:ext cx="5602514" cy="261938"/>
          </a:xfrm>
        </p:spPr>
        <p:txBody>
          <a:bodyPr/>
          <a:lstStyle/>
          <a:p>
            <a:r>
              <a:rPr lang="fr-FR" dirty="0" smtClean="0"/>
              <a:t>CR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9463" y="1219200"/>
            <a:ext cx="7682366" cy="4905829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Synergie avec AD concernant le pilotage des fours VAR :</a:t>
            </a:r>
          </a:p>
          <a:p>
            <a:pPr marL="195263" lvl="2" indent="0">
              <a:buNone/>
            </a:pPr>
            <a:r>
              <a:rPr lang="fr-FR" dirty="0" smtClean="0"/>
              <a:t>2 possibilités à étudier  :</a:t>
            </a:r>
          </a:p>
          <a:p>
            <a:pPr lvl="2">
              <a:buFontTx/>
              <a:buChar char="-"/>
            </a:pPr>
            <a:r>
              <a:rPr lang="fr-FR" dirty="0" smtClean="0"/>
              <a:t>Création d’un spécifique « sur mesure ECOTI » actuellement estimé à 200 k€. Il y a de fortes chances que cette solution ne soit pas en adéquation avec les besoins d’AD</a:t>
            </a:r>
          </a:p>
          <a:p>
            <a:pPr lvl="2">
              <a:buFontTx/>
              <a:buChar char="-"/>
            </a:pPr>
            <a:r>
              <a:rPr lang="fr-FR" dirty="0" smtClean="0"/>
              <a:t>Création d’un spécifique pour ECOTI avec des compétences AD. Ce spécifique porterait sur les fonctions strictement nécessaires aux pilotages des fours VAR et intégrerait le futur PES</a:t>
            </a:r>
          </a:p>
          <a:p>
            <a:pPr lvl="2">
              <a:buFontTx/>
              <a:buChar char="-"/>
            </a:pPr>
            <a:endParaRPr lang="fr-FR" dirty="0" smtClean="0"/>
          </a:p>
          <a:p>
            <a:r>
              <a:rPr lang="fr-FR" dirty="0" smtClean="0"/>
              <a:t>SAP et économie circulaire</a:t>
            </a:r>
          </a:p>
          <a:p>
            <a:pPr lvl="2"/>
            <a:r>
              <a:rPr lang="fr-FR" dirty="0" smtClean="0"/>
              <a:t>Il n’existe pas de fonction standard au sein de </a:t>
            </a:r>
            <a:r>
              <a:rPr lang="fr-FR" dirty="0" smtClean="0"/>
              <a:t>SAP </a:t>
            </a:r>
            <a:r>
              <a:rPr lang="fr-FR" dirty="0" smtClean="0"/>
              <a:t>permettant de gérer le besoin d’économie circulaire</a:t>
            </a:r>
          </a:p>
          <a:p>
            <a:pPr lvl="2"/>
            <a:r>
              <a:rPr lang="fr-FR" dirty="0" smtClean="0"/>
              <a:t>Suite rencontre Stéphane Roux avec SAP-France, </a:t>
            </a:r>
            <a:r>
              <a:rPr lang="fr-FR" dirty="0" smtClean="0"/>
              <a:t>SAP </a:t>
            </a:r>
            <a:r>
              <a:rPr lang="fr-FR" dirty="0" smtClean="0"/>
              <a:t>serait intéressé d’intégrer ce besoin au standard.</a:t>
            </a:r>
          </a:p>
          <a:p>
            <a:pPr marL="195263" lvl="2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 En attente retour SAP-France</a:t>
            </a:r>
            <a:endParaRPr lang="fr-FR" dirty="0"/>
          </a:p>
          <a:p>
            <a:endParaRPr lang="fr-FR" dirty="0" smtClean="0"/>
          </a:p>
          <a:p>
            <a:r>
              <a:rPr lang="fr-FR" dirty="0"/>
              <a:t>Principales fonctions par </a:t>
            </a:r>
            <a:r>
              <a:rPr lang="fr-FR" dirty="0" smtClean="0"/>
              <a:t>niveau</a:t>
            </a:r>
          </a:p>
          <a:p>
            <a:pPr lvl="2"/>
            <a:r>
              <a:rPr lang="fr-FR" dirty="0" smtClean="0"/>
              <a:t>Ajout de la fonction 25 : Analyse des données de fabrication</a:t>
            </a:r>
          </a:p>
          <a:p>
            <a:pPr lvl="2"/>
            <a:r>
              <a:rPr lang="fr-FR" dirty="0" smtClean="0"/>
              <a:t>La collecte des matières à enfourner à partir d’un lot de chute chez un client, passe par différents sous-traitants . Il faut suivre le rendement , les écarts de poids. </a:t>
            </a:r>
          </a:p>
          <a:p>
            <a:endParaRPr lang="fr-FR" dirty="0" smtClean="0"/>
          </a:p>
          <a:p>
            <a:r>
              <a:rPr lang="fr-FR" dirty="0" smtClean="0"/>
              <a:t>Prise en charge des fonctions M.E.S  non définies</a:t>
            </a:r>
          </a:p>
          <a:p>
            <a:pPr lvl="2"/>
            <a:r>
              <a:rPr lang="fr-FR" dirty="0" smtClean="0"/>
              <a:t>Les fonctions MES identifiées :</a:t>
            </a:r>
          </a:p>
          <a:p>
            <a:pPr lvl="4"/>
            <a:r>
              <a:rPr lang="fr-FR" dirty="0"/>
              <a:t>Gestion des DT, normes, gammes, </a:t>
            </a:r>
            <a:r>
              <a:rPr lang="fr-FR" dirty="0" smtClean="0"/>
              <a:t>…</a:t>
            </a:r>
          </a:p>
          <a:p>
            <a:pPr lvl="4"/>
            <a:r>
              <a:rPr lang="fr-FR" dirty="0"/>
              <a:t>Exécution et déclarations de </a:t>
            </a:r>
            <a:r>
              <a:rPr lang="fr-FR" dirty="0" smtClean="0"/>
              <a:t>production</a:t>
            </a:r>
          </a:p>
          <a:p>
            <a:pPr lvl="4"/>
            <a:r>
              <a:rPr lang="fr-FR" dirty="0"/>
              <a:t>Traçabilité </a:t>
            </a:r>
            <a:r>
              <a:rPr lang="fr-FR" dirty="0" smtClean="0"/>
              <a:t>produit</a:t>
            </a:r>
          </a:p>
          <a:p>
            <a:pPr lvl="4"/>
            <a:r>
              <a:rPr lang="fr-FR" dirty="0"/>
              <a:t>Traçabilité process</a:t>
            </a:r>
          </a:p>
          <a:p>
            <a:pPr lvl="2"/>
            <a:r>
              <a:rPr lang="fr-FR" dirty="0" smtClean="0"/>
              <a:t>doivent se retrouver soit dans SAP, </a:t>
            </a:r>
            <a:r>
              <a:rPr lang="fr-FR" dirty="0" smtClean="0"/>
              <a:t>soit au sein des </a:t>
            </a:r>
            <a:r>
              <a:rPr lang="fr-FR" dirty="0" smtClean="0"/>
              <a:t>pilotages ou bien dans un logiciel MES </a:t>
            </a:r>
            <a:r>
              <a:rPr lang="fr-FR" dirty="0" smtClean="0"/>
              <a:t>(</a:t>
            </a:r>
            <a:r>
              <a:rPr lang="fr-FR" dirty="0" smtClean="0"/>
              <a:t>équivalent</a:t>
            </a:r>
            <a:r>
              <a:rPr lang="fr-FR" dirty="0" smtClean="0"/>
              <a:t> </a:t>
            </a:r>
            <a:r>
              <a:rPr lang="fr-FR" dirty="0" smtClean="0"/>
              <a:t>Intrack, VPE)</a:t>
            </a:r>
          </a:p>
          <a:p>
            <a:pPr marL="195263" lvl="2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 Cette décision impacte l’architecture du SI, les compétences, les </a:t>
            </a:r>
            <a:r>
              <a:rPr lang="fr-FR" dirty="0" smtClean="0">
                <a:sym typeface="Wingdings" panose="05000000000000000000" pitchFamily="2" charset="2"/>
              </a:rPr>
              <a:t>couts du projet.  </a:t>
            </a:r>
            <a:r>
              <a:rPr lang="fr-FR" dirty="0" smtClean="0">
                <a:sym typeface="Wingdings" panose="05000000000000000000" pitchFamily="2" charset="2"/>
              </a:rPr>
              <a:t>L’étude de cadrage doit nous permettre de nous positionner</a:t>
            </a:r>
            <a:r>
              <a:rPr lang="fr-FR" dirty="0" smtClean="0">
                <a:sym typeface="Wingdings" panose="05000000000000000000" pitchFamily="2" charset="2"/>
              </a:rPr>
              <a:t>.</a:t>
            </a:r>
            <a:endParaRPr lang="fr-FR" dirty="0" smtClean="0"/>
          </a:p>
          <a:p>
            <a:pPr lvl="2"/>
            <a:endParaRPr lang="fr-FR" dirty="0"/>
          </a:p>
          <a:p>
            <a:pPr marL="195263" lvl="2" indent="0">
              <a:buNone/>
            </a:pPr>
            <a:endParaRPr lang="fr-FR" dirty="0" smtClean="0"/>
          </a:p>
          <a:p>
            <a:pPr lvl="2"/>
            <a:endParaRPr lang="fr-FR" dirty="0" smtClean="0">
              <a:sym typeface="Wingdings" panose="05000000000000000000" pitchFamily="2" charset="2"/>
            </a:endParaRPr>
          </a:p>
          <a:p>
            <a:pPr marL="195263" lvl="2" indent="0">
              <a:buNone/>
            </a:pPr>
            <a:endParaRPr lang="fr-FR" dirty="0"/>
          </a:p>
          <a:p>
            <a:pPr lvl="2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952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2640013" y="2133600"/>
            <a:ext cx="4935537" cy="861774"/>
          </a:xfrm>
        </p:spPr>
        <p:txBody>
          <a:bodyPr/>
          <a:lstStyle/>
          <a:p>
            <a:r>
              <a:rPr lang="fr-FR" dirty="0" smtClean="0"/>
              <a:t>Support du comité de pilotage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0" y="6467475"/>
            <a:ext cx="195263" cy="152400"/>
          </a:xfrm>
        </p:spPr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177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647950" y="384175"/>
            <a:ext cx="6089650" cy="523220"/>
          </a:xfrm>
        </p:spPr>
        <p:txBody>
          <a:bodyPr/>
          <a:lstStyle/>
          <a:p>
            <a:r>
              <a:rPr lang="fr-FR" dirty="0" smtClean="0"/>
              <a:t>Rappel</a:t>
            </a:r>
            <a:br>
              <a:rPr lang="fr-FR" dirty="0" smtClean="0"/>
            </a:br>
            <a:r>
              <a:rPr lang="fr-FR" dirty="0" smtClean="0"/>
              <a:t>Pyramide CIM et principaux logiciels par niveau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B2AE8-1500-47FE-8DF3-1DDAEE9DAA48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59698948"/>
              </p:ext>
            </p:extLst>
          </p:nvPr>
        </p:nvGraphicFramePr>
        <p:xfrm>
          <a:off x="-308557" y="1602987"/>
          <a:ext cx="5974292" cy="3982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e 6"/>
          <p:cNvGrpSpPr/>
          <p:nvPr/>
        </p:nvGrpSpPr>
        <p:grpSpPr>
          <a:xfrm>
            <a:off x="5184265" y="3104733"/>
            <a:ext cx="806590" cy="491907"/>
            <a:chOff x="3385432" y="2021911"/>
            <a:chExt cx="2588859" cy="448395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3385432" y="2021911"/>
              <a:ext cx="2588859" cy="448395"/>
            </a:xfrm>
            <a:prstGeom prst="round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r>
                <a:rPr lang="fr-FR" sz="1400" dirty="0" smtClean="0"/>
                <a:t>M.E.S</a:t>
              </a:r>
            </a:p>
            <a:p>
              <a:r>
                <a:rPr lang="fr-FR" sz="1400" dirty="0" smtClean="0"/>
                <a:t>LIMS</a:t>
              </a:r>
              <a:endParaRPr lang="fr-FR" sz="1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408444" y="2044922"/>
              <a:ext cx="2542835" cy="4253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900" kern="1200" dirty="0"/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6115766" y="3117354"/>
            <a:ext cx="806590" cy="491907"/>
            <a:chOff x="3385432" y="2021911"/>
            <a:chExt cx="2588859" cy="448395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3385432" y="2021911"/>
              <a:ext cx="2588859" cy="448395"/>
            </a:xfrm>
            <a:prstGeom prst="round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r>
                <a:rPr lang="fr-FR" sz="1400" dirty="0" smtClean="0"/>
                <a:t>ORDO</a:t>
              </a:r>
              <a:endParaRPr lang="fr-FR" sz="1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408444" y="2044922"/>
              <a:ext cx="2542835" cy="4253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900" kern="1200" dirty="0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7037106" y="3118051"/>
            <a:ext cx="1294093" cy="491907"/>
            <a:chOff x="3385432" y="2021911"/>
            <a:chExt cx="2588859" cy="448395"/>
          </a:xfrm>
        </p:grpSpPr>
        <p:sp>
          <p:nvSpPr>
            <p:cNvPr id="14" name="Rectangle à coins arrondis 13"/>
            <p:cNvSpPr/>
            <p:nvPr/>
          </p:nvSpPr>
          <p:spPr>
            <a:xfrm>
              <a:off x="3385432" y="2021911"/>
              <a:ext cx="2588859" cy="448395"/>
            </a:xfrm>
            <a:prstGeom prst="round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r>
                <a:rPr lang="fr-FR" sz="1400" dirty="0" smtClean="0"/>
                <a:t>HISTORIAN</a:t>
              </a:r>
              <a:endParaRPr lang="fr-FR" sz="14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408444" y="2044922"/>
              <a:ext cx="2542835" cy="4253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900" kern="1200" dirty="0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5184265" y="3669849"/>
            <a:ext cx="3135431" cy="491907"/>
            <a:chOff x="3385432" y="2021911"/>
            <a:chExt cx="2588859" cy="448395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3385432" y="2021911"/>
              <a:ext cx="2588859" cy="448395"/>
            </a:xfrm>
            <a:prstGeom prst="roundRect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r>
                <a:rPr lang="fr-FR" sz="1400" dirty="0" smtClean="0"/>
                <a:t>PILOTAGE outil industriel</a:t>
              </a:r>
              <a:endParaRPr lang="fr-FR" sz="1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08444" y="2044922"/>
              <a:ext cx="2542835" cy="4253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900" kern="1200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5177096" y="2357120"/>
            <a:ext cx="806590" cy="696813"/>
            <a:chOff x="3385432" y="2021911"/>
            <a:chExt cx="2588859" cy="448395"/>
          </a:xfrm>
        </p:grpSpPr>
        <p:sp>
          <p:nvSpPr>
            <p:cNvPr id="20" name="Rectangle à coins arrondis 19"/>
            <p:cNvSpPr/>
            <p:nvPr/>
          </p:nvSpPr>
          <p:spPr>
            <a:xfrm>
              <a:off x="3385432" y="2021911"/>
              <a:ext cx="2588859" cy="448395"/>
            </a:xfrm>
            <a:prstGeom prst="roundRect">
              <a:avLst/>
            </a:prstGeom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r>
                <a:rPr lang="fr-FR" sz="1400" dirty="0" smtClean="0"/>
                <a:t>ERP</a:t>
              </a:r>
              <a:endParaRPr lang="fr-FR" sz="14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408444" y="2044922"/>
              <a:ext cx="2542835" cy="4253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900" kern="1200" dirty="0"/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5184266" y="1951393"/>
            <a:ext cx="2222374" cy="348407"/>
            <a:chOff x="3385432" y="2021911"/>
            <a:chExt cx="2588859" cy="448395"/>
          </a:xfrm>
        </p:grpSpPr>
        <p:sp>
          <p:nvSpPr>
            <p:cNvPr id="26" name="Rectangle à coins arrondis 25"/>
            <p:cNvSpPr/>
            <p:nvPr/>
          </p:nvSpPr>
          <p:spPr>
            <a:xfrm>
              <a:off x="3385432" y="2021911"/>
              <a:ext cx="2588859" cy="448395"/>
            </a:xfrm>
            <a:prstGeom prst="roundRect">
              <a:avLst/>
            </a:prstGeom>
            <a:ln>
              <a:solidFill>
                <a:srgbClr val="92D05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 anchorCtr="0"/>
            <a:lstStyle/>
            <a:p>
              <a:r>
                <a:rPr lang="fr-FR" sz="1400" dirty="0" smtClean="0"/>
                <a:t>Infocentre</a:t>
              </a:r>
              <a:endParaRPr lang="fr-FR" sz="1400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408444" y="2044922"/>
              <a:ext cx="2542835" cy="4253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900" kern="1200" dirty="0"/>
            </a:p>
          </p:txBody>
        </p:sp>
      </p:grpSp>
      <p:sp>
        <p:nvSpPr>
          <p:cNvPr id="28" name="Accolade ouvrante 27"/>
          <p:cNvSpPr/>
          <p:nvPr/>
        </p:nvSpPr>
        <p:spPr bwMode="auto">
          <a:xfrm>
            <a:off x="4927600" y="3107891"/>
            <a:ext cx="314960" cy="1043705"/>
          </a:xfrm>
          <a:prstGeom prst="leftBrace">
            <a:avLst/>
          </a:prstGeom>
          <a:ln/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96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Principales fonctions par niveau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xfrm>
            <a:off x="158750" y="6467475"/>
            <a:ext cx="195263" cy="152400"/>
          </a:xfrm>
        </p:spPr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725356" y="218306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 la maintenance</a:t>
            </a:r>
            <a:endParaRPr lang="fr-FR" b="1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714631" y="1303940"/>
            <a:ext cx="1412803" cy="7836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>
                <a:solidFill>
                  <a:schemeClr val="tx1"/>
                </a:solidFill>
              </a:rPr>
              <a:t>Gestion de la temps et </a:t>
            </a:r>
            <a:r>
              <a:rPr lang="fr-FR" b="1" dirty="0" smtClean="0">
                <a:solidFill>
                  <a:schemeClr val="tx1"/>
                </a:solidFill>
              </a:rPr>
              <a:t>activité</a:t>
            </a:r>
          </a:p>
          <a:p>
            <a:pPr defTabSz="895350"/>
            <a:r>
              <a:rPr lang="fr-FR" b="1" dirty="0" smtClean="0">
                <a:solidFill>
                  <a:schemeClr val="tx1"/>
                </a:solidFill>
              </a:rPr>
              <a:t>AD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210387" y="1303940"/>
            <a:ext cx="1412803" cy="7836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>
                <a:solidFill>
                  <a:schemeClr val="tx1"/>
                </a:solidFill>
              </a:rPr>
              <a:t>Gestion de la </a:t>
            </a:r>
            <a:r>
              <a:rPr lang="fr-FR" b="1" dirty="0" smtClean="0">
                <a:solidFill>
                  <a:schemeClr val="tx1"/>
                </a:solidFill>
              </a:rPr>
              <a:t>paie</a:t>
            </a:r>
          </a:p>
          <a:p>
            <a:pPr defTabSz="895350"/>
            <a:r>
              <a:rPr lang="fr-FR" b="1" dirty="0" smtClean="0">
                <a:solidFill>
                  <a:schemeClr val="tx1"/>
                </a:solidFill>
              </a:rPr>
              <a:t>AD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681026" y="1070260"/>
            <a:ext cx="1412803" cy="78366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Reporting financier et économique</a:t>
            </a:r>
            <a:endParaRPr lang="fr-FR" b="1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150535" y="1070260"/>
            <a:ext cx="1412803" cy="78366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Pilotage</a:t>
            </a:r>
          </a:p>
          <a:p>
            <a:pPr defTabSz="895350"/>
            <a:r>
              <a:rPr lang="fr-FR" b="1" dirty="0" smtClean="0"/>
              <a:t>Tableau de bord</a:t>
            </a:r>
            <a:endParaRPr lang="fr-FR" b="1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64160" y="3066980"/>
            <a:ext cx="1803117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des achats et </a:t>
            </a:r>
            <a:r>
              <a:rPr lang="fr-FR" b="1" dirty="0" err="1" smtClean="0"/>
              <a:t>appro</a:t>
            </a:r>
            <a:r>
              <a:rPr lang="fr-FR" b="1" dirty="0"/>
              <a:t> </a:t>
            </a:r>
            <a:r>
              <a:rPr lang="fr-FR" b="1" dirty="0" smtClean="0"/>
              <a:t>avec acceptation matière</a:t>
            </a:r>
            <a:endParaRPr lang="fr-FR" b="1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2178474" y="218306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Comptabilité</a:t>
            </a:r>
            <a:endParaRPr lang="fr-FR" b="1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3682717" y="218306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Contrôle de gestion</a:t>
            </a:r>
            <a:endParaRPr lang="fr-FR" b="1" dirty="0"/>
          </a:p>
        </p:txBody>
      </p:sp>
      <p:sp>
        <p:nvSpPr>
          <p:cNvPr id="16" name="Rectangle 15"/>
          <p:cNvSpPr/>
          <p:nvPr/>
        </p:nvSpPr>
        <p:spPr bwMode="auto">
          <a:xfrm>
            <a:off x="3681026" y="306698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 production</a:t>
            </a:r>
          </a:p>
          <a:p>
            <a:pPr defTabSz="895350"/>
            <a:r>
              <a:rPr lang="fr-FR" b="1" dirty="0" smtClean="0"/>
              <a:t>&amp; Planification</a:t>
            </a:r>
            <a:endParaRPr lang="fr-FR" b="1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6735516" y="306698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des expéditions</a:t>
            </a:r>
            <a:endParaRPr lang="fr-FR" b="1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2188634" y="3066980"/>
            <a:ext cx="1382885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des clients et commandes</a:t>
            </a:r>
            <a:endParaRPr lang="fr-FR" b="1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5205026" y="218306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 la douane</a:t>
            </a:r>
            <a:endParaRPr lang="fr-FR" b="1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654474" y="4876800"/>
            <a:ext cx="1412803" cy="7836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>
                <a:solidFill>
                  <a:schemeClr val="tx1"/>
                </a:solidFill>
              </a:rPr>
              <a:t>Contrôles </a:t>
            </a:r>
            <a:r>
              <a:rPr lang="fr-FR" b="1" dirty="0" smtClean="0">
                <a:solidFill>
                  <a:schemeClr val="tx1"/>
                </a:solidFill>
              </a:rPr>
              <a:t>laboratoire</a:t>
            </a:r>
          </a:p>
          <a:p>
            <a:pPr defTabSz="895350"/>
            <a:r>
              <a:rPr lang="fr-FR" b="1" dirty="0" smtClean="0">
                <a:solidFill>
                  <a:schemeClr val="tx1"/>
                </a:solidFill>
              </a:rPr>
              <a:t>AD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205026" y="306698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des stocks</a:t>
            </a:r>
            <a:endParaRPr lang="fr-FR" b="1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5240867" y="579120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Historisation des données process</a:t>
            </a:r>
            <a:endParaRPr lang="fr-FR" b="1" dirty="0"/>
          </a:p>
        </p:txBody>
      </p:sp>
      <p:sp>
        <p:nvSpPr>
          <p:cNvPr id="23" name="Rectangle 22"/>
          <p:cNvSpPr/>
          <p:nvPr/>
        </p:nvSpPr>
        <p:spPr bwMode="auto">
          <a:xfrm>
            <a:off x="3717432" y="487680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Pilotage Refusion</a:t>
            </a:r>
            <a:endParaRPr lang="fr-FR" b="1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3712634" y="5831805"/>
            <a:ext cx="1412803" cy="5137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>
                <a:solidFill>
                  <a:schemeClr val="tx1"/>
                </a:solidFill>
              </a:rPr>
              <a:t>Régulation four VAR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193432" y="487680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Pilotage</a:t>
            </a:r>
          </a:p>
          <a:p>
            <a:pPr defTabSz="895350"/>
            <a:r>
              <a:rPr lang="fr-FR" b="1" dirty="0" smtClean="0"/>
              <a:t>PAM</a:t>
            </a:r>
            <a:endParaRPr lang="fr-FR" b="1" dirty="0"/>
          </a:p>
        </p:txBody>
      </p:sp>
      <p:sp>
        <p:nvSpPr>
          <p:cNvPr id="26" name="Rectangle 25"/>
          <p:cNvSpPr/>
          <p:nvPr/>
        </p:nvSpPr>
        <p:spPr bwMode="auto">
          <a:xfrm>
            <a:off x="2188634" y="5831805"/>
            <a:ext cx="1412803" cy="5137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>
                <a:solidFill>
                  <a:schemeClr val="tx1"/>
                </a:solidFill>
              </a:rPr>
              <a:t>Régulation four PAM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193432" y="397122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 campagne hebdomadaire</a:t>
            </a:r>
            <a:endParaRPr lang="fr-FR" b="1" dirty="0"/>
          </a:p>
        </p:txBody>
      </p:sp>
      <p:sp>
        <p:nvSpPr>
          <p:cNvPr id="28" name="Rectangle 27"/>
          <p:cNvSpPr/>
          <p:nvPr/>
        </p:nvSpPr>
        <p:spPr bwMode="auto">
          <a:xfrm>
            <a:off x="5247923" y="488562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Traçabilité produit</a:t>
            </a:r>
            <a:endParaRPr lang="fr-FR" b="1" dirty="0"/>
          </a:p>
        </p:txBody>
      </p:sp>
      <p:sp>
        <p:nvSpPr>
          <p:cNvPr id="29" name="Rectangle 28"/>
          <p:cNvSpPr/>
          <p:nvPr/>
        </p:nvSpPr>
        <p:spPr bwMode="auto">
          <a:xfrm>
            <a:off x="6735516" y="488562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Traçabilité process</a:t>
            </a:r>
            <a:endParaRPr lang="fr-FR" b="1" dirty="0"/>
          </a:p>
        </p:txBody>
      </p:sp>
      <p:sp>
        <p:nvSpPr>
          <p:cNvPr id="30" name="Rectangle 29"/>
          <p:cNvSpPr/>
          <p:nvPr/>
        </p:nvSpPr>
        <p:spPr bwMode="auto">
          <a:xfrm>
            <a:off x="3682717" y="397122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Exécution et déclarations de production</a:t>
            </a:r>
            <a:endParaRPr lang="fr-FR" b="1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654474" y="397122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des DT, normes, gammes, …</a:t>
            </a:r>
            <a:endParaRPr lang="fr-FR" b="1" dirty="0"/>
          </a:p>
        </p:txBody>
      </p:sp>
      <p:sp>
        <p:nvSpPr>
          <p:cNvPr id="32" name="Rectangle 31"/>
          <p:cNvSpPr/>
          <p:nvPr/>
        </p:nvSpPr>
        <p:spPr bwMode="auto">
          <a:xfrm>
            <a:off x="5205026" y="397122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Gestion des équipements</a:t>
            </a:r>
            <a:endParaRPr lang="fr-FR" b="1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6735516" y="3971220"/>
            <a:ext cx="1412803" cy="7836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Acceptation produit</a:t>
            </a:r>
          </a:p>
          <a:p>
            <a:pPr defTabSz="895350"/>
            <a:r>
              <a:rPr lang="fr-FR" b="1" dirty="0" smtClean="0"/>
              <a:t>Recette et PV</a:t>
            </a:r>
            <a:endParaRPr lang="fr-FR" b="1" dirty="0"/>
          </a:p>
        </p:txBody>
      </p:sp>
      <p:cxnSp>
        <p:nvCxnSpPr>
          <p:cNvPr id="35" name="Connecteur droit avec flèche 34"/>
          <p:cNvCxnSpPr>
            <a:stCxn id="25" idx="2"/>
            <a:endCxn id="26" idx="0"/>
          </p:cNvCxnSpPr>
          <p:nvPr/>
        </p:nvCxnSpPr>
        <p:spPr bwMode="auto">
          <a:xfrm flipH="1">
            <a:off x="2895036" y="5660460"/>
            <a:ext cx="4798" cy="171345"/>
          </a:xfrm>
          <a:prstGeom prst="straightConnector1">
            <a:avLst/>
          </a:prstGeom>
          <a:ln>
            <a:tailEnd type="arrow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23" idx="2"/>
            <a:endCxn id="24" idx="0"/>
          </p:cNvCxnSpPr>
          <p:nvPr/>
        </p:nvCxnSpPr>
        <p:spPr bwMode="auto">
          <a:xfrm flipH="1">
            <a:off x="4419036" y="5660460"/>
            <a:ext cx="4798" cy="171345"/>
          </a:xfrm>
          <a:prstGeom prst="straightConnector1">
            <a:avLst/>
          </a:prstGeom>
          <a:ln>
            <a:tailEnd type="arrow"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" name="Ellipse 2"/>
          <p:cNvSpPr/>
          <p:nvPr/>
        </p:nvSpPr>
        <p:spPr bwMode="auto">
          <a:xfrm>
            <a:off x="2150535" y="8839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34" name="Ellipse 33"/>
          <p:cNvSpPr/>
          <p:nvPr/>
        </p:nvSpPr>
        <p:spPr bwMode="auto">
          <a:xfrm>
            <a:off x="3682717" y="91786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2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Ellipse 35"/>
          <p:cNvSpPr/>
          <p:nvPr/>
        </p:nvSpPr>
        <p:spPr bwMode="auto">
          <a:xfrm>
            <a:off x="5247923" y="11515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3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8" name="Ellipse 37"/>
          <p:cNvSpPr/>
          <p:nvPr/>
        </p:nvSpPr>
        <p:spPr bwMode="auto">
          <a:xfrm>
            <a:off x="6735516" y="10838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4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9" name="Ellipse 38"/>
          <p:cNvSpPr/>
          <p:nvPr/>
        </p:nvSpPr>
        <p:spPr bwMode="auto">
          <a:xfrm>
            <a:off x="2160695" y="20523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5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Ellipse 39"/>
          <p:cNvSpPr/>
          <p:nvPr/>
        </p:nvSpPr>
        <p:spPr bwMode="auto">
          <a:xfrm>
            <a:off x="3692877" y="208626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6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1" name="Ellipse 40"/>
          <p:cNvSpPr/>
          <p:nvPr/>
        </p:nvSpPr>
        <p:spPr bwMode="auto">
          <a:xfrm>
            <a:off x="5227603" y="20659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7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Ellipse 41"/>
          <p:cNvSpPr/>
          <p:nvPr/>
        </p:nvSpPr>
        <p:spPr bwMode="auto">
          <a:xfrm>
            <a:off x="6715196" y="19982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8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Ellipse 42"/>
          <p:cNvSpPr/>
          <p:nvPr/>
        </p:nvSpPr>
        <p:spPr bwMode="auto">
          <a:xfrm>
            <a:off x="2140375" y="29768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10</a:t>
            </a:r>
          </a:p>
        </p:txBody>
      </p:sp>
      <p:sp>
        <p:nvSpPr>
          <p:cNvPr id="44" name="Ellipse 43"/>
          <p:cNvSpPr/>
          <p:nvPr/>
        </p:nvSpPr>
        <p:spPr bwMode="auto">
          <a:xfrm>
            <a:off x="3642077" y="300066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11</a:t>
            </a:r>
          </a:p>
        </p:txBody>
      </p:sp>
      <p:sp>
        <p:nvSpPr>
          <p:cNvPr id="45" name="Ellipse 44"/>
          <p:cNvSpPr/>
          <p:nvPr/>
        </p:nvSpPr>
        <p:spPr bwMode="auto">
          <a:xfrm>
            <a:off x="5166643" y="29905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12</a:t>
            </a:r>
          </a:p>
        </p:txBody>
      </p:sp>
      <p:sp>
        <p:nvSpPr>
          <p:cNvPr id="46" name="Ellipse 45"/>
          <p:cNvSpPr/>
          <p:nvPr/>
        </p:nvSpPr>
        <p:spPr bwMode="auto">
          <a:xfrm>
            <a:off x="6694876" y="29228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13</a:t>
            </a:r>
          </a:p>
        </p:txBody>
      </p:sp>
      <p:sp>
        <p:nvSpPr>
          <p:cNvPr id="47" name="Ellipse 46"/>
          <p:cNvSpPr/>
          <p:nvPr/>
        </p:nvSpPr>
        <p:spPr bwMode="auto">
          <a:xfrm>
            <a:off x="2140375" y="38811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15</a:t>
            </a:r>
          </a:p>
        </p:txBody>
      </p:sp>
      <p:sp>
        <p:nvSpPr>
          <p:cNvPr id="48" name="Ellipse 47"/>
          <p:cNvSpPr/>
          <p:nvPr/>
        </p:nvSpPr>
        <p:spPr bwMode="auto">
          <a:xfrm>
            <a:off x="3672557" y="391506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49" name="Ellipse 48"/>
          <p:cNvSpPr/>
          <p:nvPr/>
        </p:nvSpPr>
        <p:spPr bwMode="auto">
          <a:xfrm>
            <a:off x="5207283" y="38947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17</a:t>
            </a:r>
          </a:p>
        </p:txBody>
      </p:sp>
      <p:sp>
        <p:nvSpPr>
          <p:cNvPr id="50" name="Ellipse 49"/>
          <p:cNvSpPr/>
          <p:nvPr/>
        </p:nvSpPr>
        <p:spPr bwMode="auto">
          <a:xfrm>
            <a:off x="6694876" y="38270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18</a:t>
            </a:r>
          </a:p>
        </p:txBody>
      </p:sp>
      <p:sp>
        <p:nvSpPr>
          <p:cNvPr id="51" name="Ellipse 50"/>
          <p:cNvSpPr/>
          <p:nvPr/>
        </p:nvSpPr>
        <p:spPr bwMode="auto">
          <a:xfrm>
            <a:off x="2109895" y="48564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Ellipse 51"/>
          <p:cNvSpPr/>
          <p:nvPr/>
        </p:nvSpPr>
        <p:spPr bwMode="auto">
          <a:xfrm>
            <a:off x="3642077" y="48904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21</a:t>
            </a:r>
          </a:p>
        </p:txBody>
      </p:sp>
      <p:sp>
        <p:nvSpPr>
          <p:cNvPr id="53" name="Ellipse 52"/>
          <p:cNvSpPr/>
          <p:nvPr/>
        </p:nvSpPr>
        <p:spPr bwMode="auto">
          <a:xfrm>
            <a:off x="5176803" y="48701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22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4" name="Ellipse 53"/>
          <p:cNvSpPr/>
          <p:nvPr/>
        </p:nvSpPr>
        <p:spPr bwMode="auto">
          <a:xfrm>
            <a:off x="6664396" y="48024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23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Ellipse 54"/>
          <p:cNvSpPr/>
          <p:nvPr/>
        </p:nvSpPr>
        <p:spPr bwMode="auto">
          <a:xfrm>
            <a:off x="654474" y="47548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19</a:t>
            </a:r>
          </a:p>
        </p:txBody>
      </p:sp>
      <p:sp>
        <p:nvSpPr>
          <p:cNvPr id="56" name="Ellipse 55"/>
          <p:cNvSpPr/>
          <p:nvPr/>
        </p:nvSpPr>
        <p:spPr bwMode="auto">
          <a:xfrm>
            <a:off x="637541" y="38506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57" name="Ellipse 56"/>
          <p:cNvSpPr/>
          <p:nvPr/>
        </p:nvSpPr>
        <p:spPr bwMode="auto">
          <a:xfrm>
            <a:off x="264160" y="28143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9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8" name="Ellipse 57"/>
          <p:cNvSpPr/>
          <p:nvPr/>
        </p:nvSpPr>
        <p:spPr bwMode="auto">
          <a:xfrm>
            <a:off x="5220547" y="56388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24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725355" y="5763560"/>
            <a:ext cx="1412803" cy="78366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/>
              <a:t>Analyse des données </a:t>
            </a:r>
          </a:p>
          <a:p>
            <a:pPr defTabSz="895350"/>
            <a:r>
              <a:rPr lang="fr-FR" b="1" dirty="0"/>
              <a:t>d</a:t>
            </a:r>
            <a:r>
              <a:rPr lang="fr-FR" b="1" dirty="0" smtClean="0"/>
              <a:t>e fabrication</a:t>
            </a:r>
            <a:endParaRPr lang="fr-FR" b="1" dirty="0"/>
          </a:p>
        </p:txBody>
      </p:sp>
      <p:sp>
        <p:nvSpPr>
          <p:cNvPr id="60" name="Ellipse 59"/>
          <p:cNvSpPr/>
          <p:nvPr/>
        </p:nvSpPr>
        <p:spPr bwMode="auto">
          <a:xfrm>
            <a:off x="6696851" y="5669245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25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55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47950" y="384175"/>
            <a:ext cx="6089650" cy="523220"/>
          </a:xfrm>
        </p:spPr>
        <p:txBody>
          <a:bodyPr/>
          <a:lstStyle/>
          <a:p>
            <a:r>
              <a:rPr lang="fr-FR" dirty="0" smtClean="0"/>
              <a:t>Cartographie des SI permettant de supporter les fonctions identifiées en juillet 2014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5" name="Rectangle 4"/>
          <p:cNvSpPr/>
          <p:nvPr/>
        </p:nvSpPr>
        <p:spPr bwMode="auto">
          <a:xfrm>
            <a:off x="3124653" y="1910080"/>
            <a:ext cx="2390639" cy="1564640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/>
              <a:t>Progiciel</a:t>
            </a:r>
          </a:p>
          <a:p>
            <a:pPr defTabSz="895350"/>
            <a:r>
              <a:rPr lang="fr-FR" b="1" dirty="0"/>
              <a:t>SAP,</a:t>
            </a:r>
          </a:p>
          <a:p>
            <a:pPr defTabSz="895350"/>
            <a:r>
              <a:rPr lang="fr-FR" b="1" dirty="0"/>
              <a:t>Hors APO, </a:t>
            </a:r>
            <a:r>
              <a:rPr lang="fr-FR" b="1" dirty="0" smtClean="0"/>
              <a:t>WM, </a:t>
            </a:r>
            <a:r>
              <a:rPr lang="fr-FR" b="1" dirty="0"/>
              <a:t>ML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720080" y="2397760"/>
            <a:ext cx="1422400" cy="822960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Progiciel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GED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ES-FOLDER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14926" y="2989304"/>
            <a:ext cx="2551794" cy="467360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/>
              <a:t>Spécifique AD à adapter</a:t>
            </a:r>
          </a:p>
          <a:p>
            <a:pPr defTabSz="895350"/>
            <a:r>
              <a:rPr lang="fr-FR" b="1" dirty="0"/>
              <a:t>CALENF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7350760" y="2397760"/>
            <a:ext cx="1188720" cy="822960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Progiciel</a:t>
            </a:r>
          </a:p>
          <a:p>
            <a:pPr defTabSz="895350"/>
            <a:r>
              <a:rPr lang="fr-FR" b="1" dirty="0" smtClean="0"/>
              <a:t>GMAO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332480" y="3674404"/>
            <a:ext cx="2184400" cy="107371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Progiciel</a:t>
            </a:r>
          </a:p>
          <a:p>
            <a:pPr defTabSz="895350"/>
            <a:r>
              <a:rPr lang="fr-FR" b="1" dirty="0" smtClean="0"/>
              <a:t>MES ou SAP-MII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187086" y="3792220"/>
            <a:ext cx="1168400" cy="833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/>
              <a:t>LIMS</a:t>
            </a:r>
          </a:p>
          <a:p>
            <a:pPr defTabSz="895350"/>
            <a:r>
              <a:rPr lang="fr-FR" b="1" dirty="0"/>
              <a:t>AD</a:t>
            </a:r>
          </a:p>
        </p:txBody>
      </p:sp>
      <p:cxnSp>
        <p:nvCxnSpPr>
          <p:cNvPr id="12" name="Connecteur en angle 11"/>
          <p:cNvCxnSpPr>
            <a:stCxn id="10" idx="3"/>
            <a:endCxn id="9" idx="1"/>
          </p:cNvCxnSpPr>
          <p:nvPr/>
        </p:nvCxnSpPr>
        <p:spPr bwMode="auto">
          <a:xfrm>
            <a:off x="2355486" y="4208780"/>
            <a:ext cx="976994" cy="2480"/>
          </a:xfrm>
          <a:prstGeom prst="bentConnector3">
            <a:avLst/>
          </a:prstGeom>
          <a:ln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 bwMode="auto">
          <a:xfrm>
            <a:off x="6096000" y="5039360"/>
            <a:ext cx="2033808" cy="83312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Progiciel</a:t>
            </a:r>
          </a:p>
          <a:p>
            <a:pPr defTabSz="895350"/>
            <a:r>
              <a:rPr lang="fr-FR" b="1" dirty="0" smtClean="0"/>
              <a:t>Historisation données process</a:t>
            </a:r>
            <a:endParaRPr lang="fr-FR" b="1" dirty="0"/>
          </a:p>
          <a:p>
            <a:pPr defTabSz="895350"/>
            <a:r>
              <a:rPr lang="fr-FR" b="1" dirty="0"/>
              <a:t>HISTORIAN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840480" y="5029200"/>
            <a:ext cx="1889760" cy="83312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Spécifique à faire</a:t>
            </a:r>
          </a:p>
          <a:p>
            <a:pPr defTabSz="895350"/>
            <a:r>
              <a:rPr lang="fr-FR" b="1" dirty="0" smtClean="0"/>
              <a:t>Pilotage</a:t>
            </a:r>
            <a:endParaRPr lang="fr-FR" b="1" dirty="0"/>
          </a:p>
          <a:p>
            <a:pPr defTabSz="895350"/>
            <a:r>
              <a:rPr lang="fr-FR" b="1" dirty="0"/>
              <a:t>VAR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249680" y="5008880"/>
            <a:ext cx="2008572" cy="83312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Spécifique à faire</a:t>
            </a:r>
          </a:p>
          <a:p>
            <a:pPr defTabSz="895350"/>
            <a:r>
              <a:rPr lang="fr-FR" b="1" dirty="0" smtClean="0"/>
              <a:t>Pilotage</a:t>
            </a:r>
            <a:endParaRPr lang="fr-FR" b="1" dirty="0"/>
          </a:p>
          <a:p>
            <a:pPr defTabSz="895350"/>
            <a:r>
              <a:rPr lang="fr-FR" b="1" dirty="0"/>
              <a:t>PAM avec </a:t>
            </a:r>
          </a:p>
          <a:p>
            <a:pPr defTabSz="895350"/>
            <a:r>
              <a:rPr lang="fr-FR" b="1" dirty="0"/>
              <a:t>gestion campagne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406400" y="2156460"/>
            <a:ext cx="2590800" cy="586740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/>
              <a:t>Spécifique à faire</a:t>
            </a:r>
          </a:p>
          <a:p>
            <a:pPr defTabSz="895350"/>
            <a:r>
              <a:rPr lang="fr-FR" b="1" dirty="0"/>
              <a:t>Compte résultat par client</a:t>
            </a:r>
          </a:p>
          <a:p>
            <a:pPr defTabSz="895350"/>
            <a:r>
              <a:rPr lang="fr-FR" b="1" dirty="0"/>
              <a:t>économie circulaire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4485640" y="1170940"/>
            <a:ext cx="2590800" cy="68453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Spécifique à faire</a:t>
            </a:r>
            <a:endParaRPr lang="fr-FR" b="1" dirty="0"/>
          </a:p>
          <a:p>
            <a:pPr defTabSz="895350"/>
            <a:r>
              <a:rPr lang="fr-FR" b="1" dirty="0"/>
              <a:t>Tableau de bord</a:t>
            </a:r>
          </a:p>
          <a:p>
            <a:pPr defTabSz="895350"/>
            <a:r>
              <a:rPr lang="fr-FR" b="1" dirty="0"/>
              <a:t>Infocentre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687536" y="4155440"/>
            <a:ext cx="2669064" cy="54657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Spécifique AD à adapter</a:t>
            </a:r>
          </a:p>
          <a:p>
            <a:pPr defTabSz="895350"/>
            <a:r>
              <a:rPr lang="fr-FR" b="1" dirty="0" smtClean="0"/>
              <a:t>BOM</a:t>
            </a:r>
            <a:endParaRPr lang="fr-FR" b="1" dirty="0"/>
          </a:p>
        </p:txBody>
      </p:sp>
      <p:sp>
        <p:nvSpPr>
          <p:cNvPr id="38" name="Rectangle 37"/>
          <p:cNvSpPr/>
          <p:nvPr/>
        </p:nvSpPr>
        <p:spPr bwMode="auto">
          <a:xfrm>
            <a:off x="424180" y="1704340"/>
            <a:ext cx="2577622" cy="354330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Progiciel</a:t>
            </a:r>
          </a:p>
          <a:p>
            <a:pPr defTabSz="895350"/>
            <a:r>
              <a:rPr lang="fr-FR" b="1" dirty="0" smtClean="0"/>
              <a:t>CONEX</a:t>
            </a:r>
            <a:endParaRPr lang="fr-FR" b="1" dirty="0"/>
          </a:p>
        </p:txBody>
      </p:sp>
      <p:sp>
        <p:nvSpPr>
          <p:cNvPr id="40" name="Rectangle 39"/>
          <p:cNvSpPr/>
          <p:nvPr/>
        </p:nvSpPr>
        <p:spPr bwMode="auto">
          <a:xfrm>
            <a:off x="6739096" y="3470772"/>
            <a:ext cx="1617504" cy="544968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/>
              <a:t>Spécifique</a:t>
            </a:r>
          </a:p>
          <a:p>
            <a:pPr defTabSz="895350"/>
            <a:r>
              <a:rPr lang="fr-FR" b="1" dirty="0"/>
              <a:t>Dossier recette</a:t>
            </a:r>
          </a:p>
          <a:p>
            <a:pPr defTabSz="895350"/>
            <a:r>
              <a:rPr lang="fr-FR" b="1" dirty="0"/>
              <a:t>Edition PV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393208" y="1192731"/>
            <a:ext cx="1168400" cy="833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PLEIADES</a:t>
            </a:r>
          </a:p>
          <a:p>
            <a:pPr defTabSz="895350"/>
            <a:r>
              <a:rPr lang="fr-FR" b="1" dirty="0" smtClean="0"/>
              <a:t>Paie</a:t>
            </a:r>
          </a:p>
          <a:p>
            <a:pPr defTabSz="895350"/>
            <a:r>
              <a:rPr lang="fr-FR" b="1" dirty="0" smtClean="0"/>
              <a:t>GTA</a:t>
            </a:r>
            <a:endParaRPr lang="fr-FR" b="1" dirty="0"/>
          </a:p>
        </p:txBody>
      </p:sp>
      <p:sp>
        <p:nvSpPr>
          <p:cNvPr id="43" name="Rectangle 42"/>
          <p:cNvSpPr/>
          <p:nvPr/>
        </p:nvSpPr>
        <p:spPr bwMode="auto">
          <a:xfrm>
            <a:off x="5878830" y="3470772"/>
            <a:ext cx="1003300" cy="544968"/>
          </a:xfrm>
          <a:prstGeom prst="rect">
            <a:avLst/>
          </a:prstGeom>
          <a:solidFill>
            <a:schemeClr val="hlink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sz="1050" b="1" dirty="0" smtClean="0"/>
              <a:t>Progiciel</a:t>
            </a:r>
          </a:p>
          <a:p>
            <a:pPr defTabSz="895350"/>
            <a:r>
              <a:rPr lang="fr-FR" sz="1050" b="1" dirty="0" smtClean="0"/>
              <a:t>SAP- QM </a:t>
            </a:r>
            <a:endParaRPr lang="fr-FR" sz="1050" b="1" dirty="0"/>
          </a:p>
        </p:txBody>
      </p:sp>
      <p:sp>
        <p:nvSpPr>
          <p:cNvPr id="44" name="Rectangle 43"/>
          <p:cNvSpPr/>
          <p:nvPr/>
        </p:nvSpPr>
        <p:spPr bwMode="auto">
          <a:xfrm>
            <a:off x="7545608" y="1345131"/>
            <a:ext cx="1168400" cy="8331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/>
              <a:t>HESTIA</a:t>
            </a:r>
          </a:p>
          <a:p>
            <a:pPr defTabSz="895350"/>
            <a:r>
              <a:rPr lang="fr-FR" b="1" dirty="0" smtClean="0"/>
              <a:t>Paie</a:t>
            </a:r>
          </a:p>
          <a:p>
            <a:pPr defTabSz="895350"/>
            <a:r>
              <a:rPr lang="fr-FR" b="1" dirty="0" smtClean="0"/>
              <a:t>GTA</a:t>
            </a:r>
          </a:p>
          <a:p>
            <a:pPr defTabSz="895350"/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8" name="Ellipse 57"/>
          <p:cNvSpPr/>
          <p:nvPr/>
        </p:nvSpPr>
        <p:spPr bwMode="auto">
          <a:xfrm>
            <a:off x="4208218" y="112706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59" name="Ellipse 58"/>
          <p:cNvSpPr/>
          <p:nvPr/>
        </p:nvSpPr>
        <p:spPr bwMode="auto">
          <a:xfrm>
            <a:off x="4218378" y="14480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2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Ellipse 59"/>
          <p:cNvSpPr/>
          <p:nvPr/>
        </p:nvSpPr>
        <p:spPr bwMode="auto">
          <a:xfrm>
            <a:off x="7137458" y="1139391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3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Ellipse 60"/>
          <p:cNvSpPr/>
          <p:nvPr/>
        </p:nvSpPr>
        <p:spPr bwMode="auto">
          <a:xfrm>
            <a:off x="7142112" y="1466195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4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Ellipse 61"/>
          <p:cNvSpPr/>
          <p:nvPr/>
        </p:nvSpPr>
        <p:spPr bwMode="auto">
          <a:xfrm>
            <a:off x="3106984" y="17967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5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3" name="Ellipse 62"/>
          <p:cNvSpPr/>
          <p:nvPr/>
        </p:nvSpPr>
        <p:spPr bwMode="auto">
          <a:xfrm>
            <a:off x="3106984" y="21065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6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Ellipse 63"/>
          <p:cNvSpPr/>
          <p:nvPr/>
        </p:nvSpPr>
        <p:spPr bwMode="auto">
          <a:xfrm>
            <a:off x="244687" y="17036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7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5" name="Ellipse 64"/>
          <p:cNvSpPr/>
          <p:nvPr/>
        </p:nvSpPr>
        <p:spPr bwMode="auto">
          <a:xfrm>
            <a:off x="7183120" y="2464435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8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6" name="Ellipse 65"/>
          <p:cNvSpPr/>
          <p:nvPr/>
        </p:nvSpPr>
        <p:spPr bwMode="auto">
          <a:xfrm>
            <a:off x="3106984" y="27815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10</a:t>
            </a:r>
          </a:p>
        </p:txBody>
      </p:sp>
      <p:sp>
        <p:nvSpPr>
          <p:cNvPr id="67" name="Ellipse 66"/>
          <p:cNvSpPr/>
          <p:nvPr/>
        </p:nvSpPr>
        <p:spPr bwMode="auto">
          <a:xfrm>
            <a:off x="3106984" y="30988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11</a:t>
            </a:r>
          </a:p>
        </p:txBody>
      </p:sp>
      <p:sp>
        <p:nvSpPr>
          <p:cNvPr id="68" name="Ellipse 67"/>
          <p:cNvSpPr/>
          <p:nvPr/>
        </p:nvSpPr>
        <p:spPr bwMode="auto">
          <a:xfrm>
            <a:off x="3520434" y="31438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12</a:t>
            </a:r>
          </a:p>
        </p:txBody>
      </p:sp>
      <p:sp>
        <p:nvSpPr>
          <p:cNvPr id="69" name="Ellipse 68"/>
          <p:cNvSpPr/>
          <p:nvPr/>
        </p:nvSpPr>
        <p:spPr bwMode="auto">
          <a:xfrm>
            <a:off x="3926840" y="31438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13</a:t>
            </a:r>
          </a:p>
        </p:txBody>
      </p:sp>
      <p:sp>
        <p:nvSpPr>
          <p:cNvPr id="70" name="Ellipse 69"/>
          <p:cNvSpPr/>
          <p:nvPr/>
        </p:nvSpPr>
        <p:spPr bwMode="auto">
          <a:xfrm>
            <a:off x="993565" y="4813778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15</a:t>
            </a:r>
          </a:p>
        </p:txBody>
      </p:sp>
      <p:sp>
        <p:nvSpPr>
          <p:cNvPr id="71" name="Ellipse 70"/>
          <p:cNvSpPr/>
          <p:nvPr/>
        </p:nvSpPr>
        <p:spPr bwMode="auto">
          <a:xfrm>
            <a:off x="3231156" y="3938564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72" name="Ellipse 71"/>
          <p:cNvSpPr/>
          <p:nvPr/>
        </p:nvSpPr>
        <p:spPr bwMode="auto">
          <a:xfrm>
            <a:off x="993565" y="54737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17</a:t>
            </a:r>
          </a:p>
        </p:txBody>
      </p:sp>
      <p:sp>
        <p:nvSpPr>
          <p:cNvPr id="73" name="Ellipse 72"/>
          <p:cNvSpPr/>
          <p:nvPr/>
        </p:nvSpPr>
        <p:spPr bwMode="auto">
          <a:xfrm>
            <a:off x="5646896" y="3537944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18</a:t>
            </a:r>
          </a:p>
        </p:txBody>
      </p:sp>
      <p:sp>
        <p:nvSpPr>
          <p:cNvPr id="74" name="Ellipse 73"/>
          <p:cNvSpPr/>
          <p:nvPr/>
        </p:nvSpPr>
        <p:spPr bwMode="auto">
          <a:xfrm>
            <a:off x="993565" y="5805276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20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Ellipse 74"/>
          <p:cNvSpPr/>
          <p:nvPr/>
        </p:nvSpPr>
        <p:spPr bwMode="auto">
          <a:xfrm>
            <a:off x="3653359" y="5653152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21</a:t>
            </a:r>
          </a:p>
        </p:txBody>
      </p:sp>
      <p:sp>
        <p:nvSpPr>
          <p:cNvPr id="76" name="Ellipse 75"/>
          <p:cNvSpPr/>
          <p:nvPr/>
        </p:nvSpPr>
        <p:spPr bwMode="auto">
          <a:xfrm>
            <a:off x="3231156" y="42799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22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Ellipse 76"/>
          <p:cNvSpPr/>
          <p:nvPr/>
        </p:nvSpPr>
        <p:spPr bwMode="auto">
          <a:xfrm>
            <a:off x="3231156" y="4595716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23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Ellipse 77"/>
          <p:cNvSpPr/>
          <p:nvPr/>
        </p:nvSpPr>
        <p:spPr bwMode="auto">
          <a:xfrm>
            <a:off x="2402559" y="4080096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19</a:t>
            </a:r>
          </a:p>
        </p:txBody>
      </p:sp>
      <p:sp>
        <p:nvSpPr>
          <p:cNvPr id="79" name="Ellipse 78"/>
          <p:cNvSpPr/>
          <p:nvPr/>
        </p:nvSpPr>
        <p:spPr bwMode="auto">
          <a:xfrm>
            <a:off x="5588906" y="411410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80" name="Ellipse 79"/>
          <p:cNvSpPr/>
          <p:nvPr/>
        </p:nvSpPr>
        <p:spPr bwMode="auto">
          <a:xfrm>
            <a:off x="3106984" y="244856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9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1" name="Ellipse 80"/>
          <p:cNvSpPr/>
          <p:nvPr/>
        </p:nvSpPr>
        <p:spPr bwMode="auto">
          <a:xfrm>
            <a:off x="5955513" y="50869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24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2" name="Ellipse 81"/>
          <p:cNvSpPr/>
          <p:nvPr/>
        </p:nvSpPr>
        <p:spPr bwMode="auto">
          <a:xfrm>
            <a:off x="993565" y="514441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83" name="Ellipse 82"/>
          <p:cNvSpPr/>
          <p:nvPr/>
        </p:nvSpPr>
        <p:spPr bwMode="auto">
          <a:xfrm>
            <a:off x="3653359" y="4973798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84" name="Ellipse 83"/>
          <p:cNvSpPr/>
          <p:nvPr/>
        </p:nvSpPr>
        <p:spPr bwMode="auto">
          <a:xfrm>
            <a:off x="3653359" y="531876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17</a:t>
            </a:r>
          </a:p>
        </p:txBody>
      </p:sp>
      <p:sp>
        <p:nvSpPr>
          <p:cNvPr id="85" name="Ellipse 84"/>
          <p:cNvSpPr/>
          <p:nvPr/>
        </p:nvSpPr>
        <p:spPr bwMode="auto">
          <a:xfrm>
            <a:off x="3231156" y="3613444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86" name="Ellipse 85"/>
          <p:cNvSpPr/>
          <p:nvPr/>
        </p:nvSpPr>
        <p:spPr bwMode="auto">
          <a:xfrm>
            <a:off x="4333525" y="314128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4047914" y="6014685"/>
            <a:ext cx="1412803" cy="5137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>
                <a:solidFill>
                  <a:schemeClr val="tx1"/>
                </a:solidFill>
              </a:rPr>
              <a:t>Régulation four VAR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751754" y="5974045"/>
            <a:ext cx="1412803" cy="5137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895350"/>
            <a:r>
              <a:rPr lang="fr-FR" b="1" dirty="0" smtClean="0">
                <a:solidFill>
                  <a:schemeClr val="tx1"/>
                </a:solidFill>
              </a:rPr>
              <a:t>Régulation four PAM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5" name="Ellipse 54"/>
          <p:cNvSpPr/>
          <p:nvPr/>
        </p:nvSpPr>
        <p:spPr bwMode="auto">
          <a:xfrm>
            <a:off x="244687" y="219224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>
                <a:solidFill>
                  <a:schemeClr val="tx1"/>
                </a:solidFill>
                <a:latin typeface="Verdana" pitchFamily="34" charset="0"/>
              </a:rPr>
              <a:t>6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7" name="Ellipse 86"/>
          <p:cNvSpPr/>
          <p:nvPr/>
        </p:nvSpPr>
        <p:spPr bwMode="auto">
          <a:xfrm>
            <a:off x="244687" y="29914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11</a:t>
            </a:r>
          </a:p>
        </p:txBody>
      </p:sp>
      <p:sp>
        <p:nvSpPr>
          <p:cNvPr id="88" name="Ellipse 87"/>
          <p:cNvSpPr/>
          <p:nvPr/>
        </p:nvSpPr>
        <p:spPr bwMode="auto">
          <a:xfrm>
            <a:off x="5562719" y="24767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89" name="Ellipse 88"/>
          <p:cNvSpPr/>
          <p:nvPr/>
        </p:nvSpPr>
        <p:spPr bwMode="auto">
          <a:xfrm>
            <a:off x="5550747" y="2832964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18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6097451" y="6014685"/>
            <a:ext cx="2033808" cy="51375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895350"/>
            <a:r>
              <a:rPr lang="fr-FR" b="1" dirty="0" smtClean="0"/>
              <a:t>Infocentre</a:t>
            </a:r>
            <a:endParaRPr lang="fr-FR" b="1" dirty="0"/>
          </a:p>
        </p:txBody>
      </p:sp>
      <p:sp>
        <p:nvSpPr>
          <p:cNvPr id="90" name="Ellipse 89"/>
          <p:cNvSpPr/>
          <p:nvPr/>
        </p:nvSpPr>
        <p:spPr bwMode="auto">
          <a:xfrm>
            <a:off x="5959805" y="6078520"/>
            <a:ext cx="358985" cy="304800"/>
          </a:xfrm>
          <a:prstGeom prst="ellipse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>
                <a:solidFill>
                  <a:schemeClr val="tx1"/>
                </a:solidFill>
                <a:latin typeface="Verdana" pitchFamily="34" charset="0"/>
              </a:rPr>
              <a:t>25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63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 bwMode="auto">
          <a:xfrm>
            <a:off x="329247" y="1137920"/>
            <a:ext cx="4170433" cy="509016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Nicolas DRUEL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612322" y="721360"/>
            <a:ext cx="2090491" cy="513842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Christophe DANCE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797040" y="721360"/>
            <a:ext cx="2110493" cy="5138423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Hubert GAZON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 organisation de la DSI par lot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C2F9F2-CB57-4D3A-A0D4-BA4655D7864C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5" name="Rectangle 4"/>
          <p:cNvSpPr/>
          <p:nvPr/>
        </p:nvSpPr>
        <p:spPr bwMode="auto">
          <a:xfrm>
            <a:off x="2440325" y="2671388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ERP SAP GPAO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Nicolas</a:t>
            </a:r>
            <a:r>
              <a:rPr kumimoji="0" lang="fr-FR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DRUEL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baseline="0" dirty="0" smtClean="0"/>
              <a:t>Catherine CERESA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45405" y="1554481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ERP SAP</a:t>
            </a:r>
            <a:endParaRPr lang="fr-FR" b="1" baseline="0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baseline="0" dirty="0" smtClean="0"/>
              <a:t>Nicolas</a:t>
            </a:r>
            <a:r>
              <a:rPr lang="fr-FR" b="1" dirty="0" smtClean="0"/>
              <a:t> DRUEL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4493" y="2671388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Calcul enfournement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CALENF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+ Interfaces SAP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Mathieu BOUILLAUD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84493" y="3758508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Douanes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CONEX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Catherine MADIOT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 bwMode="auto">
          <a:xfrm>
            <a:off x="2443480" y="5013960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Maintenance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Optimaint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 smtClean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 smtClean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Nicolas DRUEL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384493" y="1554481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Tableau de bord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de pilotage </a:t>
            </a:r>
            <a:r>
              <a:rPr lang="fr-FR" b="1" dirty="0" smtClean="0"/>
              <a:t>&amp;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Reporting financier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baseline="0" dirty="0" smtClean="0"/>
              <a:t>Nicolas</a:t>
            </a:r>
            <a:r>
              <a:rPr lang="fr-FR" b="1" dirty="0" smtClean="0"/>
              <a:t> DRUEL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13" name="Connecteur droit 12"/>
          <p:cNvCxnSpPr/>
          <p:nvPr/>
        </p:nvCxnSpPr>
        <p:spPr bwMode="auto">
          <a:xfrm>
            <a:off x="2738120" y="4795520"/>
            <a:ext cx="1503680" cy="1432560"/>
          </a:xfrm>
          <a:prstGeom prst="line">
            <a:avLst/>
          </a:prstGeom>
          <a:ln/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auto">
          <a:xfrm>
            <a:off x="4667567" y="2364743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Gestion atelier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Gestion campagne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Yves LEGAY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Catherine CERESA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667567" y="3502663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Pilotage PAM</a:t>
            </a:r>
          </a:p>
          <a:p>
            <a:pPr defTabSz="895350"/>
            <a:r>
              <a:rPr lang="fr-FR" b="1" dirty="0"/>
              <a:t>Historisation </a:t>
            </a:r>
            <a:r>
              <a:rPr lang="fr-FR" b="1" dirty="0" smtClean="0"/>
              <a:t>DP</a:t>
            </a: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defTabSz="895350"/>
            <a:r>
              <a:rPr lang="fr-FR" b="1" dirty="0"/>
              <a:t>Mathieu </a:t>
            </a:r>
            <a:r>
              <a:rPr lang="fr-FR" b="1" dirty="0" smtClean="0"/>
              <a:t>Bouillaud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667567" y="4610103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Pilotage VAR</a:t>
            </a:r>
          </a:p>
          <a:p>
            <a:pPr defTabSz="895350"/>
            <a:r>
              <a:rPr lang="fr-FR" b="1" dirty="0"/>
              <a:t>Historisation </a:t>
            </a:r>
            <a:r>
              <a:rPr lang="fr-FR" b="1" dirty="0" smtClean="0"/>
              <a:t>DP</a:t>
            </a:r>
          </a:p>
          <a:p>
            <a:pPr defTabSz="895350"/>
            <a:endParaRPr lang="fr-FR" b="1" dirty="0"/>
          </a:p>
          <a:p>
            <a:pPr defTabSz="895350"/>
            <a:r>
              <a:rPr lang="fr-FR" b="1" dirty="0" smtClean="0"/>
              <a:t>Pierre-Mael FONTAINE</a:t>
            </a:r>
          </a:p>
          <a:p>
            <a:pPr defTabSz="895350"/>
            <a:r>
              <a:rPr lang="fr-FR" b="1" dirty="0"/>
              <a:t>Jean-Louis </a:t>
            </a:r>
            <a:r>
              <a:rPr lang="fr-FR" b="1" dirty="0" smtClean="0"/>
              <a:t>BOYER</a:t>
            </a:r>
            <a:endParaRPr lang="fr-FR" b="1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4667567" y="1244601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Données techniques 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Yves LEGAY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66573" y="1137920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Téléphonie</a:t>
            </a:r>
            <a:r>
              <a:rPr kumimoji="0" lang="fr-FR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fixe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66573" y="2286000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Réseau local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LAN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66573" y="3434080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Salle informatique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866573" y="4612640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Moyens bureautiques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(PC, Impression, 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service fichier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…)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445405" y="3772909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ERP SAP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Qualité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(Recette &amp; PV)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Yves LEGAY</a:t>
            </a:r>
            <a:endParaRPr kumimoji="0" lang="fr-FR" sz="12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baseline="0" dirty="0" smtClean="0"/>
              <a:t>Catherine CERESA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28992" y="6328975"/>
            <a:ext cx="45528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Organisation prévue si MES et si projet refusion PES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03810" y="4886960"/>
            <a:ext cx="1980000" cy="102616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Laboratoire</a:t>
            </a:r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Interface LIMS</a:t>
            </a: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endParaRPr lang="fr-FR" b="1" dirty="0"/>
          </a:p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</a:pPr>
            <a:r>
              <a:rPr lang="fr-FR" b="1" dirty="0" smtClean="0"/>
              <a:t>Romain Desgeorges</a:t>
            </a:r>
          </a:p>
        </p:txBody>
      </p:sp>
      <p:sp>
        <p:nvSpPr>
          <p:cNvPr id="10" name="Rectangle 9"/>
          <p:cNvSpPr/>
          <p:nvPr/>
        </p:nvSpPr>
        <p:spPr>
          <a:xfrm rot="19392558">
            <a:off x="6145276" y="5263553"/>
            <a:ext cx="27606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DRAFT</a:t>
            </a:r>
            <a:endParaRPr lang="fr-F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700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THINKCELLPRESENTATIONDONOTDELETE" val="&lt;?xml version=&quot;1.0&quot; encoding=&quot;UTF-16&quot; standalone=&quot;yes&quot;?&gt;&#10;&lt;root reqver=&quot;17839&quot;&gt;&lt;version val=&quot;21086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2&quot;&gt;&lt;elem m_fUsage=&quot;1.00000000000000000000E+000&quot;&gt;&lt;m_ppcolschidx val=&quot;0&quot;/&gt;&lt;m_rgb r=&quot;f2&quot; g=&quot;f8&quot; b=&quot;ff&quot;/&gt;&lt;/elem&gt;&lt;elem m_fUsage=&quot;9.00000000000000020000E-001&quot;&gt;&lt;m_ppcolschidx val=&quot;0&quot;/&gt;&lt;m_rgb r=&quot;91&quot; g=&quot;af&quot; b=&quot;ff&quot;/&gt;&lt;/elem&gt;&lt;/m_vecMRU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m_chDecimalSymbol17909&gt;,&lt;/m_chDecimalSymbol17909&gt;&lt;m_nGroupingDigits17909 val=&quot;3&quot;/&gt;&lt;m_chGroupingSymbol17909&gt; &lt;/m_chGroupingSymbol17909&gt;&lt;/m_precDefault&gt;&lt;/CDefaultPrec&gt;&lt;/root&gt;"/>
  <p:tag name="SHOWBARVISIBLE" val="True"/>
  <p:tag name="ANSWERNOWSTYLE" val="-1"/>
  <p:tag name="RESPTABLESTYLE" val="-1"/>
  <p:tag name="BACKUPSESSIONS" val="True"/>
  <p:tag name="AUTOUPDATEALIASES" val="True"/>
  <p:tag name="SKIPREMAININGRACESLIDES" val="True"/>
  <p:tag name="BUBBLESIZEVISIBLE" val="True"/>
  <p:tag name="CUSTOMCELLBACKCOLOR1" val="-657956"/>
  <p:tag name="DISPLAYNAME" val="True"/>
  <p:tag name="AUTOSIZEGRID" val="True"/>
  <p:tag name="RESETCHARTS" val="True"/>
  <p:tag name="ALLOWUSERFEEDBACK" val="True"/>
  <p:tag name="ZEROBASED" val="False"/>
  <p:tag name="FIBINCLUDEOTHER" val="True"/>
  <p:tag name="PRRESPONSE4" val="7"/>
  <p:tag name="PRRESPONSE9" val="2"/>
  <p:tag name="SAVECSVWITHSESSION" val="True"/>
  <p:tag name="RESPCOUNTERFORMAT" val="0"/>
  <p:tag name="CHARTVALUEFORMAT" val="0%"/>
  <p:tag name="RACEENDPOINTS" val="100"/>
  <p:tag name="BUBBLENAMEVISIBLE" val="True"/>
  <p:tag name="CUSTOMCELLBACKCOLOR2" val="-13395457"/>
  <p:tag name="GRIDOPACITY" val="90"/>
  <p:tag name="CHARTCOLORS" val="0"/>
  <p:tag name="CORRECTPOINTVALUE" val="1"/>
  <p:tag name="ADVANCEDSETTINGSVIEW" val="False"/>
  <p:tag name="PRRESPONSE3" val="8"/>
  <p:tag name="SHOWFLASHWARNING" val="True"/>
  <p:tag name="POWERPOINTVERSION" val="11.0"/>
  <p:tag name="COUNTDOWNSTYLE" val="-1"/>
  <p:tag name="AUTOADVANCE" val="False"/>
  <p:tag name="PARTICIPANTSINLEADERBOARD" val="5"/>
  <p:tag name="CUSTOMGRIDBACKCOLOR" val="-722948"/>
  <p:tag name="GRIDROTATIONINTERVAL" val="2"/>
  <p:tag name="MULTIRESPDIVISOR" val="1"/>
  <p:tag name="CHARTSCALE" val="True"/>
  <p:tag name="PRRESPONSE5" val="6"/>
  <p:tag name="CS" val="1,2"/>
  <p:tag name="ANSWERNOWTEXT" val="Answer Now"/>
  <p:tag name="REVIEWONLY" val="False"/>
  <p:tag name="BUBBLEGROUPING" val="3"/>
  <p:tag name="DISPLAYDEVICENUMBER" val="True"/>
  <p:tag name="INCLUDEPPT" val="True"/>
  <p:tag name="FIBDISPLAYKEYWORDS" val="True"/>
  <p:tag name="ALWAYSOPENPOLL" val="False"/>
  <p:tag name="COUNTDOWNSECONDS" val="10"/>
  <p:tag name="RACEANIMATIONSPEED" val="3"/>
  <p:tag name="USESCHEMECOLORS" val="True"/>
  <p:tag name="REALTIMEBACKUP" val="False"/>
  <p:tag name="PRRESPONSE7" val="4"/>
  <p:tag name="CSVFORMAT" val="0"/>
  <p:tag name="MAXRESPONDERS" val="5"/>
  <p:tag name="POLLINGCYCLE" val="2"/>
  <p:tag name="PRRESPONSE1" val="10"/>
  <p:tag name="NUMRESPONSES" val="1"/>
  <p:tag name="CUSTOMCELLBACKCOLOR3" val="-268652"/>
  <p:tag name="FIBDISPLAYRESULTS" val="True"/>
  <p:tag name="ALLOWDUPLICATES" val="False"/>
  <p:tag name="INCLUDENONRESPONDERS" val="False"/>
  <p:tag name="USESECONDARYMONITOR" val="True"/>
  <p:tag name="REALTIMEBACKUPPATH" val="(None)"/>
  <p:tag name="DEFAULTNUMTEAMS" val="5"/>
  <p:tag name="STDCHART" val="1"/>
  <p:tag name="GRIDPOSITION" val="1"/>
  <p:tag name="TPVERSION" val="2008"/>
  <p:tag name="PRRESPONSE8" val="3"/>
  <p:tag name="DELIMITERS" val="3.1"/>
  <p:tag name="NP_IDX" val="5"/>
  <p:tag name="THINKCELLUNDODONOTDELETE" val="416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SbPNGj2hUOwvFcbl3aU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WZWtGDlckabgJY8y8Vld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.22eu_BU0Oygl1saO3NY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s1kvhosEigLV8zSxZpY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pLizOUDqU22IJR6Nf1KL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.M3xUztE2Gtmp9AQ0er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CrcDeSm7EmrHuYTT4ZEZ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WZWtGDlckabgJY8y8Vld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xVBh9sooUeLGj.gY4GPQ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MFmemcn.k2phwW9eEB4B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kfGoSl_DEarDWthSooTl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SbPNGj2hUOwvFcbl3aU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fL3u_RskSq9YUb_XfCx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mvPD1sOTEuR8u1wtzLxe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Uei4PbIFU2.pWmK9CKOU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N.6kcVnm0OiRzsS2cfk9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.22eu_BU0Oygl1saO3NY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_C8ONogjEWYR66upwwbH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c7GyetqIEilVugShhKkA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gL79irtbUe8NxBCQK5ac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WZWtGDlckabgJY8y8Vld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s1kvhosEigLV8zSxZp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pLizOUDqU22IJR6Nf1KL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.M3xUztE2Gtmp9AQ0er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CrcDeSm7EmrHuYTT4ZEZ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WZWtGDlckabgJY8y8Vld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kfGoSl_DEarDWthSooTlQ"/>
</p:tagLst>
</file>

<file path=ppt/theme/theme1.xml><?xml version="1.0" encoding="utf-8"?>
<a:theme xmlns:a="http://schemas.openxmlformats.org/drawingml/2006/main" name="blank">
  <a:themeElements>
    <a:clrScheme name="blank 5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DBEAED"/>
      </a:accent1>
      <a:accent2>
        <a:srgbClr val="BDD1CF"/>
      </a:accent2>
      <a:accent3>
        <a:srgbClr val="FFFFFF"/>
      </a:accent3>
      <a:accent4>
        <a:srgbClr val="000000"/>
      </a:accent4>
      <a:accent5>
        <a:srgbClr val="EAF3F4"/>
      </a:accent5>
      <a:accent6>
        <a:srgbClr val="ABBDBB"/>
      </a:accent6>
      <a:hlink>
        <a:srgbClr val="527673"/>
      </a:hlink>
      <a:folHlink>
        <a:srgbClr val="ED0101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DBEAED"/>
        </a:accent1>
        <a:accent2>
          <a:srgbClr val="BDD1CF"/>
        </a:accent2>
        <a:accent3>
          <a:srgbClr val="FFFFFF"/>
        </a:accent3>
        <a:accent4>
          <a:srgbClr val="000000"/>
        </a:accent4>
        <a:accent5>
          <a:srgbClr val="EAF3F4"/>
        </a:accent5>
        <a:accent6>
          <a:srgbClr val="ABBDBB"/>
        </a:accent6>
        <a:hlink>
          <a:srgbClr val="527673"/>
        </a:hlink>
        <a:folHlink>
          <a:srgbClr val="F90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DBEAED"/>
        </a:accent1>
        <a:accent2>
          <a:srgbClr val="BDD1CF"/>
        </a:accent2>
        <a:accent3>
          <a:srgbClr val="FFFFFF"/>
        </a:accent3>
        <a:accent4>
          <a:srgbClr val="000000"/>
        </a:accent4>
        <a:accent5>
          <a:srgbClr val="EAF3F4"/>
        </a:accent5>
        <a:accent6>
          <a:srgbClr val="ABBDBB"/>
        </a:accent6>
        <a:hlink>
          <a:srgbClr val="527673"/>
        </a:hlink>
        <a:folHlink>
          <a:srgbClr val="ED010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">
  <a:themeElements>
    <a:clrScheme name="blank 5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DBEAED"/>
      </a:accent1>
      <a:accent2>
        <a:srgbClr val="BDD1CF"/>
      </a:accent2>
      <a:accent3>
        <a:srgbClr val="FFFFFF"/>
      </a:accent3>
      <a:accent4>
        <a:srgbClr val="000000"/>
      </a:accent4>
      <a:accent5>
        <a:srgbClr val="EAF3F4"/>
      </a:accent5>
      <a:accent6>
        <a:srgbClr val="ABBDBB"/>
      </a:accent6>
      <a:hlink>
        <a:srgbClr val="527673"/>
      </a:hlink>
      <a:folHlink>
        <a:srgbClr val="ED0101"/>
      </a:folHlink>
    </a:clrScheme>
    <a:fontScheme name="bl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DBEAED"/>
        </a:accent1>
        <a:accent2>
          <a:srgbClr val="BDD1CF"/>
        </a:accent2>
        <a:accent3>
          <a:srgbClr val="FFFFFF"/>
        </a:accent3>
        <a:accent4>
          <a:srgbClr val="000000"/>
        </a:accent4>
        <a:accent5>
          <a:srgbClr val="EAF3F4"/>
        </a:accent5>
        <a:accent6>
          <a:srgbClr val="ABBDBB"/>
        </a:accent6>
        <a:hlink>
          <a:srgbClr val="527673"/>
        </a:hlink>
        <a:folHlink>
          <a:srgbClr val="F90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DBEAED"/>
        </a:accent1>
        <a:accent2>
          <a:srgbClr val="BDD1CF"/>
        </a:accent2>
        <a:accent3>
          <a:srgbClr val="FFFFFF"/>
        </a:accent3>
        <a:accent4>
          <a:srgbClr val="000000"/>
        </a:accent4>
        <a:accent5>
          <a:srgbClr val="EAF3F4"/>
        </a:accent5>
        <a:accent6>
          <a:srgbClr val="ABBDBB"/>
        </a:accent6>
        <a:hlink>
          <a:srgbClr val="527673"/>
        </a:hlink>
        <a:folHlink>
          <a:srgbClr val="ED010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69514</TotalTime>
  <Words>1558</Words>
  <Application>Microsoft Office PowerPoint</Application>
  <PresentationFormat>Personnalisé</PresentationFormat>
  <Paragraphs>706</Paragraphs>
  <Slides>12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blank</vt:lpstr>
      <vt:lpstr>1_blank</vt:lpstr>
      <vt:lpstr>think-cell Slide</vt:lpstr>
      <vt:lpstr>Comité de pilotage du projet SI ECOTITANIUM 30/09/2014</vt:lpstr>
      <vt:lpstr>CR</vt:lpstr>
      <vt:lpstr>CR</vt:lpstr>
      <vt:lpstr>CR</vt:lpstr>
      <vt:lpstr>Support du comité de pilotage</vt:lpstr>
      <vt:lpstr>Rappel Pyramide CIM et principaux logiciels par niveau</vt:lpstr>
      <vt:lpstr>Principales fonctions par niveau</vt:lpstr>
      <vt:lpstr>Cartographie des SI permettant de supporter les fonctions identifiées en juillet 2014</vt:lpstr>
      <vt:lpstr>Proposition organisation de la DSI par lot</vt:lpstr>
      <vt:lpstr>Macro-estimation financière</vt:lpstr>
      <vt:lpstr>Macro-estimation charge DSI en jh</vt:lpstr>
      <vt:lpstr>Points d’attention concernant l’urbanisation du SI impactant le chiffrage</vt:lpstr>
    </vt:vector>
  </TitlesOfParts>
  <Company>Corporate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Erik Staal</dc:creator>
  <cp:lastModifiedBy>Jean Marc Tinturier</cp:lastModifiedBy>
  <cp:revision>1522</cp:revision>
  <cp:lastPrinted>2014-08-27T10:21:37Z</cp:lastPrinted>
  <dcterms:created xsi:type="dcterms:W3CDTF">2012-02-28T19:49:35Z</dcterms:created>
  <dcterms:modified xsi:type="dcterms:W3CDTF">2014-10-02T12:18:23Z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Final">
    <vt:bool>false</vt:bool>
  </property>
  <property fmtid="{D5CDD505-2E9C-101B-9397-08002B2CF9AE}" pid="6" name="Title">
    <vt:lpwstr>Title</vt:lpwstr>
  </property>
  <property fmtid="{D5CDD505-2E9C-101B-9397-08002B2CF9AE}" pid="7" name="Event">
    <vt:lpwstr/>
  </property>
  <property fmtid="{D5CDD505-2E9C-101B-9397-08002B2CF9AE}" pid="8" name="Delivery Date">
    <vt:lpwstr>12 avril 2012</vt:lpwstr>
  </property>
  <property fmtid="{D5CDD505-2E9C-101B-9397-08002B2CF9AE}" pid="9" name="DocID">
    <vt:lpwstr/>
  </property>
  <property fmtid="{D5CDD505-2E9C-101B-9397-08002B2CF9AE}" pid="10" name="DocIDinTitle">
    <vt:bool>false</vt:bool>
  </property>
  <property fmtid="{D5CDD505-2E9C-101B-9397-08002B2CF9AE}" pid="11" name="DocIDinSlide">
    <vt:bool>false</vt:bool>
  </property>
  <property fmtid="{D5CDD505-2E9C-101B-9397-08002B2CF9AE}" pid="12" name="DocIDPosition">
    <vt:i4>1</vt:i4>
  </property>
</Properties>
</file>