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1" r:id="rId3"/>
    <p:sldId id="262" r:id="rId4"/>
    <p:sldId id="265" r:id="rId5"/>
    <p:sldId id="259" r:id="rId6"/>
    <p:sldId id="263" r:id="rId7"/>
    <p:sldId id="260" r:id="rId8"/>
    <p:sldId id="257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F1D7-7006-4127-BF78-526332AB5CD7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51D4-78A4-4517-8029-CD44A74F6A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8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sz="1800" dirty="0" smtClean="0"/>
              <a:t>A niveau de recyclage équivalent à aujourd’hui, l’industrie du titane devrait générer +40 </a:t>
            </a:r>
            <a:r>
              <a:rPr lang="fr-FR" sz="1800" dirty="0" err="1" smtClean="0"/>
              <a:t>kt</a:t>
            </a:r>
            <a:r>
              <a:rPr lang="fr-FR" sz="1800" dirty="0" smtClean="0"/>
              <a:t>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d’ici à 2020. </a:t>
            </a:r>
          </a:p>
          <a:p>
            <a:pPr lvl="2"/>
            <a:r>
              <a:rPr lang="fr-FR" sz="1800" dirty="0" smtClean="0"/>
              <a:t>L’ensemble </a:t>
            </a:r>
            <a:r>
              <a:rPr lang="fr-FR" sz="1800" dirty="0" err="1" smtClean="0"/>
              <a:t>EcoTitanium</a:t>
            </a:r>
            <a:r>
              <a:rPr lang="fr-FR" sz="1800" dirty="0" smtClean="0"/>
              <a:t> + UKTMP devrait générer ~8000 t/an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en métal vs. un besoin de moins de 4000 t/an.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B62FE-B5EB-41E3-B3A0-22C1D215EBC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9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sz="1800" dirty="0" smtClean="0"/>
              <a:t>A niveau de recyclage équivalent à aujourd’hui, l’industrie du titane devrait générer +40 </a:t>
            </a:r>
            <a:r>
              <a:rPr lang="fr-FR" sz="1800" dirty="0" err="1" smtClean="0"/>
              <a:t>kt</a:t>
            </a:r>
            <a:r>
              <a:rPr lang="fr-FR" sz="1800" dirty="0" smtClean="0"/>
              <a:t>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d’ici à 2020. </a:t>
            </a:r>
          </a:p>
          <a:p>
            <a:pPr lvl="2"/>
            <a:r>
              <a:rPr lang="fr-FR" sz="1800" dirty="0" smtClean="0"/>
              <a:t>L’ensemble </a:t>
            </a:r>
            <a:r>
              <a:rPr lang="fr-FR" sz="1800" dirty="0" err="1" smtClean="0"/>
              <a:t>EcoTitanium</a:t>
            </a:r>
            <a:r>
              <a:rPr lang="fr-FR" sz="1800" dirty="0" smtClean="0"/>
              <a:t> + UKTMP devrait générer ~8000 t/an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en métal vs. un besoin de moins de 4000 t/an.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B62FE-B5EB-41E3-B3A0-22C1D215EBC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9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sz="1800" dirty="0" smtClean="0"/>
              <a:t>A niveau de recyclage équivalent à aujourd’hui, l’industrie du titane devrait générer +40 </a:t>
            </a:r>
            <a:r>
              <a:rPr lang="fr-FR" sz="1800" dirty="0" err="1" smtClean="0"/>
              <a:t>kt</a:t>
            </a:r>
            <a:r>
              <a:rPr lang="fr-FR" sz="1800" dirty="0" smtClean="0"/>
              <a:t>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d’ici à 2020. </a:t>
            </a:r>
          </a:p>
          <a:p>
            <a:pPr lvl="2"/>
            <a:r>
              <a:rPr lang="fr-FR" sz="1800" dirty="0" smtClean="0"/>
              <a:t>L’ensemble </a:t>
            </a:r>
            <a:r>
              <a:rPr lang="fr-FR" sz="1800" dirty="0" err="1" smtClean="0"/>
              <a:t>EcoTitanium</a:t>
            </a:r>
            <a:r>
              <a:rPr lang="fr-FR" sz="1800" dirty="0" smtClean="0"/>
              <a:t> + UKTMP devrait générer ~8000 t/an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en métal vs. un besoin de moins de 4000 t/an.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B62FE-B5EB-41E3-B3A0-22C1D215EBC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9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117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Data en tonnes  issus des </a:t>
            </a:r>
            <a:r>
              <a:rPr lang="fr-FR" dirty="0" err="1" smtClean="0"/>
              <a:t>Stats</a:t>
            </a:r>
            <a:r>
              <a:rPr lang="fr-FR" dirty="0" smtClean="0"/>
              <a:t> Douanes US</a:t>
            </a:r>
          </a:p>
          <a:p>
            <a:r>
              <a:rPr lang="fr-FR" dirty="0" smtClean="0"/>
              <a:t>			2005-2009			2010	2011	2012</a:t>
            </a:r>
          </a:p>
          <a:p>
            <a:r>
              <a:rPr lang="fr-FR" dirty="0" smtClean="0"/>
              <a:t>		Total 	Moyenne	mini - maxi			</a:t>
            </a:r>
          </a:p>
          <a:p>
            <a:r>
              <a:rPr lang="fr-FR" dirty="0" smtClean="0"/>
              <a:t>Total Import US	50000	10000	4 600 - 12 800	10200	13400	13900</a:t>
            </a:r>
          </a:p>
          <a:p>
            <a:r>
              <a:rPr lang="fr-FR" dirty="0" smtClean="0"/>
              <a:t>Import depuis Europe	28800	5800	3 400 - 6 800		6100	7000	8400</a:t>
            </a:r>
          </a:p>
          <a:p>
            <a:endParaRPr lang="fr-FR" dirty="0" smtClean="0"/>
          </a:p>
        </p:txBody>
      </p:sp>
      <p:sp>
        <p:nvSpPr>
          <p:cNvPr id="3911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1D87CC-65E0-4AF9-9A76-E188E24491D7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47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fr-FR" sz="1800" dirty="0" smtClean="0"/>
              <a:t>A niveau de recyclage équivalent à aujourd’hui, l’industrie du titane devrait générer +40 </a:t>
            </a:r>
            <a:r>
              <a:rPr lang="fr-FR" sz="1800" dirty="0" err="1" smtClean="0"/>
              <a:t>kt</a:t>
            </a:r>
            <a:r>
              <a:rPr lang="fr-FR" sz="1800" dirty="0" smtClean="0"/>
              <a:t>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d’ici à 2020. </a:t>
            </a:r>
          </a:p>
          <a:p>
            <a:pPr lvl="2"/>
            <a:r>
              <a:rPr lang="fr-FR" sz="1800" dirty="0" smtClean="0"/>
              <a:t>L’ensemble </a:t>
            </a:r>
            <a:r>
              <a:rPr lang="fr-FR" sz="1800" dirty="0" err="1" smtClean="0"/>
              <a:t>EcoTitanium</a:t>
            </a:r>
            <a:r>
              <a:rPr lang="fr-FR" sz="1800" dirty="0" smtClean="0"/>
              <a:t> + UKTMP devrait générer ~8000 t/an de </a:t>
            </a:r>
            <a:r>
              <a:rPr lang="fr-FR" sz="1800" dirty="0" err="1" smtClean="0"/>
              <a:t>scrap</a:t>
            </a:r>
            <a:r>
              <a:rPr lang="fr-FR" sz="1800" dirty="0" smtClean="0"/>
              <a:t> recyclable en métal vs. un besoin de moins de 4000 t/an.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B62FE-B5EB-41E3-B3A0-22C1D215EBC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9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E987-9371-41A0-AB78-45D0BF2BA8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43ED-812E-4766-9F57-4E8F767D239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29B7-54E4-4DAE-8B6F-FEC6DACA0CA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>
              <a:defRPr/>
            </a:pPr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 rot="944328">
            <a:off x="31750" y="368300"/>
            <a:ext cx="1371600" cy="360363"/>
            <a:chOff x="2160" y="3744"/>
            <a:chExt cx="2160" cy="568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fr-FR" sz="12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Confidentiel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P. DELABORDE, le 24 Avril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45D5-917F-4DC8-864A-4A123737081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7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341D-1575-4EBD-BA28-719203FFD55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9802-CD8D-4FE3-A792-4FD71FA56D8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48DB-0063-4989-B7A1-89DD9A91CC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5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7CCE-AF7D-4C18-8B2D-7539B82C3B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6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12FC-3A92-471F-8A59-92F7620E2E8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635C-4C4C-4851-A6A7-581D89207CA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4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7C67-71F4-414B-8CCE-53191E1E01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1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le 24 décembre 2013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2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89BCB-0FE8-46A9-80B5-8E397ACAFD6C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056" name="Group 33"/>
          <p:cNvGrpSpPr>
            <a:grpSpLocks/>
          </p:cNvGrpSpPr>
          <p:nvPr userDrawn="1"/>
        </p:nvGrpSpPr>
        <p:grpSpPr bwMode="auto">
          <a:xfrm rot="944328">
            <a:off x="31750" y="223838"/>
            <a:ext cx="1371600" cy="360362"/>
            <a:chOff x="2160" y="3744"/>
            <a:chExt cx="2160" cy="568"/>
          </a:xfrm>
        </p:grpSpPr>
        <p:sp>
          <p:nvSpPr>
            <p:cNvPr id="2058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00" cy="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1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005263"/>
            <a:ext cx="8640763" cy="12239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FILIERE </a:t>
            </a:r>
            <a:endParaRPr lang="fr-FR" sz="28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800" b="1" dirty="0">
                <a:solidFill>
                  <a:schemeClr val="bg1"/>
                </a:solidFill>
              </a:rPr>
              <a:t>des Alliages de Titane totalement intégrée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verena.bonnet\AppData\Local\Microsoft\Windows\Temporary Internet Files\Content.Outlook\2KS7YXMK\Logo_EcoTitanium_r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69" y="3218377"/>
            <a:ext cx="1971359" cy="10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47" y="5571858"/>
            <a:ext cx="59020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71858"/>
            <a:ext cx="128418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8" r="2133" b="60576"/>
          <a:stretch>
            <a:fillRect/>
          </a:stretch>
        </p:blipFill>
        <p:spPr bwMode="auto">
          <a:xfrm>
            <a:off x="2411760" y="5571858"/>
            <a:ext cx="7207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571857"/>
            <a:ext cx="122147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9"/>
            <a:ext cx="8208912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/>
            <a:r>
              <a:rPr lang="fr-FR" sz="1800" dirty="0" smtClean="0"/>
              <a:t>FILIERE VAR  EN SERVICE DEPUIS 2 ANS A DÉJÀ LIVRE AUX CLIENTS PLUS DE 5000T </a:t>
            </a:r>
          </a:p>
          <a:p>
            <a:pPr eaLnBrk="1" hangingPunct="1"/>
            <a:endParaRPr lang="fr-FR" sz="1800" dirty="0" smtClean="0"/>
          </a:p>
          <a:p>
            <a:pPr eaLnBrk="1" hangingPunct="1"/>
            <a:r>
              <a:rPr lang="fr-FR" sz="1800" dirty="0" smtClean="0">
                <a:solidFill>
                  <a:srgbClr val="183EA8"/>
                </a:solidFill>
              </a:rPr>
              <a:t>FILIERE PLASMA VAR EN CONSTITUTION</a:t>
            </a:r>
            <a:r>
              <a:rPr lang="fr-FR" dirty="0" smtClean="0"/>
              <a:t>.</a:t>
            </a:r>
          </a:p>
          <a:p>
            <a:pPr lvl="1" eaLnBrk="1" hangingPunct="1"/>
            <a:endParaRPr lang="fr-FR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7E2FB-757D-4AA2-BECC-B5ED31206F6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1698" y="619472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kern="0" dirty="0" smtClean="0"/>
              <a:t>2 FILIERES DE TITANE COMPLEMENTAIRES </a:t>
            </a:r>
          </a:p>
        </p:txBody>
      </p:sp>
    </p:spTree>
    <p:extLst>
      <p:ext uri="{BB962C8B-B14F-4D97-AF65-F5344CB8AC3E}">
        <p14:creationId xmlns:p14="http://schemas.microsoft.com/office/powerpoint/2010/main" val="18661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9"/>
            <a:ext cx="8208912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/>
            <a:r>
              <a:rPr lang="fr-FR" sz="1800" dirty="0" smtClean="0"/>
              <a:t>VALIDEE  AIRBUS , BOMBARDIER ,  BOEING   (EN COURS)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/>
            <a:r>
              <a:rPr lang="fr-FR" sz="1800" dirty="0" smtClean="0"/>
              <a:t>PRODUIT  4 000 T.  EN 2015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/>
            <a:r>
              <a:rPr lang="fr-FR" sz="1800" dirty="0" smtClean="0"/>
              <a:t>6 000 T.  EN 2016  TA6V STD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/>
            <a:r>
              <a:rPr lang="fr-FR" sz="1800" dirty="0" smtClean="0"/>
              <a:t>TRAVAILLE POUR AD MAIS AUSSI FASTENERS VIA DYNAMET  ET FORGERONS  </a:t>
            </a:r>
            <a:br>
              <a:rPr lang="fr-FR" sz="1800" dirty="0" smtClean="0"/>
            </a:br>
            <a:r>
              <a:rPr lang="fr-FR" sz="1800" dirty="0" smtClean="0"/>
              <a:t>(ALCOA,  OTTOFUCHS, WG  ….) </a:t>
            </a:r>
          </a:p>
          <a:p>
            <a:pPr eaLnBrk="1" hangingPunct="1"/>
            <a:endParaRPr lang="fr-FR" sz="1800" dirty="0" smtClean="0"/>
          </a:p>
          <a:p>
            <a:pPr lvl="1" eaLnBrk="1" hangingPunct="1"/>
            <a:endParaRPr lang="fr-FR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7E2FB-757D-4AA2-BECC-B5ED31206F6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1698" y="404664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kern="0" dirty="0" smtClean="0"/>
              <a:t>FILIERE  DE TITANE  VAR  </a:t>
            </a:r>
          </a:p>
        </p:txBody>
      </p:sp>
    </p:spTree>
    <p:extLst>
      <p:ext uri="{BB962C8B-B14F-4D97-AF65-F5344CB8AC3E}">
        <p14:creationId xmlns:p14="http://schemas.microsoft.com/office/powerpoint/2010/main" val="479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9"/>
            <a:ext cx="8208912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/>
            <a:r>
              <a:rPr lang="fr-FR" sz="1800" dirty="0" smtClean="0"/>
              <a:t>SERA INSTALLEE EN France ( PROCHE UKAD/ANCIZES)</a:t>
            </a:r>
          </a:p>
          <a:p>
            <a:pPr eaLnBrk="1" hangingPunct="1"/>
            <a:r>
              <a:rPr lang="fr-FR" sz="1800" dirty="0" smtClean="0"/>
              <a:t>PRINCIPE D’ECONOMIE CIRCULAIRE ,RECUPERE LES COPEAUX EUROPEENS </a:t>
            </a:r>
          </a:p>
          <a:p>
            <a:pPr eaLnBrk="1" hangingPunct="1"/>
            <a:r>
              <a:rPr lang="fr-FR" sz="1800" dirty="0" smtClean="0"/>
              <a:t>FOURNIR TOUS TYPES D’ALLIAGES DE TITANE </a:t>
            </a:r>
          </a:p>
          <a:p>
            <a:pPr eaLnBrk="1" hangingPunct="1"/>
            <a:r>
              <a:rPr lang="fr-FR" sz="1800" dirty="0" smtClean="0"/>
              <a:t>MISE EN SERVICE EN 2017</a:t>
            </a:r>
            <a:endParaRPr lang="fr-FR" sz="1800" dirty="0" smtClean="0"/>
          </a:p>
          <a:p>
            <a:pPr lvl="1" eaLnBrk="1" hangingPunct="1"/>
            <a:endParaRPr lang="fr-FR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7E2FB-757D-4AA2-BECC-B5ED31206F6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1698" y="404664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kern="0" dirty="0" smtClean="0">
                <a:solidFill>
                  <a:schemeClr val="accent2"/>
                </a:solidFill>
              </a:rPr>
              <a:t>FILIERE  DE TITANE  </a:t>
            </a:r>
            <a:r>
              <a:rPr lang="fr-FR" sz="2000" kern="0" dirty="0" smtClean="0">
                <a:solidFill>
                  <a:schemeClr val="accent2"/>
                </a:solidFill>
              </a:rPr>
              <a:t>PLASMA  </a:t>
            </a:r>
            <a:endParaRPr lang="fr-FR" sz="20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92150"/>
            <a:ext cx="9088438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46" name="Oval 3"/>
          <p:cNvSpPr>
            <a:spLocks noChangeArrowheads="1"/>
          </p:cNvSpPr>
          <p:nvPr/>
        </p:nvSpPr>
        <p:spPr bwMode="auto">
          <a:xfrm>
            <a:off x="3995738" y="1341438"/>
            <a:ext cx="936625" cy="1008062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147" name="Text Box 4"/>
          <p:cNvSpPr txBox="1">
            <a:spLocks noChangeArrowheads="1"/>
          </p:cNvSpPr>
          <p:nvPr/>
        </p:nvSpPr>
        <p:spPr bwMode="auto">
          <a:xfrm rot="-1118507">
            <a:off x="3851275" y="1125538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solidFill>
                  <a:srgbClr val="99CC00"/>
                </a:solidFill>
              </a:rPr>
              <a:t>Europe</a:t>
            </a:r>
          </a:p>
        </p:txBody>
      </p:sp>
      <p:sp>
        <p:nvSpPr>
          <p:cNvPr id="390148" name="Line 5"/>
          <p:cNvSpPr>
            <a:spLocks noChangeShapeType="1"/>
          </p:cNvSpPr>
          <p:nvPr/>
        </p:nvSpPr>
        <p:spPr bwMode="auto">
          <a:xfrm>
            <a:off x="4716463" y="2347913"/>
            <a:ext cx="360362" cy="9366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49" name="Line 6"/>
          <p:cNvSpPr>
            <a:spLocks noChangeShapeType="1"/>
          </p:cNvSpPr>
          <p:nvPr/>
        </p:nvSpPr>
        <p:spPr bwMode="auto">
          <a:xfrm flipH="1" flipV="1">
            <a:off x="4500563" y="2349500"/>
            <a:ext cx="431800" cy="1008063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50" name="Text Box 7"/>
          <p:cNvSpPr txBox="1">
            <a:spLocks noChangeArrowheads="1"/>
          </p:cNvSpPr>
          <p:nvPr/>
        </p:nvSpPr>
        <p:spPr bwMode="auto">
          <a:xfrm>
            <a:off x="611188" y="339725"/>
            <a:ext cx="7523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</a:rPr>
              <a:t>Import et Export dans le monde des chutes de Titane </a:t>
            </a:r>
            <a:br>
              <a:rPr lang="fr-FR" b="1">
                <a:solidFill>
                  <a:srgbClr val="000000"/>
                </a:solidFill>
              </a:rPr>
            </a:br>
            <a:r>
              <a:rPr lang="fr-FR" b="1">
                <a:solidFill>
                  <a:srgbClr val="000000"/>
                </a:solidFill>
              </a:rPr>
              <a:t>de 2005 à 2009</a:t>
            </a:r>
          </a:p>
        </p:txBody>
      </p:sp>
      <p:sp>
        <p:nvSpPr>
          <p:cNvPr id="390151" name="Line 8"/>
          <p:cNvSpPr>
            <a:spLocks noChangeShapeType="1"/>
          </p:cNvSpPr>
          <p:nvPr/>
        </p:nvSpPr>
        <p:spPr bwMode="auto">
          <a:xfrm>
            <a:off x="6516688" y="6165850"/>
            <a:ext cx="719137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52" name="Line 9"/>
          <p:cNvSpPr>
            <a:spLocks noChangeShapeType="1"/>
          </p:cNvSpPr>
          <p:nvPr/>
        </p:nvSpPr>
        <p:spPr bwMode="auto">
          <a:xfrm>
            <a:off x="6516688" y="6524625"/>
            <a:ext cx="7191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53" name="Text Box 10"/>
          <p:cNvSpPr txBox="1">
            <a:spLocks noChangeArrowheads="1"/>
          </p:cNvSpPr>
          <p:nvPr/>
        </p:nvSpPr>
        <p:spPr bwMode="auto">
          <a:xfrm>
            <a:off x="7308850" y="594995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</a:rPr>
              <a:t>Export</a:t>
            </a:r>
          </a:p>
        </p:txBody>
      </p:sp>
      <p:sp>
        <p:nvSpPr>
          <p:cNvPr id="390154" name="Text Box 11"/>
          <p:cNvSpPr txBox="1">
            <a:spLocks noChangeArrowheads="1"/>
          </p:cNvSpPr>
          <p:nvPr/>
        </p:nvSpPr>
        <p:spPr bwMode="auto">
          <a:xfrm>
            <a:off x="7308850" y="630872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CC00CC"/>
                </a:solidFill>
              </a:rPr>
              <a:t>Import</a:t>
            </a:r>
          </a:p>
        </p:txBody>
      </p:sp>
      <p:sp>
        <p:nvSpPr>
          <p:cNvPr id="390155" name="Text Box 12"/>
          <p:cNvSpPr txBox="1">
            <a:spLocks noChangeArrowheads="1"/>
          </p:cNvSpPr>
          <p:nvPr/>
        </p:nvSpPr>
        <p:spPr bwMode="auto">
          <a:xfrm rot="180294">
            <a:off x="4640263" y="3340100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219 t</a:t>
            </a:r>
          </a:p>
        </p:txBody>
      </p:sp>
      <p:sp>
        <p:nvSpPr>
          <p:cNvPr id="390156" name="Text Box 13"/>
          <p:cNvSpPr txBox="1">
            <a:spLocks noChangeArrowheads="1"/>
          </p:cNvSpPr>
          <p:nvPr/>
        </p:nvSpPr>
        <p:spPr bwMode="auto">
          <a:xfrm>
            <a:off x="4932363" y="29083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- 631 t</a:t>
            </a:r>
          </a:p>
        </p:txBody>
      </p:sp>
      <p:sp>
        <p:nvSpPr>
          <p:cNvPr id="390157" name="Line 14"/>
          <p:cNvSpPr>
            <a:spLocks noChangeShapeType="1"/>
          </p:cNvSpPr>
          <p:nvPr/>
        </p:nvSpPr>
        <p:spPr bwMode="auto">
          <a:xfrm flipV="1">
            <a:off x="2843213" y="2205038"/>
            <a:ext cx="1223962" cy="1152525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58" name="Line 15"/>
          <p:cNvSpPr>
            <a:spLocks noChangeShapeType="1"/>
          </p:cNvSpPr>
          <p:nvPr/>
        </p:nvSpPr>
        <p:spPr bwMode="auto">
          <a:xfrm flipH="1">
            <a:off x="2916238" y="2420938"/>
            <a:ext cx="1223962" cy="11525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59" name="Text Box 16"/>
          <p:cNvSpPr txBox="1">
            <a:spLocks noChangeArrowheads="1"/>
          </p:cNvSpPr>
          <p:nvPr/>
        </p:nvSpPr>
        <p:spPr bwMode="auto">
          <a:xfrm rot="180294">
            <a:off x="2339975" y="3268663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156 t</a:t>
            </a:r>
          </a:p>
        </p:txBody>
      </p:sp>
      <p:sp>
        <p:nvSpPr>
          <p:cNvPr id="390160" name="Text Box 17"/>
          <p:cNvSpPr txBox="1">
            <a:spLocks noChangeArrowheads="1"/>
          </p:cNvSpPr>
          <p:nvPr/>
        </p:nvSpPr>
        <p:spPr bwMode="auto">
          <a:xfrm>
            <a:off x="2700338" y="35004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- 22 t</a:t>
            </a:r>
          </a:p>
        </p:txBody>
      </p:sp>
      <p:sp>
        <p:nvSpPr>
          <p:cNvPr id="390161" name="Line 18"/>
          <p:cNvSpPr>
            <a:spLocks noChangeShapeType="1"/>
          </p:cNvSpPr>
          <p:nvPr/>
        </p:nvSpPr>
        <p:spPr bwMode="auto">
          <a:xfrm flipH="1" flipV="1">
            <a:off x="4787900" y="2276475"/>
            <a:ext cx="2376488" cy="1728788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62" name="Text Box 19"/>
          <p:cNvSpPr txBox="1">
            <a:spLocks noChangeArrowheads="1"/>
          </p:cNvSpPr>
          <p:nvPr/>
        </p:nvSpPr>
        <p:spPr bwMode="auto">
          <a:xfrm>
            <a:off x="7085013" y="3943350"/>
            <a:ext cx="195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77 t </a:t>
            </a:r>
            <a:r>
              <a:rPr lang="fr-FR" sz="1000" b="1">
                <a:solidFill>
                  <a:srgbClr val="CC00CC"/>
                </a:solidFill>
              </a:rPr>
              <a:t>(Océanie + Australie)</a:t>
            </a:r>
            <a:endParaRPr lang="fr-FR" sz="1400" b="1">
              <a:solidFill>
                <a:srgbClr val="CC00CC"/>
              </a:solidFill>
            </a:endParaRPr>
          </a:p>
        </p:txBody>
      </p:sp>
      <p:sp>
        <p:nvSpPr>
          <p:cNvPr id="390163" name="Line 20"/>
          <p:cNvSpPr>
            <a:spLocks noChangeShapeType="1"/>
          </p:cNvSpPr>
          <p:nvPr/>
        </p:nvSpPr>
        <p:spPr bwMode="auto">
          <a:xfrm>
            <a:off x="4932363" y="2276475"/>
            <a:ext cx="2376487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64" name="Text Box 21"/>
          <p:cNvSpPr txBox="1">
            <a:spLocks noChangeArrowheads="1"/>
          </p:cNvSpPr>
          <p:nvPr/>
        </p:nvSpPr>
        <p:spPr bwMode="auto">
          <a:xfrm>
            <a:off x="7235825" y="3716338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- 31 t </a:t>
            </a:r>
            <a:r>
              <a:rPr lang="fr-FR" sz="1000" b="1">
                <a:solidFill>
                  <a:srgbClr val="CC3300"/>
                </a:solidFill>
              </a:rPr>
              <a:t>(Océanie + Australie)</a:t>
            </a:r>
            <a:endParaRPr lang="fr-FR" sz="1400" b="1">
              <a:solidFill>
                <a:srgbClr val="CC3300"/>
              </a:solidFill>
            </a:endParaRPr>
          </a:p>
        </p:txBody>
      </p:sp>
      <p:sp>
        <p:nvSpPr>
          <p:cNvPr id="390165" name="Line 22"/>
          <p:cNvSpPr>
            <a:spLocks noChangeShapeType="1"/>
          </p:cNvSpPr>
          <p:nvPr/>
        </p:nvSpPr>
        <p:spPr bwMode="auto">
          <a:xfrm flipH="1" flipV="1">
            <a:off x="5003800" y="1989138"/>
            <a:ext cx="1152525" cy="2159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66" name="Text Box 23"/>
          <p:cNvSpPr txBox="1">
            <a:spLocks noChangeArrowheads="1"/>
          </p:cNvSpPr>
          <p:nvPr/>
        </p:nvSpPr>
        <p:spPr bwMode="auto">
          <a:xfrm rot="180294">
            <a:off x="6156325" y="21336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9 101 t</a:t>
            </a:r>
          </a:p>
        </p:txBody>
      </p:sp>
      <p:sp>
        <p:nvSpPr>
          <p:cNvPr id="390167" name="Line 24"/>
          <p:cNvSpPr>
            <a:spLocks noChangeShapeType="1"/>
          </p:cNvSpPr>
          <p:nvPr/>
        </p:nvSpPr>
        <p:spPr bwMode="auto">
          <a:xfrm>
            <a:off x="5076825" y="1844675"/>
            <a:ext cx="1223963" cy="2159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68" name="Text Box 25"/>
          <p:cNvSpPr txBox="1">
            <a:spLocks noChangeArrowheads="1"/>
          </p:cNvSpPr>
          <p:nvPr/>
        </p:nvSpPr>
        <p:spPr bwMode="auto">
          <a:xfrm>
            <a:off x="6227763" y="1900238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- 2 209 t</a:t>
            </a:r>
          </a:p>
        </p:txBody>
      </p:sp>
      <p:sp>
        <p:nvSpPr>
          <p:cNvPr id="390169" name="Line 26"/>
          <p:cNvSpPr>
            <a:spLocks noChangeShapeType="1"/>
          </p:cNvSpPr>
          <p:nvPr/>
        </p:nvSpPr>
        <p:spPr bwMode="auto">
          <a:xfrm flipV="1">
            <a:off x="5003800" y="1412875"/>
            <a:ext cx="1081088" cy="2159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0" name="Line 27"/>
          <p:cNvSpPr>
            <a:spLocks noChangeShapeType="1"/>
          </p:cNvSpPr>
          <p:nvPr/>
        </p:nvSpPr>
        <p:spPr bwMode="auto">
          <a:xfrm flipH="1">
            <a:off x="5076825" y="1484313"/>
            <a:ext cx="1150938" cy="2159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1" name="Text Box 28"/>
          <p:cNvSpPr txBox="1">
            <a:spLocks noChangeArrowheads="1"/>
          </p:cNvSpPr>
          <p:nvPr/>
        </p:nvSpPr>
        <p:spPr bwMode="auto">
          <a:xfrm>
            <a:off x="6149975" y="1436688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2 521 t </a:t>
            </a:r>
            <a:r>
              <a:rPr lang="fr-FR" sz="1000" b="1">
                <a:solidFill>
                  <a:srgbClr val="CC00CC"/>
                </a:solidFill>
              </a:rPr>
              <a:t>(CEI + Russie)</a:t>
            </a:r>
            <a:endParaRPr lang="fr-FR" sz="1400" b="1">
              <a:solidFill>
                <a:srgbClr val="CC00CC"/>
              </a:solidFill>
            </a:endParaRPr>
          </a:p>
        </p:txBody>
      </p:sp>
      <p:sp>
        <p:nvSpPr>
          <p:cNvPr id="390172" name="Text Box 29"/>
          <p:cNvSpPr txBox="1">
            <a:spLocks noChangeArrowheads="1"/>
          </p:cNvSpPr>
          <p:nvPr/>
        </p:nvSpPr>
        <p:spPr bwMode="auto">
          <a:xfrm>
            <a:off x="6011863" y="11969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- 9 229 t </a:t>
            </a:r>
            <a:r>
              <a:rPr lang="fr-FR" sz="1000" b="1">
                <a:solidFill>
                  <a:srgbClr val="CC3300"/>
                </a:solidFill>
              </a:rPr>
              <a:t>(CEI + Russie)</a:t>
            </a:r>
          </a:p>
        </p:txBody>
      </p:sp>
      <p:sp>
        <p:nvSpPr>
          <p:cNvPr id="390173" name="Line 30"/>
          <p:cNvSpPr>
            <a:spLocks noChangeShapeType="1"/>
          </p:cNvSpPr>
          <p:nvPr/>
        </p:nvSpPr>
        <p:spPr bwMode="auto">
          <a:xfrm flipV="1">
            <a:off x="2268538" y="1916113"/>
            <a:ext cx="1654175" cy="14446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4" name="Line 31"/>
          <p:cNvSpPr>
            <a:spLocks noChangeShapeType="1"/>
          </p:cNvSpPr>
          <p:nvPr/>
        </p:nvSpPr>
        <p:spPr bwMode="auto">
          <a:xfrm flipH="1">
            <a:off x="2268538" y="2060575"/>
            <a:ext cx="1655762" cy="1444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5" name="Text Box 32"/>
          <p:cNvSpPr txBox="1">
            <a:spLocks noChangeArrowheads="1"/>
          </p:cNvSpPr>
          <p:nvPr/>
        </p:nvSpPr>
        <p:spPr bwMode="auto">
          <a:xfrm>
            <a:off x="1403350" y="2060575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- 27 383 t</a:t>
            </a:r>
          </a:p>
        </p:txBody>
      </p:sp>
      <p:sp>
        <p:nvSpPr>
          <p:cNvPr id="390176" name="Text Box 33"/>
          <p:cNvSpPr txBox="1">
            <a:spLocks noChangeArrowheads="1"/>
          </p:cNvSpPr>
          <p:nvPr/>
        </p:nvSpPr>
        <p:spPr bwMode="auto">
          <a:xfrm>
            <a:off x="1477963" y="1838325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28 899 t</a:t>
            </a:r>
          </a:p>
        </p:txBody>
      </p:sp>
      <p:sp>
        <p:nvSpPr>
          <p:cNvPr id="390177" name="Line 34"/>
          <p:cNvSpPr>
            <a:spLocks noChangeShapeType="1"/>
          </p:cNvSpPr>
          <p:nvPr/>
        </p:nvSpPr>
        <p:spPr bwMode="auto">
          <a:xfrm flipH="1" flipV="1">
            <a:off x="2411413" y="1557338"/>
            <a:ext cx="1512887" cy="1428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8" name="Line 35"/>
          <p:cNvSpPr>
            <a:spLocks noChangeShapeType="1"/>
          </p:cNvSpPr>
          <p:nvPr/>
        </p:nvSpPr>
        <p:spPr bwMode="auto">
          <a:xfrm>
            <a:off x="2411413" y="1412875"/>
            <a:ext cx="1584325" cy="144463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79" name="Text Box 36"/>
          <p:cNvSpPr txBox="1">
            <a:spLocks noChangeArrowheads="1"/>
          </p:cNvSpPr>
          <p:nvPr/>
        </p:nvSpPr>
        <p:spPr bwMode="auto">
          <a:xfrm rot="180294">
            <a:off x="1692275" y="125253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1 993 t</a:t>
            </a:r>
          </a:p>
        </p:txBody>
      </p:sp>
      <p:sp>
        <p:nvSpPr>
          <p:cNvPr id="390180" name="Text Box 37"/>
          <p:cNvSpPr txBox="1">
            <a:spLocks noChangeArrowheads="1"/>
          </p:cNvSpPr>
          <p:nvPr/>
        </p:nvSpPr>
        <p:spPr bwMode="auto">
          <a:xfrm>
            <a:off x="1763713" y="141287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- 429 t</a:t>
            </a:r>
          </a:p>
        </p:txBody>
      </p:sp>
      <p:sp>
        <p:nvSpPr>
          <p:cNvPr id="390181" name="Line 38"/>
          <p:cNvSpPr>
            <a:spLocks noChangeShapeType="1"/>
          </p:cNvSpPr>
          <p:nvPr/>
        </p:nvSpPr>
        <p:spPr bwMode="auto">
          <a:xfrm flipH="1" flipV="1">
            <a:off x="4932363" y="2133600"/>
            <a:ext cx="288925" cy="2159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82" name="Text Box 39"/>
          <p:cNvSpPr txBox="1">
            <a:spLocks noChangeArrowheads="1"/>
          </p:cNvSpPr>
          <p:nvPr/>
        </p:nvSpPr>
        <p:spPr bwMode="auto">
          <a:xfrm rot="180294">
            <a:off x="5138738" y="22606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413 t</a:t>
            </a:r>
          </a:p>
        </p:txBody>
      </p:sp>
      <p:sp>
        <p:nvSpPr>
          <p:cNvPr id="390183" name="Line 40"/>
          <p:cNvSpPr>
            <a:spLocks noChangeShapeType="1"/>
          </p:cNvSpPr>
          <p:nvPr/>
        </p:nvSpPr>
        <p:spPr bwMode="auto">
          <a:xfrm>
            <a:off x="4932363" y="2060575"/>
            <a:ext cx="431800" cy="2159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84" name="Text Box 41"/>
          <p:cNvSpPr txBox="1">
            <a:spLocks noChangeArrowheads="1"/>
          </p:cNvSpPr>
          <p:nvPr/>
        </p:nvSpPr>
        <p:spPr bwMode="auto">
          <a:xfrm>
            <a:off x="5292725" y="211613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- 52 t</a:t>
            </a:r>
          </a:p>
        </p:txBody>
      </p:sp>
      <p:sp>
        <p:nvSpPr>
          <p:cNvPr id="390185" name="AutoShape 42"/>
          <p:cNvSpPr>
            <a:spLocks/>
          </p:cNvSpPr>
          <p:nvPr/>
        </p:nvSpPr>
        <p:spPr bwMode="auto">
          <a:xfrm>
            <a:off x="6948488" y="1916113"/>
            <a:ext cx="287337" cy="504825"/>
          </a:xfrm>
          <a:prstGeom prst="rightBrace">
            <a:avLst>
              <a:gd name="adj1" fmla="val 1464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186" name="Text Box 43"/>
          <p:cNvSpPr txBox="1">
            <a:spLocks noChangeArrowheads="1"/>
          </p:cNvSpPr>
          <p:nvPr/>
        </p:nvSpPr>
        <p:spPr bwMode="auto">
          <a:xfrm>
            <a:off x="7164388" y="1700213"/>
            <a:ext cx="1979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</a:rPr>
              <a:t>Total Asie dont :</a:t>
            </a:r>
            <a:br>
              <a:rPr lang="fr-FR" sz="1200" b="1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000000"/>
                </a:solidFill>
              </a:rPr>
              <a:t>- Chine (</a:t>
            </a:r>
            <a:r>
              <a:rPr lang="fr-FR" sz="1200" b="1">
                <a:solidFill>
                  <a:srgbClr val="CC00CC"/>
                </a:solidFill>
              </a:rPr>
              <a:t>1 719 t</a:t>
            </a:r>
            <a:r>
              <a:rPr lang="fr-FR" sz="1200" b="1">
                <a:solidFill>
                  <a:srgbClr val="000000"/>
                </a:solidFill>
              </a:rPr>
              <a:t> et </a:t>
            </a:r>
            <a:r>
              <a:rPr lang="fr-FR" sz="1200" b="1">
                <a:solidFill>
                  <a:srgbClr val="CC3300"/>
                </a:solidFill>
              </a:rPr>
              <a:t>-414 t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br>
              <a:rPr lang="fr-FR" sz="1200" b="1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000000"/>
                </a:solidFill>
              </a:rPr>
              <a:t>- Japon (</a:t>
            </a:r>
            <a:r>
              <a:rPr lang="fr-FR" sz="1200" b="1">
                <a:solidFill>
                  <a:srgbClr val="CC00CC"/>
                </a:solidFill>
              </a:rPr>
              <a:t>4 897 t</a:t>
            </a:r>
            <a:r>
              <a:rPr lang="fr-FR" sz="1200" b="1">
                <a:solidFill>
                  <a:srgbClr val="000000"/>
                </a:solidFill>
              </a:rPr>
              <a:t> et </a:t>
            </a:r>
            <a:r>
              <a:rPr lang="fr-FR" sz="1200" b="1">
                <a:solidFill>
                  <a:srgbClr val="CC3300"/>
                </a:solidFill>
              </a:rPr>
              <a:t>-510 t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br>
              <a:rPr lang="fr-FR" sz="1200" b="1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000000"/>
                </a:solidFill>
              </a:rPr>
              <a:t>- Inde (</a:t>
            </a:r>
            <a:r>
              <a:rPr lang="fr-FR" sz="1200" b="1">
                <a:solidFill>
                  <a:srgbClr val="CC00CC"/>
                </a:solidFill>
              </a:rPr>
              <a:t>270 t</a:t>
            </a:r>
            <a:r>
              <a:rPr lang="fr-FR" sz="1200" b="1">
                <a:solidFill>
                  <a:srgbClr val="000000"/>
                </a:solidFill>
              </a:rPr>
              <a:t> et </a:t>
            </a:r>
            <a:r>
              <a:rPr lang="fr-FR" sz="1200" b="1">
                <a:solidFill>
                  <a:srgbClr val="CC3300"/>
                </a:solidFill>
              </a:rPr>
              <a:t>-3 t</a:t>
            </a:r>
            <a:r>
              <a:rPr lang="fr-FR" sz="12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90187" name="Line 44"/>
          <p:cNvSpPr>
            <a:spLocks noChangeShapeType="1"/>
          </p:cNvSpPr>
          <p:nvPr/>
        </p:nvSpPr>
        <p:spPr bwMode="auto">
          <a:xfrm flipV="1">
            <a:off x="4498975" y="981075"/>
            <a:ext cx="360363" cy="2873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88" name="Line 45"/>
          <p:cNvSpPr>
            <a:spLocks noChangeShapeType="1"/>
          </p:cNvSpPr>
          <p:nvPr/>
        </p:nvSpPr>
        <p:spPr bwMode="auto">
          <a:xfrm flipH="1">
            <a:off x="4716463" y="1125538"/>
            <a:ext cx="287337" cy="2159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90189" name="Text Box 46"/>
          <p:cNvSpPr txBox="1">
            <a:spLocks noChangeArrowheads="1"/>
          </p:cNvSpPr>
          <p:nvPr/>
        </p:nvSpPr>
        <p:spPr bwMode="auto">
          <a:xfrm>
            <a:off x="4716463" y="7651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3300"/>
                </a:solidFill>
              </a:rPr>
              <a:t>- 190 t </a:t>
            </a:r>
            <a:r>
              <a:rPr lang="fr-FR" sz="1000" b="1">
                <a:solidFill>
                  <a:srgbClr val="CC3300"/>
                </a:solidFill>
              </a:rPr>
              <a:t>(Europe hors UE)</a:t>
            </a:r>
          </a:p>
        </p:txBody>
      </p:sp>
      <p:sp>
        <p:nvSpPr>
          <p:cNvPr id="390190" name="Text Box 47"/>
          <p:cNvSpPr txBox="1">
            <a:spLocks noChangeArrowheads="1"/>
          </p:cNvSpPr>
          <p:nvPr/>
        </p:nvSpPr>
        <p:spPr bwMode="auto">
          <a:xfrm>
            <a:off x="4932363" y="981075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CC"/>
                </a:solidFill>
              </a:rPr>
              <a:t>3 519 t </a:t>
            </a:r>
            <a:r>
              <a:rPr lang="fr-FR" sz="1000" b="1">
                <a:solidFill>
                  <a:srgbClr val="CC00CC"/>
                </a:solidFill>
              </a:rPr>
              <a:t>(Europe hors UE)</a:t>
            </a:r>
            <a:endParaRPr lang="fr-FR" sz="1400" b="1">
              <a:solidFill>
                <a:srgbClr val="CC00CC"/>
              </a:solidFill>
            </a:endParaRPr>
          </a:p>
        </p:txBody>
      </p:sp>
      <p:sp>
        <p:nvSpPr>
          <p:cNvPr id="390191" name="Text Box 48"/>
          <p:cNvSpPr txBox="1">
            <a:spLocks noChangeArrowheads="1"/>
          </p:cNvSpPr>
          <p:nvPr/>
        </p:nvSpPr>
        <p:spPr bwMode="auto">
          <a:xfrm>
            <a:off x="179512" y="4941888"/>
            <a:ext cx="8785225" cy="784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</a:rPr>
              <a:t>Augmentation significative des exportations de chutes vers les USA en 2011 / 2012 !</a:t>
            </a: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</a:rPr>
              <a:t>En 2012, l’Europe a exporté 8400 tonnes de chutes vers les US.</a:t>
            </a:r>
          </a:p>
        </p:txBody>
      </p:sp>
    </p:spTree>
    <p:extLst>
      <p:ext uri="{BB962C8B-B14F-4D97-AF65-F5344CB8AC3E}">
        <p14:creationId xmlns:p14="http://schemas.microsoft.com/office/powerpoint/2010/main" val="24650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F53B8-8D4F-4DEF-B652-638CAA580CFC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42493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Flux internes :</a:t>
            </a:r>
          </a:p>
          <a:p>
            <a:pPr lvl="1" eaLnBrk="1" hangingPunct="1">
              <a:lnSpc>
                <a:spcPct val="90000"/>
              </a:lnSpc>
            </a:pPr>
            <a:endParaRPr lang="fr-FR" sz="1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</a:pPr>
            <a:endParaRPr lang="fr-FR" sz="1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1600" dirty="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76672"/>
            <a:ext cx="8229600" cy="649288"/>
          </a:xfrm>
        </p:spPr>
        <p:txBody>
          <a:bodyPr/>
          <a:lstStyle/>
          <a:p>
            <a:pPr marL="381000" indent="-381000" eaLnBrk="1" hangingPunct="1"/>
            <a:r>
              <a:rPr lang="fr-FR" dirty="0" smtClean="0"/>
              <a:t>Etude de flux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68760"/>
            <a:ext cx="6772994" cy="553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èche gauche 35"/>
          <p:cNvSpPr/>
          <p:nvPr/>
        </p:nvSpPr>
        <p:spPr bwMode="auto">
          <a:xfrm flipH="1">
            <a:off x="3275856" y="5445224"/>
            <a:ext cx="423484" cy="315294"/>
          </a:xfrm>
          <a:prstGeom prst="left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 rot="1166749">
            <a:off x="1499481" y="5079761"/>
            <a:ext cx="12241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Eponges et copeaux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1123557">
            <a:off x="4097859" y="5279705"/>
            <a:ext cx="15311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Pesage / briquetage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 rot="1115344">
            <a:off x="3452443" y="4132755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Massifs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92280" y="4317421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Four plasma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739602" y="3981705"/>
            <a:ext cx="1352678" cy="52038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èche gauche 42"/>
          <p:cNvSpPr/>
          <p:nvPr/>
        </p:nvSpPr>
        <p:spPr bwMode="auto">
          <a:xfrm rot="1235071" flipH="1">
            <a:off x="4538655" y="4069446"/>
            <a:ext cx="423484" cy="315294"/>
          </a:xfrm>
          <a:prstGeom prst="lef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Flèche gauche 44"/>
          <p:cNvSpPr/>
          <p:nvPr/>
        </p:nvSpPr>
        <p:spPr bwMode="auto">
          <a:xfrm rot="1235071" flipH="1">
            <a:off x="3078850" y="4046087"/>
            <a:ext cx="423484" cy="315294"/>
          </a:xfrm>
          <a:prstGeom prst="lef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Flèche gauche 45"/>
          <p:cNvSpPr/>
          <p:nvPr/>
        </p:nvSpPr>
        <p:spPr bwMode="auto">
          <a:xfrm rot="1469534">
            <a:off x="1305935" y="6022877"/>
            <a:ext cx="423484" cy="315294"/>
          </a:xfrm>
          <a:prstGeom prst="left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Flèche gauche 47"/>
          <p:cNvSpPr/>
          <p:nvPr/>
        </p:nvSpPr>
        <p:spPr bwMode="auto">
          <a:xfrm rot="17092311" flipH="1">
            <a:off x="5017642" y="4452568"/>
            <a:ext cx="423484" cy="315294"/>
          </a:xfrm>
          <a:prstGeom prst="left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Flèche gauche 48"/>
          <p:cNvSpPr/>
          <p:nvPr/>
        </p:nvSpPr>
        <p:spPr bwMode="auto">
          <a:xfrm rot="1306183">
            <a:off x="5272751" y="3136247"/>
            <a:ext cx="423484" cy="315294"/>
          </a:xfrm>
          <a:prstGeom prst="lef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940152" y="126876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Fours VAR</a:t>
            </a:r>
            <a:endParaRPr lang="fr-FR" dirty="0"/>
          </a:p>
        </p:txBody>
      </p:sp>
      <p:cxnSp>
        <p:nvCxnSpPr>
          <p:cNvPr id="52" name="Connecteur droit avec flèche 51"/>
          <p:cNvCxnSpPr>
            <a:stCxn id="50" idx="2"/>
          </p:cNvCxnSpPr>
          <p:nvPr/>
        </p:nvCxnSpPr>
        <p:spPr>
          <a:xfrm flipH="1">
            <a:off x="4750397" y="1638092"/>
            <a:ext cx="1981843" cy="7107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èche gauche 52"/>
          <p:cNvSpPr/>
          <p:nvPr/>
        </p:nvSpPr>
        <p:spPr bwMode="auto">
          <a:xfrm rot="6569578">
            <a:off x="4487594" y="2921362"/>
            <a:ext cx="423484" cy="315294"/>
          </a:xfrm>
          <a:prstGeom prst="lef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Flèche gauche 54"/>
          <p:cNvSpPr/>
          <p:nvPr/>
        </p:nvSpPr>
        <p:spPr bwMode="auto">
          <a:xfrm rot="1286866" flipV="1">
            <a:off x="3822894" y="2831174"/>
            <a:ext cx="423484" cy="315294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Flèche gauche 56"/>
          <p:cNvSpPr/>
          <p:nvPr/>
        </p:nvSpPr>
        <p:spPr bwMode="auto">
          <a:xfrm rot="5033020" flipV="1">
            <a:off x="3208130" y="2395947"/>
            <a:ext cx="423484" cy="315294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Flèche gauche 61"/>
          <p:cNvSpPr/>
          <p:nvPr/>
        </p:nvSpPr>
        <p:spPr bwMode="auto">
          <a:xfrm rot="1286866" flipV="1">
            <a:off x="2375932" y="2330898"/>
            <a:ext cx="423484" cy="315294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66" name="ZoneTexte 65"/>
          <p:cNvSpPr txBox="1"/>
          <p:nvPr/>
        </p:nvSpPr>
        <p:spPr>
          <a:xfrm rot="1178674">
            <a:off x="5784159" y="2612019"/>
            <a:ext cx="13509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Salle contrôle et bureaux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9"/>
            <a:ext cx="8208912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800" dirty="0" smtClean="0"/>
              <a:t>Pour élaborer </a:t>
            </a:r>
            <a:r>
              <a:rPr lang="fr-FR" sz="1800" b="1" dirty="0" smtClean="0">
                <a:solidFill>
                  <a:srgbClr val="183EA8"/>
                </a:solidFill>
              </a:rPr>
              <a:t>4 000 t </a:t>
            </a:r>
            <a:r>
              <a:rPr lang="fr-FR" sz="1800" dirty="0" smtClean="0"/>
              <a:t>de lingots (type TA6v), nous avons besoin de :</a:t>
            </a:r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/>
            <a:r>
              <a:rPr lang="fr-FR" sz="1800" b="1" dirty="0">
                <a:solidFill>
                  <a:srgbClr val="183EA8"/>
                </a:solidFill>
              </a:rPr>
              <a:t>900 t </a:t>
            </a:r>
            <a:r>
              <a:rPr lang="fr-FR" sz="1800" dirty="0" smtClean="0"/>
              <a:t>d’éponges</a:t>
            </a:r>
          </a:p>
          <a:p>
            <a:pPr eaLnBrk="1" hangingPunct="1"/>
            <a:endParaRPr lang="fr-FR" sz="1800" dirty="0" smtClean="0"/>
          </a:p>
          <a:p>
            <a:pPr eaLnBrk="1" hangingPunct="1"/>
            <a:r>
              <a:rPr lang="fr-FR" sz="1800" b="1" dirty="0">
                <a:solidFill>
                  <a:srgbClr val="183EA8"/>
                </a:solidFill>
              </a:rPr>
              <a:t>3 500 t </a:t>
            </a:r>
            <a:r>
              <a:rPr lang="fr-FR" sz="1800" dirty="0" smtClean="0"/>
              <a:t>de chutes (massifs et copeaux traités) :</a:t>
            </a:r>
          </a:p>
          <a:p>
            <a:pPr lvl="1" eaLnBrk="1" hangingPunct="1"/>
            <a:r>
              <a:rPr lang="fr-FR" b="1" dirty="0">
                <a:solidFill>
                  <a:srgbClr val="183EA8"/>
                </a:solidFill>
                <a:ea typeface="+mn-ea"/>
              </a:rPr>
              <a:t>1 </a:t>
            </a:r>
            <a:r>
              <a:rPr lang="fr-FR" b="1" dirty="0" smtClean="0">
                <a:solidFill>
                  <a:srgbClr val="183EA8"/>
                </a:solidFill>
                <a:ea typeface="+mn-ea"/>
              </a:rPr>
              <a:t>600 à 2000 </a:t>
            </a:r>
            <a:r>
              <a:rPr lang="fr-FR" b="1" dirty="0">
                <a:solidFill>
                  <a:srgbClr val="183EA8"/>
                </a:solidFill>
                <a:ea typeface="+mn-ea"/>
              </a:rPr>
              <a:t>t </a:t>
            </a:r>
            <a:r>
              <a:rPr lang="fr-FR" dirty="0" smtClean="0"/>
              <a:t>provenant de </a:t>
            </a:r>
            <a:r>
              <a:rPr lang="fr-FR" dirty="0" err="1" smtClean="0"/>
              <a:t>EcoTitanium</a:t>
            </a:r>
            <a:r>
              <a:rPr lang="fr-FR" dirty="0" smtClean="0"/>
              <a:t>, UKAD et AD.</a:t>
            </a:r>
          </a:p>
          <a:p>
            <a:pPr lvl="1" eaLnBrk="1" hangingPunct="1"/>
            <a:r>
              <a:rPr lang="fr-FR" b="1" dirty="0" smtClean="0">
                <a:solidFill>
                  <a:srgbClr val="183EA8"/>
                </a:solidFill>
                <a:ea typeface="+mn-ea"/>
              </a:rPr>
              <a:t>1 500 </a:t>
            </a:r>
            <a:r>
              <a:rPr lang="fr-FR" b="1" dirty="0">
                <a:solidFill>
                  <a:srgbClr val="183EA8"/>
                </a:solidFill>
                <a:ea typeface="+mn-ea"/>
              </a:rPr>
              <a:t>à</a:t>
            </a:r>
            <a:r>
              <a:rPr lang="fr-FR" b="1" dirty="0" smtClean="0">
                <a:solidFill>
                  <a:srgbClr val="183EA8"/>
                </a:solidFill>
                <a:ea typeface="+mn-ea"/>
              </a:rPr>
              <a:t> 1900 t </a:t>
            </a:r>
            <a:r>
              <a:rPr lang="fr-FR" dirty="0" smtClean="0"/>
              <a:t>provenant de nos clients (Economie Circulaire) ou du marché.</a:t>
            </a:r>
          </a:p>
          <a:p>
            <a:pPr lvl="1" eaLnBrk="1" hangingPunct="1"/>
            <a:endParaRPr lang="fr-FR" dirty="0" smtClean="0"/>
          </a:p>
          <a:p>
            <a:pPr eaLnBrk="1" hangingPunct="1"/>
            <a:endParaRPr lang="fr-FR" sz="1800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7E2FB-757D-4AA2-BECC-B5ED31206F6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547464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kern="0" dirty="0" smtClean="0"/>
              <a:t>Schéma d’enfournement des chutes à pleine capacité</a:t>
            </a:r>
          </a:p>
        </p:txBody>
      </p:sp>
    </p:spTree>
    <p:extLst>
      <p:ext uri="{BB962C8B-B14F-4D97-AF65-F5344CB8AC3E}">
        <p14:creationId xmlns:p14="http://schemas.microsoft.com/office/powerpoint/2010/main" val="37235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BEB9CA-9FD1-4386-B993-3E2A17A542B6}" type="slidenum">
              <a:rPr lang="fr-FR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Planning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7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800" dirty="0" smtClean="0"/>
              <a:t>L’échéancier du projet se présente ainsi </a:t>
            </a:r>
            <a:r>
              <a:rPr lang="fr-FR" sz="1600" dirty="0" smtClean="0"/>
              <a:t>: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20441" y="4077072"/>
            <a:ext cx="8351838" cy="7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 algn="just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None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  <a:r>
              <a:rPr lang="fr-FR" dirty="0">
                <a:solidFill>
                  <a:srgbClr val="000000"/>
                </a:solidFill>
              </a:rPr>
              <a:t>EcoTitanium a choisi de programmer une montée en régime prudente. Le tableau suivant donne les tonnages prévisionnels année par année, jusqu’à l’atteinte du régime nominal en 2022 :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141788" y="3586163"/>
            <a:ext cx="93503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T1 </a:t>
            </a:r>
            <a:r>
              <a:rPr lang="en-GB" sz="1200" dirty="0" smtClean="0">
                <a:solidFill>
                  <a:srgbClr val="000000"/>
                </a:solidFill>
              </a:rPr>
              <a:t>2017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4932363" y="3586163"/>
            <a:ext cx="7921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2018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5867400" y="3586163"/>
            <a:ext cx="7921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2019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6948488" y="3586163"/>
            <a:ext cx="7921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2020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7885113" y="3573463"/>
            <a:ext cx="57531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2021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466725" y="3573463"/>
            <a:ext cx="7921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T3 2014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4" name="Text Box 15"/>
          <p:cNvSpPr txBox="1">
            <a:spLocks noChangeArrowheads="1"/>
          </p:cNvSpPr>
          <p:nvPr/>
        </p:nvSpPr>
        <p:spPr bwMode="auto">
          <a:xfrm>
            <a:off x="1474788" y="3573463"/>
            <a:ext cx="10096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T4 </a:t>
            </a:r>
            <a:r>
              <a:rPr lang="en-GB" sz="1200" dirty="0" smtClean="0">
                <a:solidFill>
                  <a:srgbClr val="000000"/>
                </a:solidFill>
              </a:rPr>
              <a:t>2014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25" name="Line 16"/>
          <p:cNvSpPr>
            <a:spLocks noChangeShapeType="1"/>
          </p:cNvSpPr>
          <p:nvPr/>
        </p:nvSpPr>
        <p:spPr bwMode="auto">
          <a:xfrm flipV="1">
            <a:off x="900113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6" name="Line 17"/>
          <p:cNvSpPr>
            <a:spLocks noChangeShapeType="1"/>
          </p:cNvSpPr>
          <p:nvPr/>
        </p:nvSpPr>
        <p:spPr bwMode="auto">
          <a:xfrm flipV="1">
            <a:off x="5219700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7" name="Line 18"/>
          <p:cNvSpPr>
            <a:spLocks noChangeShapeType="1"/>
          </p:cNvSpPr>
          <p:nvPr/>
        </p:nvSpPr>
        <p:spPr bwMode="auto">
          <a:xfrm flipV="1">
            <a:off x="6156325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8" name="Line 19"/>
          <p:cNvSpPr>
            <a:spLocks noChangeShapeType="1"/>
          </p:cNvSpPr>
          <p:nvPr/>
        </p:nvSpPr>
        <p:spPr bwMode="auto">
          <a:xfrm flipV="1">
            <a:off x="8172450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V="1">
            <a:off x="4500563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0" name="Line 21"/>
          <p:cNvSpPr>
            <a:spLocks noChangeShapeType="1"/>
          </p:cNvSpPr>
          <p:nvPr/>
        </p:nvSpPr>
        <p:spPr bwMode="auto">
          <a:xfrm flipV="1">
            <a:off x="7235825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1" name="Line 22"/>
          <p:cNvSpPr>
            <a:spLocks noChangeShapeType="1"/>
          </p:cNvSpPr>
          <p:nvPr/>
        </p:nvSpPr>
        <p:spPr bwMode="auto">
          <a:xfrm flipV="1">
            <a:off x="8964613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2" name="Line 24"/>
          <p:cNvSpPr>
            <a:spLocks noChangeShapeType="1"/>
          </p:cNvSpPr>
          <p:nvPr/>
        </p:nvSpPr>
        <p:spPr bwMode="auto">
          <a:xfrm flipV="1">
            <a:off x="1908175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3" name="Line 25"/>
          <p:cNvSpPr>
            <a:spLocks noChangeShapeType="1"/>
          </p:cNvSpPr>
          <p:nvPr/>
        </p:nvSpPr>
        <p:spPr bwMode="auto">
          <a:xfrm>
            <a:off x="467544" y="3409950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4" name="Text Box 26"/>
          <p:cNvSpPr txBox="1">
            <a:spLocks noChangeArrowheads="1"/>
          </p:cNvSpPr>
          <p:nvPr/>
        </p:nvSpPr>
        <p:spPr bwMode="auto">
          <a:xfrm>
            <a:off x="423863" y="2662238"/>
            <a:ext cx="936625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Négociations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38936" name="Line 29"/>
          <p:cNvSpPr>
            <a:spLocks noChangeShapeType="1"/>
          </p:cNvSpPr>
          <p:nvPr/>
        </p:nvSpPr>
        <p:spPr bwMode="auto">
          <a:xfrm flipV="1">
            <a:off x="5219700" y="2205038"/>
            <a:ext cx="3673475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7" name="Text Box 30"/>
          <p:cNvSpPr txBox="1">
            <a:spLocks noChangeArrowheads="1"/>
          </p:cNvSpPr>
          <p:nvPr/>
        </p:nvSpPr>
        <p:spPr bwMode="auto">
          <a:xfrm>
            <a:off x="4609306" y="2566645"/>
            <a:ext cx="61039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1ère coulées de lingots</a:t>
            </a:r>
          </a:p>
        </p:txBody>
      </p:sp>
      <p:sp>
        <p:nvSpPr>
          <p:cNvPr id="38938" name="Text Box 31"/>
          <p:cNvSpPr txBox="1">
            <a:spLocks noChangeArrowheads="1"/>
          </p:cNvSpPr>
          <p:nvPr/>
        </p:nvSpPr>
        <p:spPr bwMode="auto">
          <a:xfrm>
            <a:off x="6372225" y="2205038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Montée en régime</a:t>
            </a:r>
          </a:p>
        </p:txBody>
      </p:sp>
      <p:sp>
        <p:nvSpPr>
          <p:cNvPr id="38939" name="Line 32"/>
          <p:cNvSpPr>
            <a:spLocks noChangeShapeType="1"/>
          </p:cNvSpPr>
          <p:nvPr/>
        </p:nvSpPr>
        <p:spPr bwMode="auto">
          <a:xfrm flipV="1">
            <a:off x="2771775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40" name="Line 33"/>
          <p:cNvSpPr>
            <a:spLocks noChangeShapeType="1"/>
          </p:cNvSpPr>
          <p:nvPr/>
        </p:nvSpPr>
        <p:spPr bwMode="auto">
          <a:xfrm flipV="1">
            <a:off x="3635375" y="3213100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41" name="Text Box 34"/>
          <p:cNvSpPr txBox="1">
            <a:spLocks noChangeArrowheads="1"/>
          </p:cNvSpPr>
          <p:nvPr/>
        </p:nvSpPr>
        <p:spPr bwMode="auto">
          <a:xfrm>
            <a:off x="2735263" y="2351202"/>
            <a:ext cx="1874043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Construction  </a:t>
            </a:r>
            <a:r>
              <a:rPr lang="fr-FR" sz="1000" dirty="0" smtClean="0">
                <a:solidFill>
                  <a:srgbClr val="000000"/>
                </a:solidFill>
              </a:rPr>
              <a:t>Bâtiments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e</a:t>
            </a:r>
            <a:r>
              <a:rPr lang="fr-FR" sz="1000" dirty="0" smtClean="0">
                <a:solidFill>
                  <a:srgbClr val="000000"/>
                </a:solidFill>
              </a:rPr>
              <a:t>t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Implantation Four Plasma et VAR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38942" name="Text Box 35"/>
          <p:cNvSpPr txBox="1">
            <a:spLocks noChangeArrowheads="1"/>
          </p:cNvSpPr>
          <p:nvPr/>
        </p:nvSpPr>
        <p:spPr bwMode="auto">
          <a:xfrm>
            <a:off x="2338388" y="3573463"/>
            <a:ext cx="7937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T1 2015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943" name="Text Box 36"/>
          <p:cNvSpPr txBox="1">
            <a:spLocks noChangeArrowheads="1"/>
          </p:cNvSpPr>
          <p:nvPr/>
        </p:nvSpPr>
        <p:spPr bwMode="auto">
          <a:xfrm>
            <a:off x="3276600" y="3573463"/>
            <a:ext cx="7937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T1 2016</a:t>
            </a:r>
            <a:endParaRPr lang="en-GB" sz="1200" dirty="0">
              <a:solidFill>
                <a:srgbClr val="000000"/>
              </a:solidFill>
            </a:endParaRPr>
          </a:p>
        </p:txBody>
      </p:sp>
      <p:graphicFrame>
        <p:nvGraphicFramePr>
          <p:cNvPr id="778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89875"/>
              </p:ext>
            </p:extLst>
          </p:nvPr>
        </p:nvGraphicFramePr>
        <p:xfrm>
          <a:off x="683568" y="5084763"/>
          <a:ext cx="7820534" cy="822960"/>
        </p:xfrm>
        <a:graphic>
          <a:graphicData uri="http://schemas.openxmlformats.org/drawingml/2006/table">
            <a:tbl>
              <a:tblPr/>
              <a:tblGrid>
                <a:gridCol w="886620"/>
                <a:gridCol w="1155427"/>
                <a:gridCol w="1155427"/>
                <a:gridCol w="1156779"/>
                <a:gridCol w="1155427"/>
                <a:gridCol w="1155427"/>
                <a:gridCol w="115542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Tonnage (t)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Qualification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3C0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7" name="Line 65"/>
          <p:cNvSpPr>
            <a:spLocks noChangeShapeType="1"/>
          </p:cNvSpPr>
          <p:nvPr/>
        </p:nvSpPr>
        <p:spPr bwMode="auto">
          <a:xfrm>
            <a:off x="4644380" y="234888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68" name="Text Box 66"/>
          <p:cNvSpPr txBox="1">
            <a:spLocks noChangeArrowheads="1"/>
          </p:cNvSpPr>
          <p:nvPr/>
        </p:nvSpPr>
        <p:spPr bwMode="auto">
          <a:xfrm>
            <a:off x="4500562" y="1916832"/>
            <a:ext cx="9355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Début qualifications</a:t>
            </a:r>
          </a:p>
        </p:txBody>
      </p:sp>
      <p:sp>
        <p:nvSpPr>
          <p:cNvPr id="38935" name="Text Box 27"/>
          <p:cNvSpPr txBox="1">
            <a:spLocks noChangeArrowheads="1"/>
          </p:cNvSpPr>
          <p:nvPr/>
        </p:nvSpPr>
        <p:spPr bwMode="auto">
          <a:xfrm>
            <a:off x="1547813" y="2662238"/>
            <a:ext cx="9366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Commande Four Plasma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8677201" y="3573016"/>
            <a:ext cx="57531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2022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BEB9CA-9FD1-4386-B993-3E2A17A542B6}" type="slidenum">
              <a:rPr lang="fr-FR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620688"/>
            <a:ext cx="4392488" cy="792088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	          C O N C L U S I O N</a:t>
            </a:r>
            <a:endParaRPr lang="fr-FR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329" y="1556793"/>
            <a:ext cx="7920880" cy="4608512"/>
          </a:xfrm>
        </p:spPr>
        <p:txBody>
          <a:bodyPr/>
          <a:lstStyle/>
          <a:p>
            <a:pPr eaLnBrk="1" hangingPunct="1">
              <a:defRPr/>
            </a:pPr>
            <a:endParaRPr lang="fr-FR" altLang="fr-FR" sz="1800" dirty="0" smtClean="0"/>
          </a:p>
          <a:p>
            <a:pPr eaLnBrk="1" hangingPunct="1">
              <a:defRPr/>
            </a:pPr>
            <a:endParaRPr lang="fr-FR" altLang="fr-FR" sz="1800" dirty="0"/>
          </a:p>
          <a:p>
            <a:pPr eaLnBrk="1" hangingPunct="1">
              <a:defRPr/>
            </a:pPr>
            <a:r>
              <a:rPr lang="fr-FR" altLang="fr-FR" sz="1800" dirty="0" smtClean="0"/>
              <a:t>AD </a:t>
            </a:r>
            <a:r>
              <a:rPr lang="fr-FR" altLang="fr-FR" sz="1800" dirty="0"/>
              <a:t>a besoin de SAFRAN pour :</a:t>
            </a:r>
          </a:p>
          <a:p>
            <a:pPr marL="0" indent="0" eaLnBrk="1" hangingPunct="1">
              <a:buNone/>
              <a:defRPr/>
            </a:pPr>
            <a:endParaRPr lang="fr-FR" altLang="fr-FR" sz="1800" dirty="0"/>
          </a:p>
          <a:p>
            <a:pPr marL="742950" indent="-114300" eaLnBrk="1" hangingPunct="1">
              <a:buFont typeface="Wingdings" pitchFamily="2" charset="2"/>
              <a:buChar char="Ø"/>
              <a:defRPr/>
            </a:pPr>
            <a:r>
              <a:rPr lang="fr-FR" altLang="fr-FR" sz="1800" dirty="0"/>
              <a:t>	   Qualifier la Filière VAR </a:t>
            </a:r>
            <a:r>
              <a:rPr lang="fr-FR" altLang="fr-FR" sz="1800" dirty="0" smtClean="0"/>
              <a:t> </a:t>
            </a:r>
            <a:r>
              <a:rPr lang="fr-FR" altLang="fr-FR" sz="1800" b="1" dirty="0" smtClean="0"/>
              <a:t>dès </a:t>
            </a:r>
            <a:r>
              <a:rPr lang="fr-FR" altLang="fr-FR" sz="1800" b="1" dirty="0"/>
              <a:t>aujourd’hui </a:t>
            </a:r>
            <a:r>
              <a:rPr lang="fr-FR" altLang="fr-FR" sz="1800" b="1" dirty="0" smtClean="0"/>
              <a:t> ( TA6V </a:t>
            </a:r>
            <a:r>
              <a:rPr lang="fr-FR" altLang="fr-FR" sz="1800" b="1" dirty="0" err="1" smtClean="0"/>
              <a:t>stD</a:t>
            </a:r>
            <a:r>
              <a:rPr lang="fr-FR" altLang="fr-FR" sz="1800" b="1" dirty="0" smtClean="0"/>
              <a:t> , PQ 3VAR)</a:t>
            </a:r>
            <a:endParaRPr lang="fr-FR" altLang="fr-FR" sz="1800" b="1" dirty="0"/>
          </a:p>
          <a:p>
            <a:pPr marL="742950" indent="-114300" eaLnBrk="1" hangingPunct="1">
              <a:buFont typeface="Wingdings" pitchFamily="2" charset="2"/>
              <a:buChar char="Ø"/>
              <a:defRPr/>
            </a:pPr>
            <a:endParaRPr lang="fr-FR" altLang="fr-FR" sz="1800" dirty="0"/>
          </a:p>
          <a:p>
            <a:pPr lvl="1" indent="-1143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dirty="0"/>
              <a:t>     Participer à la qualification  Filière  Plasma </a:t>
            </a:r>
            <a:r>
              <a:rPr lang="fr-FR" altLang="fr-FR" dirty="0" smtClean="0"/>
              <a:t>  </a:t>
            </a:r>
            <a:endParaRPr lang="fr-FR" altLang="fr-FR" dirty="0"/>
          </a:p>
          <a:p>
            <a:pPr marL="457200" lvl="1" indent="0" eaLnBrk="1" hangingPunct="1">
              <a:buFontTx/>
              <a:buNone/>
              <a:defRPr/>
            </a:pPr>
            <a:r>
              <a:rPr lang="fr-FR" altLang="fr-FR" dirty="0" smtClean="0"/>
              <a:t>           Objectif </a:t>
            </a:r>
            <a:r>
              <a:rPr lang="fr-FR" altLang="fr-FR" dirty="0"/>
              <a:t>: signer un </a:t>
            </a:r>
            <a:r>
              <a:rPr lang="fr-FR" altLang="fr-FR" dirty="0" smtClean="0"/>
              <a:t>ACCORD   mi </a:t>
            </a:r>
            <a:r>
              <a:rPr lang="fr-FR" altLang="fr-FR" dirty="0"/>
              <a:t>2015 </a:t>
            </a:r>
            <a:br>
              <a:rPr lang="fr-FR" altLang="fr-FR" dirty="0"/>
            </a:br>
            <a:endParaRPr lang="fr-FR" altLang="fr-FR" dirty="0"/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23850" y="4149080"/>
            <a:ext cx="8351838" cy="7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None/>
            </a:pPr>
            <a:r>
              <a:rPr lang="fr-FR" sz="1200" dirty="0">
                <a:solidFill>
                  <a:srgbClr val="000000"/>
                </a:solidFill>
              </a:rPr>
              <a:t>	</a:t>
            </a: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heme/theme1.xml><?xml version="1.0" encoding="utf-8"?>
<a:theme xmlns:a="http://schemas.openxmlformats.org/drawingml/2006/main" name="5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577</Words>
  <Application>Microsoft Office PowerPoint</Application>
  <PresentationFormat>Affichage à l'écran (4:3)</PresentationFormat>
  <Paragraphs>147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5_Conception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Etude de flux</vt:lpstr>
      <vt:lpstr>Présentation PowerPoint</vt:lpstr>
      <vt:lpstr>Planning</vt:lpstr>
      <vt:lpstr>           C O N C L U S I O N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Patrick Delaborde</dc:creator>
  <cp:lastModifiedBy>Mohamed Bouzidi</cp:lastModifiedBy>
  <cp:revision>25</cp:revision>
  <dcterms:created xsi:type="dcterms:W3CDTF">2014-09-29T11:58:50Z</dcterms:created>
  <dcterms:modified xsi:type="dcterms:W3CDTF">2014-10-01T09:53:29Z</dcterms:modified>
</cp:coreProperties>
</file>