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7" r:id="rId2"/>
    <p:sldMasterId id="2147483714" r:id="rId3"/>
    <p:sldMasterId id="2147483736" r:id="rId4"/>
    <p:sldMasterId id="2147483758" r:id="rId5"/>
    <p:sldMasterId id="2147483785" r:id="rId6"/>
    <p:sldMasterId id="2147483802" r:id="rId7"/>
    <p:sldMasterId id="2147483815" r:id="rId8"/>
  </p:sldMasterIdLst>
  <p:notesMasterIdLst>
    <p:notesMasterId r:id="rId21"/>
  </p:notesMasterIdLst>
  <p:handoutMasterIdLst>
    <p:handoutMasterId r:id="rId22"/>
  </p:handoutMasterIdLst>
  <p:sldIdLst>
    <p:sldId id="257" r:id="rId9"/>
    <p:sldId id="324" r:id="rId10"/>
    <p:sldId id="395" r:id="rId11"/>
    <p:sldId id="397" r:id="rId12"/>
    <p:sldId id="405" r:id="rId13"/>
    <p:sldId id="400" r:id="rId14"/>
    <p:sldId id="396" r:id="rId15"/>
    <p:sldId id="401" r:id="rId16"/>
    <p:sldId id="402" r:id="rId17"/>
    <p:sldId id="403" r:id="rId18"/>
    <p:sldId id="404" r:id="rId19"/>
    <p:sldId id="40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52B"/>
    <a:srgbClr val="F27019"/>
    <a:srgbClr val="F8F8F8"/>
    <a:srgbClr val="808080"/>
    <a:srgbClr val="21B3EF"/>
    <a:srgbClr val="6AB732"/>
    <a:srgbClr val="DB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6662" autoAdjust="0"/>
  </p:normalViewPr>
  <p:slideViewPr>
    <p:cSldViewPr snapToGrid="0" snapToObjects="1">
      <p:cViewPr varScale="1">
        <p:scale>
          <a:sx n="88" d="100"/>
          <a:sy n="88" d="100"/>
        </p:scale>
        <p:origin x="-1380" y="-108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9/6/2018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9/6/2018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uv2-r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" y="937016"/>
            <a:ext cx="8056427" cy="57737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3974" y="274997"/>
            <a:ext cx="981469" cy="846094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2" name="Oval 21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Lithium</a:t>
            </a:r>
            <a:endParaRPr lang="fr-FR" sz="1100" b="1" dirty="0">
              <a:solidFill>
                <a:srgbClr val="DB001A"/>
              </a:solidFill>
            </a:endParaRPr>
          </a:p>
        </p:txBody>
      </p:sp>
      <p:pic>
        <p:nvPicPr>
          <p:cNvPr id="23" name="Picture 22" descr="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7" y="2833590"/>
            <a:ext cx="2852738" cy="2846642"/>
          </a:xfrm>
          <a:prstGeom prst="rect">
            <a:avLst/>
          </a:prstGeom>
        </p:spPr>
      </p:pic>
      <p:sp>
        <p:nvSpPr>
          <p:cNvPr id="2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8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2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14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0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1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71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6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Insérer une légende</a:t>
            </a:r>
          </a:p>
          <a:p>
            <a:pPr lvl="0"/>
            <a:endParaRPr lang="fr-FR" dirty="0" smtClean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0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89499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269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465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7308857" y="4227236"/>
            <a:ext cx="1382563" cy="1382563"/>
            <a:chOff x="2217201" y="744513"/>
            <a:chExt cx="1382563" cy="1382563"/>
          </a:xfrm>
        </p:grpSpPr>
        <p:sp>
          <p:nvSpPr>
            <p:cNvPr id="25" name="Oval 2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6AB732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308857" y="3395442"/>
            <a:ext cx="338678" cy="82231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124339" y="534314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6AB732"/>
                </a:solidFill>
              </a:rPr>
              <a:t>Ni</a:t>
            </a:r>
            <a:endParaRPr lang="fr-FR" sz="3600" b="1" dirty="0">
              <a:solidFill>
                <a:srgbClr val="6AB732"/>
              </a:solidFill>
            </a:endParaRPr>
          </a:p>
        </p:txBody>
      </p:sp>
      <p:pic>
        <p:nvPicPr>
          <p:cNvPr id="18" name="Picture 17" descr="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0" y="541370"/>
            <a:ext cx="2822260" cy="2816164"/>
          </a:xfrm>
          <a:prstGeom prst="rect">
            <a:avLst/>
          </a:prstGeom>
        </p:spPr>
      </p:pic>
      <p:sp>
        <p:nvSpPr>
          <p:cNvPr id="2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7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47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90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57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8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36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9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3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5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89499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27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18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65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049843" y="3980457"/>
            <a:ext cx="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21B3E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58561" y="4709051"/>
            <a:ext cx="1382563" cy="1382563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2423629" y="4486910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21B3EF"/>
                </a:solidFill>
              </a:rPr>
              <a:t>Mn</a:t>
            </a:r>
            <a:endParaRPr lang="fr-FR" sz="3600" b="1" dirty="0">
              <a:solidFill>
                <a:srgbClr val="21B3EF"/>
              </a:solidFill>
            </a:endParaRPr>
          </a:p>
        </p:txBody>
      </p:sp>
      <p:pic>
        <p:nvPicPr>
          <p:cNvPr id="17" name="Picture 16" descr="5-r70.png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" y="1023219"/>
            <a:ext cx="2834451" cy="2834451"/>
          </a:xfrm>
          <a:prstGeom prst="rect">
            <a:avLst/>
          </a:prstGeom>
        </p:spPr>
      </p:pic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12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38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4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80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75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89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92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76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9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024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900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383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551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551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37" name="Oval 3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>
                <a:solidFill>
                  <a:srgbClr val="7F7F7F"/>
                </a:solidFill>
              </a:rPr>
              <a:t>Autres métaux</a:t>
            </a:r>
            <a:endParaRPr lang="fr-FR" sz="1800" b="1" dirty="0">
              <a:solidFill>
                <a:srgbClr val="7F7F7F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7F7F7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pic>
        <p:nvPicPr>
          <p:cNvPr id="35" name="Picture 34" descr="zircon sand-r20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/>
        </p:blipFill>
        <p:spPr>
          <a:xfrm>
            <a:off x="499840" y="2852550"/>
            <a:ext cx="2830798" cy="283539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3937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93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77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76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5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17"/>
          <p:cNvSpPr/>
          <p:nvPr userDrawn="1"/>
        </p:nvSpPr>
        <p:spPr>
          <a:xfrm>
            <a:off x="4336917" y="1264998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0" name="Oval 17"/>
          <p:cNvSpPr/>
          <p:nvPr userDrawn="1"/>
        </p:nvSpPr>
        <p:spPr>
          <a:xfrm>
            <a:off x="4341178" y="2293864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9" name="Oval 17"/>
          <p:cNvSpPr/>
          <p:nvPr userDrawn="1"/>
        </p:nvSpPr>
        <p:spPr>
          <a:xfrm>
            <a:off x="4342578" y="3355027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4" name="Oval 17"/>
          <p:cNvSpPr/>
          <p:nvPr userDrawn="1"/>
        </p:nvSpPr>
        <p:spPr>
          <a:xfrm>
            <a:off x="4342578" y="439007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60307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184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84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155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699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2" name="Oval 1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913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4" name="Oval 13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  <p:sp>
        <p:nvSpPr>
          <p:cNvPr id="15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550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574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38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184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6926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376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42578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5" name="Oval 14"/>
          <p:cNvSpPr/>
          <p:nvPr userDrawn="1"/>
        </p:nvSpPr>
        <p:spPr>
          <a:xfrm>
            <a:off x="4342578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Oval 18"/>
          <p:cNvSpPr/>
          <p:nvPr userDrawn="1"/>
        </p:nvSpPr>
        <p:spPr>
          <a:xfrm>
            <a:off x="4342578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2" name="Oval 21"/>
          <p:cNvSpPr/>
          <p:nvPr userDrawn="1"/>
        </p:nvSpPr>
        <p:spPr>
          <a:xfrm>
            <a:off x="4342578" y="4389499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352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4300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5118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1173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3714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154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51496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99374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177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324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7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819" y="1321375"/>
            <a:ext cx="1196361" cy="1031346"/>
          </a:xfrm>
          <a:prstGeom prst="rect">
            <a:avLst/>
          </a:prstGeom>
        </p:spPr>
      </p:pic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467887" cy="1657120"/>
            <a:chOff x="1432479" y="5004993"/>
            <a:chExt cx="5467887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61" b="21438"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543149" y="6292781"/>
              <a:ext cx="1768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RENDEZ-VOUS SUR LE WEB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www.eramet.com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619587" y="6292781"/>
              <a:ext cx="1907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TÉLÉCHARGEZ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NOTRE APPLICATION FINANCE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632039" y="6292781"/>
              <a:ext cx="1268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RETROUVEZ-NOUS</a:t>
              </a:r>
            </a:p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SUR</a:t>
              </a:r>
              <a:r>
                <a:rPr lang="fr-FR" sz="900" baseline="0" dirty="0" smtClean="0">
                  <a:solidFill>
                    <a:schemeClr val="bg1"/>
                  </a:solidFill>
                </a:rPr>
                <a:t> LINKEDIN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32" b="21438"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8307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2969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8764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3674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00840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46371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422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2881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34852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18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Groupe</a:t>
            </a:r>
            <a:endParaRPr lang="fr-FR" sz="1100" b="1" dirty="0">
              <a:solidFill>
                <a:srgbClr val="DB001A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  <p:sp>
        <p:nvSpPr>
          <p:cNvPr id="2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798" r:id="rId3"/>
    <p:sldLayoutId id="2147483799" r:id="rId4"/>
    <p:sldLayoutId id="2147483800" r:id="rId5"/>
    <p:sldLayoutId id="2147483801" r:id="rId6"/>
    <p:sldLayoutId id="2147483652" r:id="rId7"/>
    <p:sldLayoutId id="2147483695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80" r:id="rId11"/>
    <p:sldLayoutId id="214748370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81" r:id="rId10"/>
    <p:sldLayoutId id="214748372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2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82" r:id="rId10"/>
    <p:sldLayoutId id="214748374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5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7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90110" y="1617673"/>
            <a:ext cx="4875934" cy="1168649"/>
          </a:xfrm>
        </p:spPr>
        <p:txBody>
          <a:bodyPr/>
          <a:lstStyle/>
          <a:p>
            <a:r>
              <a:rPr lang="fr-FR" dirty="0"/>
              <a:t>Comité Qualification </a:t>
            </a:r>
            <a:r>
              <a:rPr lang="fr-FR" dirty="0" err="1"/>
              <a:t>EcoTitanium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6 Septembre 2018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 smtClean="0"/>
              <a:t>J.Escaffre</a:t>
            </a:r>
            <a:r>
              <a:rPr lang="fr-FR" dirty="0" smtClean="0"/>
              <a:t>/</a:t>
            </a:r>
            <a:r>
              <a:rPr lang="fr-FR" dirty="0" err="1" smtClean="0"/>
              <a:t>B.Delvincourt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Qualification AIRBUS</a:t>
            </a:r>
            <a:endParaRPr lang="fr-FR" dirty="0"/>
          </a:p>
        </p:txBody>
      </p:sp>
      <p:sp>
        <p:nvSpPr>
          <p:cNvPr id="7" name="Espace réservé du texte 8"/>
          <p:cNvSpPr txBox="1">
            <a:spLocks/>
          </p:cNvSpPr>
          <p:nvPr/>
        </p:nvSpPr>
        <p:spPr>
          <a:xfrm>
            <a:off x="206832" y="1021216"/>
            <a:ext cx="8626106" cy="52924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fr-FR" sz="2000" b="1" dirty="0" smtClean="0">
                <a:solidFill>
                  <a:srgbClr val="F27019"/>
                </a:solidFill>
              </a:rPr>
              <a:t>Planning essai ensemencé provisoire</a:t>
            </a:r>
            <a:r>
              <a:rPr lang="fr-FR" sz="2000" b="1" smtClean="0">
                <a:solidFill>
                  <a:srgbClr val="F27019"/>
                </a:solidFill>
              </a:rPr>
              <a:t>: </a:t>
            </a:r>
            <a:r>
              <a:rPr lang="fr-FR" sz="2000" b="1" smtClean="0"/>
              <a:t>inchangé à ce jour</a:t>
            </a:r>
            <a:endParaRPr lang="fr-FR" sz="2000" b="1" dirty="0"/>
          </a:p>
          <a:p>
            <a:pPr marL="922338" lvl="3" indent="-285750">
              <a:buClr>
                <a:srgbClr val="F27019"/>
              </a:buClr>
              <a:buFont typeface="Wingdings" panose="05000000000000000000" pitchFamily="2" charset="2"/>
              <a:buChar char="§"/>
            </a:pPr>
            <a:endParaRPr lang="fr-FR" sz="1400" b="1" dirty="0" smtClean="0">
              <a:solidFill>
                <a:srgbClr val="1D252B"/>
              </a:solidFill>
              <a:sym typeface="Wingdings" panose="05000000000000000000" pitchFamily="2" charset="2"/>
            </a:endParaRPr>
          </a:p>
          <a:p>
            <a:pPr marL="922338" lvl="3" indent="-285750">
              <a:buClr>
                <a:srgbClr val="F27019"/>
              </a:buClr>
              <a:buFont typeface="Wingdings" panose="05000000000000000000" pitchFamily="2" charset="2"/>
              <a:buChar char="§"/>
            </a:pPr>
            <a:endParaRPr lang="fr-FR" sz="1400" b="1" dirty="0">
              <a:solidFill>
                <a:srgbClr val="1D252B"/>
              </a:solidFill>
              <a:sym typeface="Wingdings" panose="05000000000000000000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" y="2374283"/>
            <a:ext cx="896778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Points clés du comité</a:t>
            </a:r>
            <a:endParaRPr lang="fr-FR" dirty="0"/>
          </a:p>
        </p:txBody>
      </p:sp>
      <p:sp>
        <p:nvSpPr>
          <p:cNvPr id="7" name="Espace réservé du texte 8"/>
          <p:cNvSpPr txBox="1">
            <a:spLocks/>
          </p:cNvSpPr>
          <p:nvPr/>
        </p:nvSpPr>
        <p:spPr>
          <a:xfrm>
            <a:off x="206832" y="1021216"/>
            <a:ext cx="8626106" cy="52924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fr-FR" sz="2000" b="1" dirty="0">
                <a:solidFill>
                  <a:srgbClr val="F27019"/>
                </a:solidFill>
              </a:rPr>
              <a:t>Qualification SAFRAN – DMD0776-24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 smtClean="0"/>
              <a:t>Lingot 10 : recuit en s37 puis prélèvements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Wingdings" panose="05000000000000000000" pitchFamily="2" charset="2"/>
              </a:rPr>
              <a:t>Lingot 11 : prélèvements prévus en s37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Wingdings" panose="05000000000000000000" pitchFamily="2" charset="2"/>
              </a:rPr>
              <a:t>Approvisionnement de 6 lingots UKTMP pour SAFRAN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Wingdings" panose="05000000000000000000" pitchFamily="2" charset="2"/>
              </a:rPr>
              <a:t>Qualification US : classe AA pas atteinte avec nouvel étalon – écroutage à prévoir  décalage du nouveau contrôle en s38.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Wingdings" panose="05000000000000000000" pitchFamily="2" charset="2"/>
              </a:rPr>
              <a:t>Qualification d’</a:t>
            </a:r>
            <a:r>
              <a:rPr lang="fr-FR" sz="1600" dirty="0" err="1" smtClean="0">
                <a:sym typeface="Wingdings" panose="05000000000000000000" pitchFamily="2" charset="2"/>
              </a:rPr>
              <a:t>EcoTitanium</a:t>
            </a:r>
            <a:r>
              <a:rPr lang="fr-FR" sz="1600" dirty="0" smtClean="0">
                <a:sym typeface="Wingdings" panose="05000000000000000000" pitchFamily="2" charset="2"/>
              </a:rPr>
              <a:t> auprès de SAFRAN prévue fin janvier/début février 2019.</a:t>
            </a:r>
            <a:endParaRPr lang="fr-FR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Wingdings" panose="05000000000000000000" pitchFamily="2" charset="2"/>
              </a:rPr>
              <a:t>Décision d’anticiper la production de lingots </a:t>
            </a:r>
            <a:r>
              <a:rPr lang="fr-FR" sz="1600" dirty="0" err="1" smtClean="0">
                <a:sym typeface="Wingdings" panose="05000000000000000000" pitchFamily="2" charset="2"/>
              </a:rPr>
              <a:t>EcoTitanium</a:t>
            </a:r>
            <a:r>
              <a:rPr lang="fr-FR" sz="1600" dirty="0" smtClean="0">
                <a:sym typeface="Wingdings" panose="05000000000000000000" pitchFamily="2" charset="2"/>
              </a:rPr>
              <a:t> pour SAFRAN  fin octobre / début novembre (suite à validation technique et 10 lingots).</a:t>
            </a:r>
            <a:endParaRPr lang="fr-FR" sz="1600" dirty="0"/>
          </a:p>
          <a:p>
            <a:pPr marL="285750" lvl="2" indent="-285750">
              <a:buFontTx/>
              <a:buChar char="-"/>
            </a:pPr>
            <a:endParaRPr lang="fr-FR" sz="1600" dirty="0" smtClean="0">
              <a:solidFill>
                <a:srgbClr val="1D252B"/>
              </a:solidFill>
              <a:sym typeface="Wingdings" panose="05000000000000000000" pitchFamily="2" charset="2"/>
            </a:endParaRPr>
          </a:p>
          <a:p>
            <a:pPr marL="285750" lvl="2" indent="-285750">
              <a:buFontTx/>
              <a:buChar char="-"/>
            </a:pPr>
            <a:endParaRPr lang="fr-FR" sz="1600" dirty="0" smtClean="0">
              <a:solidFill>
                <a:srgbClr val="1D252B"/>
              </a:solidFill>
              <a:sym typeface="Wingdings" panose="05000000000000000000" pitchFamily="2" charset="2"/>
            </a:endParaRPr>
          </a:p>
          <a:p>
            <a:pPr marL="922338" lvl="3" indent="-285750">
              <a:buClr>
                <a:srgbClr val="F27019"/>
              </a:buClr>
              <a:buFont typeface="Wingdings" panose="05000000000000000000" pitchFamily="2" charset="2"/>
              <a:buChar char="§"/>
            </a:pPr>
            <a:endParaRPr lang="fr-FR" sz="1400" b="1" dirty="0">
              <a:solidFill>
                <a:srgbClr val="1D252B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857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Relevé de décisions </a:t>
            </a:r>
            <a:endParaRPr lang="fr-FR" dirty="0"/>
          </a:p>
        </p:txBody>
      </p:sp>
      <p:sp>
        <p:nvSpPr>
          <p:cNvPr id="7" name="Espace réservé du texte 8"/>
          <p:cNvSpPr txBox="1">
            <a:spLocks/>
          </p:cNvSpPr>
          <p:nvPr/>
        </p:nvSpPr>
        <p:spPr>
          <a:xfrm>
            <a:off x="206832" y="1021216"/>
            <a:ext cx="8626106" cy="52924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fr-FR" sz="2000" b="1" dirty="0">
                <a:solidFill>
                  <a:srgbClr val="F27019"/>
                </a:solidFill>
              </a:rPr>
              <a:t>Qualification SAFRAN – DMD0776-24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 smtClean="0"/>
              <a:t>Lingot 12 : accélérer la transformation </a:t>
            </a:r>
            <a:r>
              <a:rPr lang="fr-FR" sz="1600" dirty="0" smtClean="0">
                <a:sym typeface="Wingdings" panose="05000000000000000000" pitchFamily="2" charset="2"/>
              </a:rPr>
              <a:t> </a:t>
            </a:r>
            <a:r>
              <a:rPr lang="fr-FR" sz="1600" dirty="0" err="1" smtClean="0">
                <a:sym typeface="Wingdings" panose="05000000000000000000" pitchFamily="2" charset="2"/>
              </a:rPr>
              <a:t>A.Petitjean</a:t>
            </a:r>
            <a:r>
              <a:rPr lang="fr-FR" sz="1600" dirty="0" smtClean="0">
                <a:sym typeface="Wingdings" panose="05000000000000000000" pitchFamily="2" charset="2"/>
              </a:rPr>
              <a:t> en s36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 err="1" smtClean="0">
                <a:sym typeface="Wingdings" panose="05000000000000000000" pitchFamily="2" charset="2"/>
              </a:rPr>
              <a:t>Recotation</a:t>
            </a:r>
            <a:r>
              <a:rPr lang="fr-FR" sz="1600" dirty="0" smtClean="0">
                <a:sym typeface="Wingdings" panose="05000000000000000000" pitchFamily="2" charset="2"/>
              </a:rPr>
              <a:t>/Cartographie des microstructures suite à demandes SAFRAN  clarifier la demande avec SAFRAN  </a:t>
            </a:r>
            <a:r>
              <a:rPr lang="fr-FR" sz="1600" dirty="0" err="1" smtClean="0">
                <a:sym typeface="Wingdings" panose="05000000000000000000" pitchFamily="2" charset="2"/>
              </a:rPr>
              <a:t>B.Delvincourt</a:t>
            </a:r>
            <a:r>
              <a:rPr lang="fr-FR" sz="1600" dirty="0" smtClean="0">
                <a:sym typeface="Wingdings" panose="05000000000000000000" pitchFamily="2" charset="2"/>
              </a:rPr>
              <a:t> prévoit un point avec </a:t>
            </a:r>
            <a:r>
              <a:rPr lang="fr-FR" sz="1600" dirty="0" err="1" smtClean="0">
                <a:sym typeface="Wingdings" panose="05000000000000000000" pitchFamily="2" charset="2"/>
              </a:rPr>
              <a:t>P.Poulain</a:t>
            </a:r>
            <a:r>
              <a:rPr lang="fr-FR" sz="1600" dirty="0" smtClean="0">
                <a:sym typeface="Wingdings" panose="05000000000000000000" pitchFamily="2" charset="2"/>
              </a:rPr>
              <a:t> en s37.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Wingdings" panose="05000000000000000000" pitchFamily="2" charset="2"/>
              </a:rPr>
              <a:t>Priorisation des études au LESM  </a:t>
            </a:r>
            <a:r>
              <a:rPr lang="fr-FR" sz="1600" dirty="0" err="1" smtClean="0">
                <a:sym typeface="Wingdings" panose="05000000000000000000" pitchFamily="2" charset="2"/>
              </a:rPr>
              <a:t>R.Allier</a:t>
            </a:r>
            <a:r>
              <a:rPr lang="fr-FR" sz="1600" dirty="0" smtClean="0">
                <a:sym typeface="Wingdings" panose="05000000000000000000" pitchFamily="2" charset="2"/>
              </a:rPr>
              <a:t> voit avec </a:t>
            </a:r>
            <a:r>
              <a:rPr lang="fr-FR" sz="1600" dirty="0" err="1" smtClean="0">
                <a:sym typeface="Wingdings" panose="05000000000000000000" pitchFamily="2" charset="2"/>
              </a:rPr>
              <a:t>P.Petit</a:t>
            </a:r>
            <a:r>
              <a:rPr lang="fr-FR" sz="1600" dirty="0" smtClean="0">
                <a:sym typeface="Wingdings" panose="05000000000000000000" pitchFamily="2" charset="2"/>
              </a:rPr>
              <a:t> en s37.</a:t>
            </a:r>
          </a:p>
          <a:p>
            <a:pPr marL="0" indent="0">
              <a:buNone/>
            </a:pPr>
            <a:endParaRPr lang="fr-FR" sz="1600" dirty="0"/>
          </a:p>
          <a:p>
            <a:pPr marL="0" lvl="2" indent="0">
              <a:buNone/>
            </a:pPr>
            <a:r>
              <a:rPr lang="fr-FR" sz="2000" b="1" dirty="0" smtClean="0">
                <a:solidFill>
                  <a:srgbClr val="F27019"/>
                </a:solidFill>
              </a:rPr>
              <a:t>Qualification Airbus :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Wingdings" panose="05000000000000000000" pitchFamily="2" charset="2"/>
              </a:rPr>
              <a:t>Avoir un planning de transformation des produits chez AD Pamiers pour la qualification  </a:t>
            </a:r>
            <a:r>
              <a:rPr lang="fr-FR" sz="1600" dirty="0" err="1" smtClean="0">
                <a:sym typeface="Wingdings" panose="05000000000000000000" pitchFamily="2" charset="2"/>
              </a:rPr>
              <a:t>M.Dauzat</a:t>
            </a:r>
            <a:r>
              <a:rPr lang="fr-FR" sz="1600" dirty="0" smtClean="0">
                <a:sym typeface="Wingdings" panose="05000000000000000000" pitchFamily="2" charset="2"/>
              </a:rPr>
              <a:t> voit avec </a:t>
            </a:r>
            <a:r>
              <a:rPr lang="fr-FR" sz="1600" dirty="0" err="1" smtClean="0">
                <a:sym typeface="Wingdings" panose="05000000000000000000" pitchFamily="2" charset="2"/>
              </a:rPr>
              <a:t>P.Rega</a:t>
            </a:r>
            <a:r>
              <a:rPr lang="fr-FR" sz="1600" dirty="0" smtClean="0">
                <a:sym typeface="Wingdings" panose="05000000000000000000" pitchFamily="2" charset="2"/>
              </a:rPr>
              <a:t> en s37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Wingdings" panose="05000000000000000000" pitchFamily="2" charset="2"/>
              </a:rPr>
              <a:t>Gamme de transformation à revoir pour coulée ensemencée  </a:t>
            </a:r>
            <a:r>
              <a:rPr lang="fr-FR" sz="1600" dirty="0" err="1" smtClean="0">
                <a:sym typeface="Wingdings" panose="05000000000000000000" pitchFamily="2" charset="2"/>
              </a:rPr>
              <a:t>L.Cluzel</a:t>
            </a:r>
            <a:r>
              <a:rPr lang="fr-FR" sz="1600" dirty="0" smtClean="0">
                <a:sym typeface="Wingdings" panose="05000000000000000000" pitchFamily="2" charset="2"/>
              </a:rPr>
              <a:t> le 14/09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Wingdings" panose="05000000000000000000" pitchFamily="2" charset="2"/>
              </a:rPr>
              <a:t>Préciser les besoins d’Airbus sur le contrôle US de la coulée ensemencée  </a:t>
            </a:r>
            <a:r>
              <a:rPr lang="fr-FR" sz="1600" dirty="0" err="1" smtClean="0">
                <a:sym typeface="Wingdings" panose="05000000000000000000" pitchFamily="2" charset="2"/>
              </a:rPr>
              <a:t>C.Chambon</a:t>
            </a:r>
            <a:r>
              <a:rPr lang="fr-FR" sz="1600" dirty="0" smtClean="0">
                <a:sym typeface="Wingdings" panose="05000000000000000000" pitchFamily="2" charset="2"/>
              </a:rPr>
              <a:t> voit avec les experts CND Airbus, date à définir.</a:t>
            </a:r>
            <a:endParaRPr lang="fr-FR" sz="1600" dirty="0">
              <a:sym typeface="Wingdings" panose="05000000000000000000" pitchFamily="2" charset="2"/>
            </a:endParaRPr>
          </a:p>
          <a:p>
            <a:pPr marL="285750" lvl="2" indent="-285750">
              <a:buFontTx/>
              <a:buChar char="-"/>
            </a:pPr>
            <a:endParaRPr lang="fr-FR" sz="1600" dirty="0" smtClean="0">
              <a:solidFill>
                <a:srgbClr val="1D252B"/>
              </a:solidFill>
              <a:sym typeface="Wingdings" panose="05000000000000000000" pitchFamily="2" charset="2"/>
            </a:endParaRPr>
          </a:p>
          <a:p>
            <a:pPr marL="285750" lvl="2" indent="-285750">
              <a:buFontTx/>
              <a:buChar char="-"/>
            </a:pPr>
            <a:endParaRPr lang="fr-FR" sz="1600" dirty="0" smtClean="0">
              <a:solidFill>
                <a:srgbClr val="1D252B"/>
              </a:solidFill>
              <a:sym typeface="Wingdings" panose="05000000000000000000" pitchFamily="2" charset="2"/>
            </a:endParaRPr>
          </a:p>
          <a:p>
            <a:pPr marL="922338" lvl="3" indent="-285750">
              <a:buClr>
                <a:srgbClr val="F27019"/>
              </a:buClr>
              <a:buFont typeface="Wingdings" panose="05000000000000000000" pitchFamily="2" charset="2"/>
              <a:buChar char="§"/>
            </a:pPr>
            <a:endParaRPr lang="fr-FR" sz="1400" b="1" dirty="0">
              <a:solidFill>
                <a:srgbClr val="1D252B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83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QUALITE DE PEAU LINGOT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QUALIFICATION SAFRAN DMD0776-24</a:t>
            </a:r>
          </a:p>
          <a:p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QUALIFICATION AIRBUS</a:t>
            </a:r>
          </a:p>
          <a:p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en-US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1. Qualité de peau lingot</a:t>
            </a:r>
            <a:endParaRPr lang="fr-FR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313988" y="1052385"/>
            <a:ext cx="8688498" cy="531576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Point </a:t>
            </a:r>
            <a:r>
              <a:rPr lang="fr-FR" dirty="0"/>
              <a:t>de situation 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schemeClr val="tx1"/>
                </a:solidFill>
              </a:rPr>
              <a:t>Qualité de peau d’un lingot PAM+VAR ≠ qualité de peau lingot 2VAR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schemeClr val="tx1"/>
                </a:solidFill>
              </a:rPr>
              <a:t>Cause potentielle : mauvaise mobilité de l’arc due à une atmosphère différente (% H2 trop important)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schemeClr val="tx1"/>
                </a:solidFill>
              </a:rPr>
              <a:t>1</a:t>
            </a:r>
            <a:r>
              <a:rPr lang="fr-FR" sz="1400" baseline="30000" dirty="0" smtClean="0">
                <a:solidFill>
                  <a:schemeClr val="tx1"/>
                </a:solidFill>
              </a:rPr>
              <a:t>er</a:t>
            </a:r>
            <a:r>
              <a:rPr lang="fr-FR" sz="1400" dirty="0" smtClean="0">
                <a:solidFill>
                  <a:schemeClr val="tx1"/>
                </a:solidFill>
              </a:rPr>
              <a:t> essai double </a:t>
            </a:r>
            <a:r>
              <a:rPr lang="fr-FR" sz="1400" dirty="0" err="1" smtClean="0">
                <a:solidFill>
                  <a:schemeClr val="tx1"/>
                </a:solidFill>
              </a:rPr>
              <a:t>refusion</a:t>
            </a:r>
            <a:r>
              <a:rPr lang="fr-FR" sz="1400" dirty="0" smtClean="0">
                <a:solidFill>
                  <a:schemeClr val="tx1"/>
                </a:solidFill>
              </a:rPr>
              <a:t> : pas satisfaisant 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mais </a:t>
            </a:r>
            <a:r>
              <a:rPr lang="fr-FR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optimisable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r-FR" dirty="0" smtClean="0"/>
              <a:t>Essais à prévoir:</a:t>
            </a:r>
            <a:endParaRPr lang="fr-FR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Essais double </a:t>
            </a:r>
            <a:r>
              <a:rPr lang="fr-FR" sz="1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refusion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(PAM+2VAR) : tester les actionneurs influents sur la qualité de peau d’un lingot double VAR:</a:t>
            </a:r>
            <a:endParaRPr lang="fr-FR" sz="1400" dirty="0">
              <a:solidFill>
                <a:schemeClr val="tx1"/>
              </a:solidFill>
            </a:endParaRPr>
          </a:p>
          <a:p>
            <a:pPr marL="800100" lvl="1" indent="-342900">
              <a:buAutoNum type="arabicParenR"/>
            </a:pPr>
            <a:r>
              <a:rPr lang="fr-FR" sz="1200" dirty="0" smtClean="0"/>
              <a:t>Campagnes de 4 électrodes PAM diamètre 740 mm avec paramètres utilisés lors du seul essai en 740 mm,</a:t>
            </a:r>
          </a:p>
          <a:p>
            <a:pPr marL="800100" lvl="1" indent="-342900">
              <a:buAutoNum type="arabicParenR"/>
            </a:pPr>
            <a:r>
              <a:rPr lang="fr-FR" sz="1200" dirty="0" smtClean="0"/>
              <a:t>1</a:t>
            </a:r>
            <a:r>
              <a:rPr lang="fr-FR" sz="1200" baseline="30000" dirty="0" smtClean="0"/>
              <a:t>ères</a:t>
            </a:r>
            <a:r>
              <a:rPr lang="fr-FR" sz="1200" dirty="0" smtClean="0"/>
              <a:t> refusions similaires à la 1</a:t>
            </a:r>
            <a:r>
              <a:rPr lang="fr-FR" sz="1200" baseline="30000" dirty="0" smtClean="0"/>
              <a:t>ère</a:t>
            </a:r>
            <a:r>
              <a:rPr lang="fr-FR" sz="1200" dirty="0" smtClean="0"/>
              <a:t> </a:t>
            </a:r>
            <a:r>
              <a:rPr lang="fr-FR" sz="1200" dirty="0" err="1" smtClean="0"/>
              <a:t>refusion</a:t>
            </a:r>
            <a:r>
              <a:rPr lang="fr-FR" sz="1200" dirty="0" smtClean="0"/>
              <a:t> UKTMP (mise au point de la fin de fusion à prévoir)</a:t>
            </a:r>
          </a:p>
          <a:p>
            <a:pPr marL="800100" lvl="1" indent="-342900">
              <a:buAutoNum type="arabicParenR"/>
            </a:pPr>
            <a:r>
              <a:rPr lang="fr-FR" sz="1200" dirty="0" smtClean="0"/>
              <a:t>2</a:t>
            </a:r>
            <a:r>
              <a:rPr lang="fr-FR" sz="1200" baseline="30000" dirty="0" smtClean="0"/>
              <a:t>es</a:t>
            </a:r>
            <a:r>
              <a:rPr lang="fr-FR" sz="1200" dirty="0" smtClean="0"/>
              <a:t> refusions (validation de la soudure sur pied lingot/électrode et de la collerette) :</a:t>
            </a:r>
          </a:p>
          <a:p>
            <a:pPr marL="979488" lvl="2" indent="-342900">
              <a:buFont typeface="Wingdings" panose="05000000000000000000" pitchFamily="2" charset="2"/>
              <a:buChar char="Ø"/>
            </a:pPr>
            <a:r>
              <a:rPr lang="fr-FR" sz="1000" dirty="0" smtClean="0"/>
              <a:t>1- </a:t>
            </a:r>
            <a:r>
              <a:rPr lang="fr-FR" sz="1100" dirty="0" smtClean="0"/>
              <a:t>vitesse de </a:t>
            </a:r>
            <a:r>
              <a:rPr lang="fr-FR" sz="1100" dirty="0" err="1" smtClean="0"/>
              <a:t>refusion</a:t>
            </a:r>
            <a:r>
              <a:rPr lang="fr-FR" sz="1100" dirty="0" smtClean="0"/>
              <a:t> nominale = 12,5 kg/min</a:t>
            </a:r>
          </a:p>
          <a:p>
            <a:pPr marL="979488" lvl="2" indent="-342900">
              <a:buFont typeface="Wingdings" panose="05000000000000000000" pitchFamily="2" charset="2"/>
              <a:buChar char="Ø"/>
            </a:pPr>
            <a:r>
              <a:rPr lang="fr-FR" sz="1100" dirty="0" smtClean="0"/>
              <a:t>2- </a:t>
            </a:r>
            <a:r>
              <a:rPr lang="fr-FR" sz="1100" dirty="0" err="1" smtClean="0"/>
              <a:t>Refusion</a:t>
            </a:r>
            <a:r>
              <a:rPr lang="fr-FR" sz="1100" dirty="0" smtClean="0"/>
              <a:t> à 12,5 kg/min avec optimisation de paramètres (LA, brassage…)</a:t>
            </a:r>
          </a:p>
          <a:p>
            <a:pPr marL="979488" lvl="2" indent="-342900">
              <a:buFont typeface="Wingdings" panose="05000000000000000000" pitchFamily="2" charset="2"/>
              <a:buChar char="Ø"/>
            </a:pPr>
            <a:r>
              <a:rPr lang="fr-FR" sz="1100" dirty="0" smtClean="0"/>
              <a:t>3- vitesse de </a:t>
            </a:r>
            <a:r>
              <a:rPr lang="fr-FR" sz="1100" dirty="0" err="1" smtClean="0"/>
              <a:t>refusion</a:t>
            </a:r>
            <a:r>
              <a:rPr lang="fr-FR" sz="1100" dirty="0" smtClean="0"/>
              <a:t> = 23 kg/min</a:t>
            </a:r>
          </a:p>
          <a:p>
            <a:pPr marL="979488" lvl="2" indent="-342900">
              <a:buFont typeface="Wingdings" panose="05000000000000000000" pitchFamily="2" charset="2"/>
              <a:buChar char="Ø"/>
            </a:pPr>
            <a:r>
              <a:rPr lang="fr-FR" sz="1100" dirty="0" smtClean="0"/>
              <a:t>4- étude de reproductibilité : conditions de </a:t>
            </a:r>
            <a:r>
              <a:rPr lang="fr-FR" sz="1100" dirty="0" err="1" smtClean="0"/>
              <a:t>refusion</a:t>
            </a:r>
            <a:r>
              <a:rPr lang="fr-FR" sz="1100" dirty="0" smtClean="0"/>
              <a:t> optimales en fonction des résultats des 3 lingots précédents.  </a:t>
            </a:r>
            <a:endParaRPr lang="fr-FR" sz="1000" dirty="0" smtClean="0"/>
          </a:p>
          <a:p>
            <a:pPr marL="342900" indent="-342900">
              <a:buAutoNum type="arabicParenR"/>
            </a:pPr>
            <a:endParaRPr lang="fr-FR" sz="900" dirty="0"/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fr-FR" sz="1400" b="1" dirty="0">
                <a:solidFill>
                  <a:schemeClr val="tx1"/>
                </a:solidFill>
                <a:sym typeface="Wingdings" panose="05000000000000000000" pitchFamily="2" charset="2"/>
              </a:rPr>
              <a:t>Essais </a:t>
            </a:r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réduction %H2 en voie PAM+1VAR: </a:t>
            </a:r>
          </a:p>
          <a:p>
            <a:pPr marL="800100" lvl="1" indent="-342900">
              <a:buFont typeface="Arial"/>
              <a:buAutoNum type="arabicParenR"/>
            </a:pPr>
            <a:r>
              <a:rPr lang="fr-FR" sz="1200" dirty="0"/>
              <a:t>Campagnes de </a:t>
            </a:r>
            <a:r>
              <a:rPr lang="fr-FR" sz="1200" dirty="0" smtClean="0"/>
              <a:t>3 </a:t>
            </a:r>
            <a:r>
              <a:rPr lang="fr-FR" sz="1200" dirty="0"/>
              <a:t>électrodes PAM diamètre </a:t>
            </a:r>
            <a:r>
              <a:rPr lang="fr-FR" sz="1200" dirty="0" smtClean="0"/>
              <a:t>830 </a:t>
            </a:r>
            <a:r>
              <a:rPr lang="fr-FR" sz="1200" dirty="0"/>
              <a:t>mm avec </a:t>
            </a:r>
            <a:r>
              <a:rPr lang="fr-FR" sz="1200" dirty="0" smtClean="0"/>
              <a:t>diminution de la vitesse de fusion : validation sur %H2 dans le four PAM + pression pendant la </a:t>
            </a:r>
            <a:r>
              <a:rPr lang="fr-FR" sz="1200" dirty="0" err="1" smtClean="0"/>
              <a:t>refusion</a:t>
            </a:r>
            <a:r>
              <a:rPr lang="fr-FR" sz="1200" dirty="0" smtClean="0"/>
              <a:t> VAR + aspect peau de lingot</a:t>
            </a:r>
            <a:endParaRPr lang="fr-FR" sz="1200" dirty="0"/>
          </a:p>
          <a:p>
            <a:pPr lvl="1"/>
            <a:endParaRPr lang="fr-FR" sz="1400" b="1" dirty="0">
              <a:solidFill>
                <a:schemeClr val="tx1"/>
              </a:solidFill>
            </a:endParaRPr>
          </a:p>
          <a:p>
            <a:pPr lvl="1"/>
            <a:endParaRPr lang="fr-FR" dirty="0" smtClean="0">
              <a:latin typeface="Arial" charset="0"/>
              <a:ea typeface="Arial" charset="0"/>
              <a:cs typeface="Arial" charset="0"/>
            </a:endParaRPr>
          </a:p>
          <a:p>
            <a:pPr marL="685800" lvl="1" algn="just">
              <a:spcBef>
                <a:spcPts val="1200"/>
              </a:spcBef>
            </a:pPr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2. Qualification SAFRAN DMD0776-24</a:t>
            </a:r>
            <a:endParaRPr lang="fr-FR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313988" y="899981"/>
            <a:ext cx="8688498" cy="539196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Points de décision du dernier comité:</a:t>
            </a:r>
          </a:p>
          <a:p>
            <a:endParaRPr lang="fr-FR" dirty="0"/>
          </a:p>
          <a:p>
            <a:pPr marL="228600" indent="-228600">
              <a:buAutoNum type="arabicParenR"/>
            </a:pPr>
            <a:r>
              <a:rPr lang="fr-FR" sz="1400" dirty="0">
                <a:solidFill>
                  <a:srgbClr val="1D252B"/>
                </a:solidFill>
              </a:rPr>
              <a:t>Validation des 10 lingots </a:t>
            </a:r>
            <a:r>
              <a:rPr lang="fr-FR" sz="1400" dirty="0" smtClean="0">
                <a:solidFill>
                  <a:srgbClr val="1D252B"/>
                </a:solidFill>
              </a:rPr>
              <a:t>: </a:t>
            </a: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 smtClean="0"/>
              <a:t>Accélérer </a:t>
            </a:r>
            <a:r>
              <a:rPr lang="fr-FR" sz="1200" b="0" dirty="0"/>
              <a:t>le lingot 10 </a:t>
            </a:r>
            <a:r>
              <a:rPr lang="fr-FR" sz="1200" b="0" dirty="0" smtClean="0"/>
              <a:t> et la transformation </a:t>
            </a:r>
            <a:r>
              <a:rPr lang="fr-FR" sz="1200" b="0" dirty="0"/>
              <a:t>des lingots 11 et 12 </a:t>
            </a:r>
            <a:r>
              <a:rPr lang="fr-FR" sz="1200" b="0" dirty="0">
                <a:sym typeface="Wingdings" panose="05000000000000000000" pitchFamily="2" charset="2"/>
              </a:rPr>
              <a:t> F Havez + A </a:t>
            </a:r>
            <a:r>
              <a:rPr lang="fr-FR" sz="1200" b="0" dirty="0" smtClean="0">
                <a:sym typeface="Wingdings" panose="05000000000000000000" pitchFamily="2" charset="2"/>
              </a:rPr>
              <a:t>Petitjean </a:t>
            </a:r>
            <a:r>
              <a:rPr lang="fr-FR" sz="12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Fait</a:t>
            </a:r>
          </a:p>
          <a:p>
            <a:endParaRPr lang="fr-FR" sz="1400" dirty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arenR" startAt="2"/>
            </a:pP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Audit Technique :</a:t>
            </a: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>
                <a:sym typeface="Wingdings" panose="05000000000000000000" pitchFamily="2" charset="2"/>
              </a:rPr>
              <a:t>Discussion avec Safran : si modification dans le </a:t>
            </a:r>
            <a:r>
              <a:rPr lang="fr-FR" sz="1200" b="0" dirty="0" err="1">
                <a:sym typeface="Wingdings" panose="05000000000000000000" pitchFamily="2" charset="2"/>
              </a:rPr>
              <a:t>process</a:t>
            </a:r>
            <a:r>
              <a:rPr lang="fr-FR" sz="1200" b="0" dirty="0">
                <a:sym typeface="Wingdings" panose="05000000000000000000" pitchFamily="2" charset="2"/>
              </a:rPr>
              <a:t> au four PAM (puissance torches, patterns,…), faut-il produire 10 nouveaux lingots ?  B Delvincourt </a:t>
            </a:r>
            <a:r>
              <a:rPr lang="fr-FR" sz="1200" b="0" dirty="0">
                <a:solidFill>
                  <a:srgbClr val="FF0000"/>
                </a:solidFill>
                <a:sym typeface="Wingdings" panose="05000000000000000000" pitchFamily="2" charset="2"/>
              </a:rPr>
              <a:t> en cours de discussion</a:t>
            </a:r>
          </a:p>
          <a:p>
            <a:endParaRPr lang="fr-FR" sz="1400" dirty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arenR" startAt="3"/>
            </a:pP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Audit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SQ : </a:t>
            </a: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>
                <a:sym typeface="Wingdings" panose="05000000000000000000" pitchFamily="2" charset="2"/>
              </a:rPr>
              <a:t>Envoyer ASAP les doc. UKAD pour déclenchement Audit  M </a:t>
            </a:r>
            <a:r>
              <a:rPr lang="fr-FR" sz="1200" b="0" dirty="0" smtClean="0">
                <a:sym typeface="Wingdings" panose="05000000000000000000" pitchFamily="2" charset="2"/>
              </a:rPr>
              <a:t>Cabano </a:t>
            </a:r>
            <a:r>
              <a:rPr lang="fr-FR" sz="12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Fait</a:t>
            </a:r>
            <a:endParaRPr lang="fr-FR" sz="1200" b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>
                <a:sym typeface="Wingdings" panose="05000000000000000000" pitchFamily="2" charset="2"/>
              </a:rPr>
              <a:t>Planifier Audit </a:t>
            </a:r>
            <a:r>
              <a:rPr lang="fr-FR" sz="1200" b="0" dirty="0" err="1">
                <a:sym typeface="Wingdings" panose="05000000000000000000" pitchFamily="2" charset="2"/>
              </a:rPr>
              <a:t>EcoTi</a:t>
            </a:r>
            <a:r>
              <a:rPr lang="fr-FR" sz="1200" b="0" dirty="0">
                <a:sym typeface="Wingdings" panose="05000000000000000000" pitchFamily="2" charset="2"/>
              </a:rPr>
              <a:t>  B </a:t>
            </a:r>
            <a:r>
              <a:rPr lang="fr-FR" sz="1200" b="0" dirty="0" smtClean="0">
                <a:sym typeface="Wingdings" panose="05000000000000000000" pitchFamily="2" charset="2"/>
              </a:rPr>
              <a:t>Delvincourt </a:t>
            </a:r>
            <a:r>
              <a:rPr lang="fr-FR" sz="12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en cours </a:t>
            </a:r>
            <a:endParaRPr lang="fr-FR" sz="1200" b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fr-FR" sz="1400" b="0" i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arenR" startAt="4"/>
            </a:pP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Qualification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US :</a:t>
            </a: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>
                <a:sym typeface="Wingdings" panose="05000000000000000000" pitchFamily="2" charset="2"/>
              </a:rPr>
              <a:t>Contrôler ASAP les produits petits diamètres sur la cuve 7 Anc  B </a:t>
            </a:r>
            <a:r>
              <a:rPr lang="fr-FR" sz="1200" b="0" dirty="0" smtClean="0">
                <a:sym typeface="Wingdings" panose="05000000000000000000" pitchFamily="2" charset="2"/>
              </a:rPr>
              <a:t>Delvincourt </a:t>
            </a:r>
            <a:r>
              <a:rPr lang="fr-FR" sz="12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en cours / planning établi </a:t>
            </a:r>
            <a:endParaRPr lang="fr-FR" sz="1200" b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>
                <a:sym typeface="Wingdings" panose="05000000000000000000" pitchFamily="2" charset="2"/>
              </a:rPr>
              <a:t>Planifier ASAP l’audit de qualification du moyen UKAD  C </a:t>
            </a:r>
            <a:r>
              <a:rPr lang="fr-FR" sz="1200" b="0" dirty="0" smtClean="0">
                <a:sym typeface="Wingdings" panose="05000000000000000000" pitchFamily="2" charset="2"/>
              </a:rPr>
              <a:t>Trin </a:t>
            </a:r>
            <a:r>
              <a:rPr lang="fr-FR" sz="12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Fait, prévu les 8 et 9/10</a:t>
            </a:r>
            <a:endParaRPr lang="fr-FR" sz="1200" b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fr-FR" sz="1400" i="1" dirty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arenR" startAt="5"/>
            </a:pP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Déclenchement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achat lingots UKTMP :</a:t>
            </a: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>
                <a:sym typeface="Wingdings" panose="05000000000000000000" pitchFamily="2" charset="2"/>
              </a:rPr>
              <a:t>Discussion avec Safran sur anticipation production lingots </a:t>
            </a:r>
            <a:r>
              <a:rPr lang="fr-FR" sz="1200" b="0" dirty="0" err="1">
                <a:sym typeface="Wingdings" panose="05000000000000000000" pitchFamily="2" charset="2"/>
              </a:rPr>
              <a:t>EcoTitanium</a:t>
            </a:r>
            <a:r>
              <a:rPr lang="fr-FR" sz="1200" b="0" dirty="0">
                <a:sym typeface="Wingdings" panose="05000000000000000000" pitchFamily="2" charset="2"/>
              </a:rPr>
              <a:t> (après validation des 10 lingots?) </a:t>
            </a:r>
            <a:r>
              <a:rPr lang="fr-FR" sz="12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en cours</a:t>
            </a:r>
            <a:endParaRPr lang="fr-FR" sz="1200" b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685800" lvl="1" algn="just">
              <a:spcBef>
                <a:spcPts val="1200"/>
              </a:spcBef>
            </a:pPr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2. Qualification SAFRAN DMD0776-24</a:t>
            </a:r>
            <a:endParaRPr lang="fr-FR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313988" y="769349"/>
            <a:ext cx="8688498" cy="585803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Point </a:t>
            </a:r>
            <a:r>
              <a:rPr lang="fr-FR" dirty="0"/>
              <a:t>de situation :</a:t>
            </a:r>
          </a:p>
          <a:p>
            <a:pPr marL="342900" indent="-342900">
              <a:buAutoNum type="arabicParenR"/>
            </a:pPr>
            <a:r>
              <a:rPr lang="fr-FR" sz="1400" dirty="0">
                <a:solidFill>
                  <a:schemeClr val="tx1"/>
                </a:solidFill>
              </a:rPr>
              <a:t>Validation des 10 lingots concernés par la qualification</a:t>
            </a: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/>
              <a:t>Envoi à Safran, fin juillet, des 10 dossiers techniques avec les résultats métallurgiques des billettes (résultats partiels pour le </a:t>
            </a:r>
            <a:r>
              <a:rPr lang="fr-FR" sz="1200" b="0" dirty="0" smtClean="0"/>
              <a:t>10</a:t>
            </a:r>
            <a:r>
              <a:rPr lang="fr-FR" sz="1200" b="0" baseline="30000" dirty="0" smtClean="0"/>
              <a:t>e</a:t>
            </a:r>
            <a:r>
              <a:rPr lang="fr-FR" sz="1200" b="0" dirty="0" smtClean="0"/>
              <a:t> lingot </a:t>
            </a:r>
            <a:r>
              <a:rPr lang="fr-FR" sz="1200" b="0" dirty="0"/>
              <a:t>en cours de transformation),</a:t>
            </a: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/>
              <a:t>1er retour de SAFRAN avec des demandes de complément </a:t>
            </a:r>
            <a:r>
              <a:rPr lang="fr-FR" sz="1200" b="0" dirty="0">
                <a:sym typeface="Wingdings" panose="05000000000000000000" pitchFamily="2" charset="2"/>
              </a:rPr>
              <a:t> discussion sur 3 à 5 dossiers,</a:t>
            </a:r>
            <a:endParaRPr lang="fr-FR" sz="1200" b="0" dirty="0"/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/>
              <a:t>Réunion de validation avec Safran </a:t>
            </a:r>
            <a:r>
              <a:rPr lang="fr-FR" sz="1200" dirty="0">
                <a:solidFill>
                  <a:srgbClr val="C00000"/>
                </a:solidFill>
              </a:rPr>
              <a:t>reportée au 8 octobre</a:t>
            </a:r>
            <a:r>
              <a:rPr lang="fr-FR" sz="1200" b="0" dirty="0"/>
              <a:t>,</a:t>
            </a: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>
                <a:sym typeface="Wingdings" panose="05000000000000000000" pitchFamily="2" charset="2"/>
              </a:rPr>
              <a:t>Validation des 10 lingots </a:t>
            </a:r>
            <a:r>
              <a:rPr lang="fr-FR" sz="1200" dirty="0">
                <a:solidFill>
                  <a:srgbClr val="C00000"/>
                </a:solidFill>
                <a:sym typeface="Wingdings" panose="05000000000000000000" pitchFamily="2" charset="2"/>
              </a:rPr>
              <a:t>mi-novembre</a:t>
            </a:r>
            <a:r>
              <a:rPr lang="fr-FR" sz="1200" b="0" dirty="0">
                <a:sym typeface="Wingdings" panose="05000000000000000000" pitchFamily="2" charset="2"/>
              </a:rPr>
              <a:t>.</a:t>
            </a:r>
            <a:endParaRPr lang="fr-FR" sz="1200" b="0" dirty="0"/>
          </a:p>
          <a:p>
            <a:pPr marL="342900" indent="-342900">
              <a:buAutoNum type="arabicParenR"/>
            </a:pPr>
            <a:endParaRPr lang="fr-FR" sz="900" dirty="0"/>
          </a:p>
          <a:p>
            <a:pPr marL="342900" indent="-342900">
              <a:buAutoNum type="arabicParenR"/>
            </a:pPr>
            <a:r>
              <a:rPr lang="fr-FR" sz="1400" dirty="0">
                <a:solidFill>
                  <a:schemeClr val="tx1"/>
                </a:solidFill>
              </a:rPr>
              <a:t>Audit technique </a:t>
            </a:r>
            <a:r>
              <a:rPr lang="fr-FR" sz="1400" dirty="0" smtClean="0">
                <a:solidFill>
                  <a:schemeClr val="tx1"/>
                </a:solidFill>
              </a:rPr>
              <a:t>réalisé</a:t>
            </a:r>
            <a:r>
              <a:rPr lang="fr-FR" sz="1400" b="0" dirty="0" smtClean="0">
                <a:solidFill>
                  <a:schemeClr val="tx1"/>
                </a:solidFill>
              </a:rPr>
              <a:t>: Plan </a:t>
            </a:r>
            <a:r>
              <a:rPr lang="fr-FR" sz="1400" b="0" dirty="0">
                <a:solidFill>
                  <a:schemeClr val="tx1"/>
                </a:solidFill>
              </a:rPr>
              <a:t>d’actions en place  pour éliminer les points majeurs détectés (18 au total), concernant principalement les risques </a:t>
            </a:r>
            <a:r>
              <a:rPr lang="fr-FR" sz="1400" b="0" dirty="0" smtClean="0">
                <a:solidFill>
                  <a:schemeClr val="tx1"/>
                </a:solidFill>
              </a:rPr>
              <a:t>pollution. </a:t>
            </a: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 smtClean="0"/>
              <a:t>100</a:t>
            </a:r>
            <a:r>
              <a:rPr lang="fr-FR" sz="1200" b="0" dirty="0"/>
              <a:t>% des actions lancées avec 20% clôturées au </a:t>
            </a:r>
            <a:r>
              <a:rPr lang="fr-FR" sz="1200" b="0" dirty="0" smtClean="0"/>
              <a:t>04/09,</a:t>
            </a:r>
            <a:endParaRPr lang="fr-FR" sz="1200" b="0" dirty="0"/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 smtClean="0"/>
              <a:t>Confirmation </a:t>
            </a:r>
            <a:r>
              <a:rPr lang="fr-FR" sz="1200" b="0" dirty="0"/>
              <a:t>de l’évaluation et de la validation de l’audit technique </a:t>
            </a:r>
            <a:r>
              <a:rPr lang="fr-FR" sz="1200" dirty="0">
                <a:solidFill>
                  <a:srgbClr val="C00000"/>
                </a:solidFill>
              </a:rPr>
              <a:t>le 12/10</a:t>
            </a:r>
            <a:r>
              <a:rPr lang="fr-FR" sz="1200" b="0" dirty="0"/>
              <a:t>.</a:t>
            </a:r>
          </a:p>
          <a:p>
            <a:pPr marL="342900" indent="-342900">
              <a:buAutoNum type="arabicParenR"/>
            </a:pPr>
            <a:endParaRPr lang="fr-FR" sz="900" dirty="0"/>
          </a:p>
          <a:p>
            <a:pPr marL="342900" indent="-342900">
              <a:buAutoNum type="arabicParenR"/>
            </a:pPr>
            <a:r>
              <a:rPr lang="fr-FR" sz="1400" dirty="0">
                <a:solidFill>
                  <a:schemeClr val="tx1"/>
                </a:solidFill>
              </a:rPr>
              <a:t>Audit SQ : </a:t>
            </a:r>
            <a:r>
              <a:rPr lang="fr-FR" sz="1400" b="0" dirty="0">
                <a:solidFill>
                  <a:schemeClr val="tx1"/>
                </a:solidFill>
              </a:rPr>
              <a:t>n’était pas planifié jusqu’à fin juin, sujet </a:t>
            </a:r>
            <a:r>
              <a:rPr lang="fr-FR" sz="1400" b="0" dirty="0" smtClean="0">
                <a:solidFill>
                  <a:schemeClr val="tx1"/>
                </a:solidFill>
              </a:rPr>
              <a:t>non abordé </a:t>
            </a:r>
            <a:r>
              <a:rPr lang="fr-FR" sz="1400" b="0" dirty="0">
                <a:solidFill>
                  <a:schemeClr val="tx1"/>
                </a:solidFill>
              </a:rPr>
              <a:t>lors des rituels.</a:t>
            </a:r>
            <a:endParaRPr lang="fr-FR" sz="1200" b="0" dirty="0">
              <a:solidFill>
                <a:schemeClr val="tx1"/>
              </a:solidFill>
            </a:endParaRP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/>
              <a:t>Audit SQ UKAD pas </a:t>
            </a:r>
            <a:r>
              <a:rPr lang="fr-FR" sz="1200" b="0" dirty="0" smtClean="0"/>
              <a:t>nécessaire,</a:t>
            </a:r>
            <a:endParaRPr lang="fr-FR" sz="1200" b="0" dirty="0"/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/>
              <a:t>Audit SQ </a:t>
            </a:r>
            <a:r>
              <a:rPr lang="fr-FR" sz="1200" b="0" dirty="0" err="1"/>
              <a:t>EcoTitanium</a:t>
            </a:r>
            <a:r>
              <a:rPr lang="fr-FR" sz="1200" b="0" dirty="0"/>
              <a:t> proposé par Safran à fin novembre </a:t>
            </a:r>
            <a:r>
              <a:rPr lang="fr-FR" sz="1200" b="0" dirty="0">
                <a:sym typeface="Wingdings" panose="05000000000000000000" pitchFamily="2" charset="2"/>
              </a:rPr>
              <a:t> à </a:t>
            </a:r>
            <a:r>
              <a:rPr lang="fr-FR" sz="1200" b="0" dirty="0" smtClean="0">
                <a:sym typeface="Wingdings" panose="05000000000000000000" pitchFamily="2" charset="2"/>
              </a:rPr>
              <a:t>valider.</a:t>
            </a:r>
            <a:endParaRPr lang="fr-FR" sz="1200" b="0" dirty="0"/>
          </a:p>
          <a:p>
            <a:pPr marL="342900" indent="-342900">
              <a:buAutoNum type="arabicParenR"/>
            </a:pPr>
            <a:endParaRPr lang="fr-FR" sz="900" dirty="0"/>
          </a:p>
          <a:p>
            <a:pPr marL="342900" indent="-342900">
              <a:buAutoNum type="arabicParenR"/>
            </a:pPr>
            <a:r>
              <a:rPr lang="fr-FR" sz="1400" dirty="0">
                <a:solidFill>
                  <a:schemeClr val="tx1"/>
                </a:solidFill>
              </a:rPr>
              <a:t>Qualification US :  </a:t>
            </a:r>
            <a:r>
              <a:rPr lang="fr-FR" sz="1400" b="0" dirty="0">
                <a:solidFill>
                  <a:schemeClr val="tx1"/>
                </a:solidFill>
              </a:rPr>
              <a:t>c’est le chemin critique</a:t>
            </a: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/>
              <a:t>Qualification matière:</a:t>
            </a:r>
          </a:p>
          <a:p>
            <a:pPr marL="1257300" lvl="2" indent="-342900">
              <a:buAutoNum type="arabicParenR"/>
            </a:pPr>
            <a:r>
              <a:rPr lang="fr-FR" sz="1200" b="0" dirty="0" smtClean="0"/>
              <a:t>Planning de contrôle de billettes petit </a:t>
            </a:r>
            <a:r>
              <a:rPr lang="fr-FR" sz="1200" b="0" dirty="0"/>
              <a:t>diamètre sur la cuve 7 des </a:t>
            </a:r>
            <a:r>
              <a:rPr lang="fr-FR" sz="1200" b="0" dirty="0" smtClean="0"/>
              <a:t>Ancizes respecté,</a:t>
            </a:r>
          </a:p>
          <a:p>
            <a:pPr marL="1257300" lvl="2" indent="-342900">
              <a:buAutoNum type="arabicParenR"/>
            </a:pPr>
            <a:r>
              <a:rPr lang="fr-FR" sz="1200" b="0" dirty="0" smtClean="0"/>
              <a:t>Contrôle avec nouvel étalon en s36 pour obtenir la classe AA,</a:t>
            </a:r>
          </a:p>
          <a:p>
            <a:pPr marL="1257300" lvl="2" indent="-342900">
              <a:buAutoNum type="arabicParenR"/>
            </a:pPr>
            <a:r>
              <a:rPr lang="fr-FR" sz="1200" b="0" dirty="0" smtClean="0"/>
              <a:t>Obtenir </a:t>
            </a:r>
            <a:r>
              <a:rPr lang="fr-FR" sz="1200" b="0" dirty="0"/>
              <a:t>la qualification US par  SLS, de la matière UKTMP TA6V </a:t>
            </a:r>
            <a:r>
              <a:rPr lang="fr-FR" sz="1200" b="0" dirty="0" err="1"/>
              <a:t>std</a:t>
            </a:r>
            <a:r>
              <a:rPr lang="fr-FR" sz="1200" b="0" dirty="0"/>
              <a:t> (qualification en cours) pour l’étendre à SAE et SAB au travers d’un </a:t>
            </a:r>
            <a:r>
              <a:rPr lang="fr-FR" sz="1200" b="0" dirty="0" smtClean="0"/>
              <a:t>DVI. </a:t>
            </a:r>
            <a:endParaRPr lang="fr-FR" sz="1200" b="0" dirty="0"/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/>
              <a:t>Qualification moyen US UKAD:</a:t>
            </a:r>
          </a:p>
          <a:p>
            <a:pPr marL="1257300" lvl="2" indent="-342900">
              <a:buAutoNum type="arabicParenR"/>
            </a:pPr>
            <a:r>
              <a:rPr lang="fr-FR" sz="1200" b="0" dirty="0" smtClean="0"/>
              <a:t>Audit programmé par Safran les 8 et 9/10,</a:t>
            </a:r>
            <a:endParaRPr lang="fr-FR" sz="1200" b="0" dirty="0"/>
          </a:p>
          <a:p>
            <a:pPr marL="1257300" lvl="2" indent="-342900">
              <a:buAutoNum type="arabicParenR"/>
            </a:pPr>
            <a:r>
              <a:rPr lang="fr-FR" sz="1200" b="0" dirty="0"/>
              <a:t>Dès qualification du moyen par SLS, </a:t>
            </a:r>
            <a:r>
              <a:rPr lang="fr-FR" sz="1200" b="0" dirty="0" smtClean="0"/>
              <a:t>le </a:t>
            </a:r>
            <a:r>
              <a:rPr lang="fr-FR" sz="1200" b="0" dirty="0"/>
              <a:t>périmètre sera étendu à SAB et </a:t>
            </a:r>
            <a:r>
              <a:rPr lang="fr-FR" sz="1200" b="0" dirty="0" smtClean="0"/>
              <a:t>SAE.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776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2. Qualification SAFRAN DMD0776-24</a:t>
            </a:r>
            <a:endParaRPr lang="fr-FR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218655" y="947057"/>
            <a:ext cx="8653202" cy="568032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Retour de SAFRAN sur les 10 lingots :</a:t>
            </a:r>
            <a:endParaRPr lang="fr-FR" dirty="0"/>
          </a:p>
          <a:p>
            <a:endParaRPr lang="fr-FR" sz="900" dirty="0" smtClean="0"/>
          </a:p>
          <a:p>
            <a:pPr marL="342900" indent="-342900">
              <a:buFont typeface="Arial"/>
              <a:buAutoNum type="arabicParenR"/>
            </a:pP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Paramètres </a:t>
            </a:r>
            <a:r>
              <a:rPr lang="fr-FR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process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>
                <a:sym typeface="Wingdings" panose="05000000000000000000" pitchFamily="2" charset="2"/>
              </a:rPr>
              <a:t>Rapports d’élaboration à consulter sur site</a:t>
            </a: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>
                <a:sym typeface="Wingdings" panose="05000000000000000000" pitchFamily="2" charset="2"/>
              </a:rPr>
              <a:t>5 lingots avec des incidents de fusion  </a:t>
            </a:r>
            <a:r>
              <a:rPr lang="fr-FR" sz="1200" b="0" dirty="0" smtClean="0">
                <a:sym typeface="Wingdings" panose="05000000000000000000" pitchFamily="2" charset="2"/>
              </a:rPr>
              <a:t>discussion avec SAFRAN</a:t>
            </a:r>
            <a:endParaRPr lang="fr-FR" sz="1200" b="0" dirty="0">
              <a:sym typeface="Wingdings" panose="05000000000000000000" pitchFamily="2" charset="2"/>
            </a:endParaRP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>
                <a:sym typeface="Wingdings" panose="05000000000000000000" pitchFamily="2" charset="2"/>
              </a:rPr>
              <a:t>Paramètres de conversion à communiquer </a:t>
            </a:r>
            <a:r>
              <a:rPr lang="fr-FR" sz="1200" b="0" dirty="0" smtClean="0">
                <a:sym typeface="Wingdings" panose="05000000000000000000" pitchFamily="2" charset="2"/>
              </a:rPr>
              <a:t> Action </a:t>
            </a:r>
            <a:r>
              <a:rPr lang="fr-FR" sz="1200" b="0" dirty="0">
                <a:sym typeface="Wingdings" panose="05000000000000000000" pitchFamily="2" charset="2"/>
              </a:rPr>
              <a:t>UKAD</a:t>
            </a:r>
          </a:p>
          <a:p>
            <a:endParaRPr lang="fr-FR" sz="10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arenR" startAt="2"/>
            </a:pPr>
            <a:r>
              <a:rPr lang="fr-FR" sz="1400" dirty="0" smtClean="0">
                <a:solidFill>
                  <a:schemeClr val="tx1"/>
                </a:solidFill>
              </a:rPr>
              <a:t>Résultats </a:t>
            </a:r>
            <a:r>
              <a:rPr lang="fr-FR" sz="1400" dirty="0">
                <a:solidFill>
                  <a:schemeClr val="tx1"/>
                </a:solidFill>
              </a:rPr>
              <a:t>métallurgiques :</a:t>
            </a:r>
            <a:endParaRPr lang="fr-FR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>
                <a:sym typeface="Wingdings" panose="05000000000000000000" pitchFamily="2" charset="2"/>
              </a:rPr>
              <a:t>Chimies : </a:t>
            </a:r>
          </a:p>
          <a:p>
            <a:pPr marL="711200" lvl="3" indent="-171450">
              <a:buFont typeface="Courier New" panose="02070309020205020404" pitchFamily="49" charset="0"/>
              <a:buChar char="o"/>
            </a:pPr>
            <a:r>
              <a:rPr lang="fr-FR" sz="12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variabilité  chimique observée par SAFRAN,</a:t>
            </a:r>
          </a:p>
          <a:p>
            <a:pPr marL="711200" lvl="3" indent="-171450">
              <a:buFont typeface="Courier New" panose="02070309020205020404" pitchFamily="49" charset="0"/>
              <a:buChar char="o"/>
            </a:pPr>
            <a:r>
              <a:rPr lang="fr-FR" sz="12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Précision supplémentaire demandée sur O2 et O2+2N2,</a:t>
            </a:r>
          </a:p>
          <a:p>
            <a:pPr marL="711200" lvl="3" indent="-171450">
              <a:buFont typeface="Courier New" panose="02070309020205020404" pitchFamily="49" charset="0"/>
              <a:buChar char="o"/>
            </a:pPr>
            <a:r>
              <a:rPr lang="fr-FR" sz="12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Dosage des traces à fournir. </a:t>
            </a: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>
                <a:sym typeface="Wingdings" panose="05000000000000000000" pitchFamily="2" charset="2"/>
              </a:rPr>
              <a:t>Microstructures : </a:t>
            </a:r>
          </a:p>
          <a:p>
            <a:pPr marL="711200" lvl="3" indent="-171450">
              <a:buFont typeface="Courier New" panose="02070309020205020404" pitchFamily="49" charset="0"/>
              <a:buChar char="o"/>
            </a:pPr>
            <a:r>
              <a:rPr lang="fr-FR" sz="1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recotation</a:t>
            </a:r>
            <a:r>
              <a:rPr lang="fr-FR" sz="1200" b="0" dirty="0">
                <a:solidFill>
                  <a:schemeClr val="tx1"/>
                </a:solidFill>
                <a:sym typeface="Wingdings" panose="05000000000000000000" pitchFamily="2" charset="2"/>
              </a:rPr>
              <a:t> nécessaire pour répondre à leurs </a:t>
            </a:r>
            <a:r>
              <a:rPr lang="fr-FR" sz="12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exigences, </a:t>
            </a:r>
          </a:p>
          <a:p>
            <a:pPr marL="711200" lvl="3" indent="-171450">
              <a:buFont typeface="Courier New" panose="02070309020205020404" pitchFamily="49" charset="0"/>
              <a:buChar char="o"/>
            </a:pPr>
            <a:r>
              <a:rPr lang="fr-FR" sz="12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2 lingots avec liserés non conformes  discussion avec SAFRAN</a:t>
            </a:r>
            <a:endParaRPr lang="fr-FR" sz="12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>
                <a:sym typeface="Wingdings" panose="05000000000000000000" pitchFamily="2" charset="2"/>
              </a:rPr>
              <a:t>Caractéristiques mécaniques : </a:t>
            </a:r>
          </a:p>
          <a:p>
            <a:pPr marL="711200" lvl="3" indent="-171450">
              <a:buFont typeface="Courier New" panose="02070309020205020404" pitchFamily="49" charset="0"/>
              <a:buChar char="o"/>
            </a:pPr>
            <a:r>
              <a:rPr lang="fr-FR" sz="1200" b="0" dirty="0">
                <a:solidFill>
                  <a:schemeClr val="tx1"/>
                </a:solidFill>
                <a:sym typeface="Wingdings" panose="05000000000000000000" pitchFamily="2" charset="2"/>
              </a:rPr>
              <a:t>traitement thermique non conforme à la </a:t>
            </a:r>
            <a:r>
              <a:rPr lang="fr-FR" sz="12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DMD0776-24</a:t>
            </a:r>
            <a:r>
              <a:rPr lang="fr-FR" sz="12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2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</a:p>
          <a:p>
            <a:pPr marL="1071563" lvl="4" indent="-1714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chemeClr val="tx1"/>
                </a:solidFill>
                <a:sym typeface="Wingdings" panose="05000000000000000000" pitchFamily="2" charset="2"/>
              </a:rPr>
              <a:t>Essai comparatif pouvant être réalisé entre TTH à750 °C et à 730°C  LESM</a:t>
            </a:r>
            <a:endParaRPr lang="fr-FR" sz="11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071563" lvl="4" indent="-171450">
              <a:buFont typeface="Courier New" panose="02070309020205020404" pitchFamily="49" charset="0"/>
              <a:buChar char="o"/>
            </a:pPr>
            <a:r>
              <a:rPr lang="fr-FR" sz="11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équivalence </a:t>
            </a:r>
            <a:r>
              <a:rPr lang="fr-FR" sz="1100" b="0" dirty="0">
                <a:solidFill>
                  <a:schemeClr val="tx1"/>
                </a:solidFill>
                <a:sym typeface="Wingdings" panose="05000000000000000000" pitchFamily="2" charset="2"/>
              </a:rPr>
              <a:t>à </a:t>
            </a:r>
            <a:r>
              <a:rPr lang="fr-FR" sz="11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prononcer par SAFRAN,</a:t>
            </a:r>
          </a:p>
          <a:p>
            <a:pPr marL="711200" lvl="3" indent="-171450">
              <a:buFont typeface="Courier New" panose="02070309020205020404" pitchFamily="49" charset="0"/>
              <a:buChar char="o"/>
            </a:pPr>
            <a:r>
              <a:rPr lang="fr-FR" sz="12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Allongements et striction un peu faible  lien avec charge / chimie? </a:t>
            </a:r>
            <a:endParaRPr lang="fr-FR" sz="12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r-FR" sz="9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arenR" startAt="3"/>
            </a:pPr>
            <a:r>
              <a:rPr lang="fr-FR" sz="1400" dirty="0" smtClean="0">
                <a:solidFill>
                  <a:schemeClr val="tx1"/>
                </a:solidFill>
              </a:rPr>
              <a:t>Contrôles </a:t>
            </a:r>
            <a:r>
              <a:rPr lang="fr-FR" sz="1400" dirty="0">
                <a:solidFill>
                  <a:schemeClr val="tx1"/>
                </a:solidFill>
              </a:rPr>
              <a:t>US :</a:t>
            </a:r>
            <a:endParaRPr lang="fr-FR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>
                <a:sym typeface="Wingdings" panose="05000000000000000000" pitchFamily="2" charset="2"/>
              </a:rPr>
              <a:t>Précisions demandées sur les contrôles (bruit de fond moyen/max et indication reportable)  </a:t>
            </a:r>
            <a:r>
              <a:rPr lang="fr-FR" sz="1200" b="0" dirty="0" err="1" smtClean="0">
                <a:sym typeface="Wingdings" panose="05000000000000000000" pitchFamily="2" charset="2"/>
              </a:rPr>
              <a:t>C.Trin</a:t>
            </a:r>
            <a:r>
              <a:rPr lang="fr-FR" sz="1200" b="0" dirty="0" smtClean="0">
                <a:sym typeface="Wingdings" panose="05000000000000000000" pitchFamily="2" charset="2"/>
              </a:rPr>
              <a:t> en s37</a:t>
            </a:r>
            <a:endParaRPr lang="fr-FR" sz="1200" b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2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2. Qualification SAFRAN DMD0776-24</a:t>
            </a:r>
            <a:endParaRPr lang="fr-FR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218655" y="1030613"/>
            <a:ext cx="8925344" cy="519602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Planning prévisionnel:</a:t>
            </a:r>
            <a:endParaRPr lang="fr-FR" dirty="0">
              <a:solidFill>
                <a:schemeClr val="tx1"/>
              </a:solidFill>
            </a:endParaRPr>
          </a:p>
          <a:p>
            <a:endParaRPr lang="fr-FR" sz="900" dirty="0" smtClean="0"/>
          </a:p>
          <a:p>
            <a:endParaRPr lang="fr-FR" sz="900" dirty="0"/>
          </a:p>
          <a:p>
            <a:endParaRPr lang="fr-FR" sz="900" dirty="0" smtClean="0"/>
          </a:p>
          <a:p>
            <a:endParaRPr lang="fr-FR" sz="900" dirty="0"/>
          </a:p>
          <a:p>
            <a:endParaRPr lang="fr-FR" sz="900" dirty="0" smtClean="0"/>
          </a:p>
          <a:p>
            <a:endParaRPr lang="fr-FR" sz="900" dirty="0" smtClean="0"/>
          </a:p>
          <a:p>
            <a:endParaRPr lang="fr-FR" sz="900" dirty="0" smtClean="0"/>
          </a:p>
          <a:p>
            <a:endParaRPr lang="fr-FR" sz="900" dirty="0"/>
          </a:p>
          <a:p>
            <a:endParaRPr lang="fr-FR" sz="900" dirty="0" smtClean="0"/>
          </a:p>
          <a:p>
            <a:endParaRPr lang="fr-FR" sz="900" dirty="0"/>
          </a:p>
          <a:p>
            <a:endParaRPr lang="fr-FR" sz="900" dirty="0" smtClean="0"/>
          </a:p>
          <a:p>
            <a:endParaRPr lang="fr-FR" sz="900" dirty="0"/>
          </a:p>
          <a:p>
            <a:endParaRPr lang="fr-FR" sz="900" dirty="0" smtClean="0"/>
          </a:p>
          <a:p>
            <a:endParaRPr lang="fr-FR" sz="900" dirty="0"/>
          </a:p>
          <a:p>
            <a:endParaRPr lang="fr-FR" sz="900" dirty="0" smtClean="0"/>
          </a:p>
          <a:p>
            <a:endParaRPr lang="fr-FR" sz="900" dirty="0"/>
          </a:p>
          <a:p>
            <a:endParaRPr lang="fr-FR" sz="900" dirty="0" smtClean="0"/>
          </a:p>
          <a:p>
            <a:endParaRPr lang="fr-FR" sz="900" dirty="0"/>
          </a:p>
          <a:p>
            <a:endParaRPr lang="fr-FR" sz="900" dirty="0" smtClean="0"/>
          </a:p>
          <a:p>
            <a:endParaRPr lang="fr-FR" sz="900" dirty="0"/>
          </a:p>
          <a:p>
            <a:endParaRPr lang="fr-FR" sz="900" dirty="0" smtClean="0"/>
          </a:p>
          <a:p>
            <a:endParaRPr lang="fr-FR" sz="900" dirty="0" smtClean="0"/>
          </a:p>
          <a:p>
            <a:endParaRPr lang="fr-FR" sz="900" dirty="0"/>
          </a:p>
          <a:p>
            <a:endParaRPr lang="fr-FR" sz="900" dirty="0"/>
          </a:p>
          <a:p>
            <a:endParaRPr lang="fr-FR" sz="900" dirty="0" smtClean="0"/>
          </a:p>
          <a:p>
            <a:r>
              <a:rPr lang="fr-FR" sz="1200" dirty="0" smtClean="0">
                <a:solidFill>
                  <a:schemeClr val="tx1"/>
                </a:solidFill>
              </a:rPr>
              <a:t>Commentaires </a:t>
            </a:r>
            <a:r>
              <a:rPr lang="fr-FR" sz="1200" dirty="0">
                <a:solidFill>
                  <a:schemeClr val="tx1"/>
                </a:solidFill>
              </a:rPr>
              <a:t>du planning provisoire :</a:t>
            </a: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/>
              <a:t>Décalage de 3 semaines dû au report de la réunion de validation des dossiers (8/10 au lieu du 26/09)</a:t>
            </a:r>
            <a:endParaRPr lang="fr-FR" sz="1200" b="0" dirty="0">
              <a:sym typeface="Wingdings" panose="05000000000000000000" pitchFamily="2" charset="2"/>
            </a:endParaRPr>
          </a:p>
          <a:p>
            <a:pPr marL="407988" lvl="2" indent="-228600">
              <a:buFont typeface="Wingdings" panose="05000000000000000000" pitchFamily="2" charset="2"/>
              <a:buChar char="q"/>
            </a:pPr>
            <a:r>
              <a:rPr lang="fr-FR" sz="1200" b="0" dirty="0" smtClean="0">
                <a:sym typeface="Wingdings" panose="05000000000000000000" pitchFamily="2" charset="2"/>
              </a:rPr>
              <a:t>A confirmer audit SQ début décembre </a:t>
            </a:r>
            <a:endParaRPr lang="fr-FR" sz="1200" b="0" dirty="0"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/>
          <a:stretch/>
        </p:blipFill>
        <p:spPr bwMode="auto">
          <a:xfrm>
            <a:off x="437046" y="1458684"/>
            <a:ext cx="8254375" cy="399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9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Qualification AIRBUS</a:t>
            </a:r>
            <a:endParaRPr lang="fr-FR" dirty="0"/>
          </a:p>
        </p:txBody>
      </p:sp>
      <p:sp>
        <p:nvSpPr>
          <p:cNvPr id="7" name="Espace réservé du texte 8"/>
          <p:cNvSpPr txBox="1">
            <a:spLocks/>
          </p:cNvSpPr>
          <p:nvPr/>
        </p:nvSpPr>
        <p:spPr>
          <a:xfrm>
            <a:off x="65314" y="1021216"/>
            <a:ext cx="9035142" cy="56843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fr-FR" sz="2000" b="1" dirty="0" smtClean="0">
                <a:solidFill>
                  <a:srgbClr val="F27019"/>
                </a:solidFill>
              </a:rPr>
              <a:t>Planning de qualification :</a:t>
            </a:r>
            <a:endParaRPr lang="fr-FR" sz="2000" b="1" dirty="0">
              <a:solidFill>
                <a:srgbClr val="F27019"/>
              </a:solidFill>
            </a:endParaRPr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fr-FR" sz="1600" dirty="0" smtClean="0"/>
              <a:t>Productions en cours pour les lingots : </a:t>
            </a:r>
          </a:p>
          <a:p>
            <a:pPr marL="685800" lvl="2">
              <a:buFont typeface="Wingdings" panose="05000000000000000000" pitchFamily="2" charset="2"/>
              <a:buChar char="§"/>
            </a:pPr>
            <a:r>
              <a:rPr lang="fr-FR" sz="1400" dirty="0" smtClean="0"/>
              <a:t>Glissement du planning d’environ 1 mois ½ pour tous les lingots (sauf le </a:t>
            </a:r>
            <a:r>
              <a:rPr lang="fr-FR" sz="1400" dirty="0" err="1" smtClean="0"/>
              <a:t>Pintle</a:t>
            </a:r>
            <a:r>
              <a:rPr lang="fr-FR" sz="1400" dirty="0" smtClean="0"/>
              <a:t> OTB A350),</a:t>
            </a:r>
          </a:p>
          <a:p>
            <a:pPr marL="685800" lvl="2">
              <a:buFont typeface="Wingdings" panose="05000000000000000000" pitchFamily="2" charset="2"/>
              <a:buChar char="§"/>
            </a:pPr>
            <a:r>
              <a:rPr lang="fr-FR" sz="1400" dirty="0" smtClean="0"/>
              <a:t>Pas d’info sur les dates d’engagement des produits chez AD Pamiers,</a:t>
            </a:r>
          </a:p>
          <a:p>
            <a:pPr marL="685800" lvl="2">
              <a:buFont typeface="Wingdings" panose="05000000000000000000" pitchFamily="2" charset="2"/>
              <a:buChar char="§"/>
            </a:pPr>
            <a:r>
              <a:rPr lang="fr-FR" sz="1400" dirty="0" smtClean="0"/>
              <a:t>Pas de décalage du délai final depuis juillet.</a:t>
            </a:r>
          </a:p>
          <a:p>
            <a:pPr marL="685800" lvl="2">
              <a:buFont typeface="Wingdings" panose="05000000000000000000" pitchFamily="2" charset="2"/>
              <a:buChar char="§"/>
            </a:pPr>
            <a:endParaRPr lang="fr-FR" sz="1400" dirty="0" smtClean="0"/>
          </a:p>
          <a:p>
            <a:pPr marL="285750" lvl="1">
              <a:buFont typeface="Wingdings" panose="05000000000000000000" pitchFamily="2" charset="2"/>
              <a:buChar char="§"/>
            </a:pPr>
            <a:endParaRPr lang="fr-FR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" y="2749769"/>
            <a:ext cx="9036000" cy="25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5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Qualification AIRBUS</a:t>
            </a:r>
            <a:endParaRPr lang="fr-FR" dirty="0"/>
          </a:p>
        </p:txBody>
      </p:sp>
      <p:sp>
        <p:nvSpPr>
          <p:cNvPr id="7" name="Espace réservé du texte 8"/>
          <p:cNvSpPr txBox="1">
            <a:spLocks/>
          </p:cNvSpPr>
          <p:nvPr/>
        </p:nvSpPr>
        <p:spPr>
          <a:xfrm>
            <a:off x="206832" y="1021216"/>
            <a:ext cx="8626106" cy="52924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fr-FR" sz="2000" b="1" dirty="0" smtClean="0">
                <a:solidFill>
                  <a:srgbClr val="F27019"/>
                </a:solidFill>
              </a:rPr>
              <a:t>Essai d’ensemencement :</a:t>
            </a:r>
            <a:endParaRPr lang="fr-FR" sz="1600" dirty="0" smtClean="0"/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fr-FR" sz="1600" dirty="0" smtClean="0"/>
              <a:t>Réunion le 7/09 avec UKAD / laminoir ANC pour constituer une équipe de suivi de l’essai,</a:t>
            </a:r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fr-FR" sz="1600" dirty="0" smtClean="0"/>
              <a:t>Ressource R&amp;D affectée pour suivi de l’essai (</a:t>
            </a:r>
            <a:r>
              <a:rPr lang="fr-FR" sz="1600" dirty="0" err="1" smtClean="0"/>
              <a:t>E.Archaud</a:t>
            </a:r>
            <a:r>
              <a:rPr lang="fr-FR" sz="1600" dirty="0" smtClean="0"/>
              <a:t>),</a:t>
            </a:r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fr-FR" sz="1600" dirty="0" smtClean="0"/>
              <a:t>Commande des polluants en cours,</a:t>
            </a:r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fr-FR" sz="1600" dirty="0" smtClean="0"/>
              <a:t>Massifs avec criques &lt; 25 mm : environ 1200 kg en stock chez </a:t>
            </a:r>
            <a:r>
              <a:rPr lang="fr-FR" sz="1600" dirty="0" err="1" smtClean="0"/>
              <a:t>EcoTitanium</a:t>
            </a:r>
            <a:r>
              <a:rPr lang="fr-FR" sz="1600" dirty="0" smtClean="0"/>
              <a:t> !</a:t>
            </a:r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fr-FR" sz="1600" dirty="0" smtClean="0"/>
              <a:t>Procédure d’essai transmise à Airbus pour validation,</a:t>
            </a:r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fr-FR" sz="1600" dirty="0" smtClean="0"/>
              <a:t>Contrôle US sur barres dia. 50mm :</a:t>
            </a:r>
          </a:p>
          <a:p>
            <a:pPr marL="685800" lvl="2">
              <a:buFont typeface="Wingdings" panose="05000000000000000000" pitchFamily="2" charset="2"/>
              <a:buChar char="§"/>
            </a:pPr>
            <a:r>
              <a:rPr lang="fr-FR" sz="1200" dirty="0" smtClean="0"/>
              <a:t>Installation Ancizes non qualifiée par Airbus pour cette dimension, mais capable,</a:t>
            </a:r>
          </a:p>
          <a:p>
            <a:pPr marL="685800" lvl="2">
              <a:buFont typeface="Wingdings" panose="05000000000000000000" pitchFamily="2" charset="2"/>
              <a:buChar char="§"/>
            </a:pPr>
            <a:r>
              <a:rPr lang="fr-FR" sz="1200" dirty="0" smtClean="0"/>
              <a:t>Pas d’étalon de cette dimension disponible aux Ancizes,</a:t>
            </a:r>
          </a:p>
          <a:p>
            <a:pPr marL="685800" lvl="2">
              <a:buFont typeface="Wingdings" panose="05000000000000000000" pitchFamily="2" charset="2"/>
              <a:buChar char="§"/>
            </a:pPr>
            <a:r>
              <a:rPr lang="fr-FR" sz="1200" dirty="0" smtClean="0"/>
              <a:t>TFP mini atteignable = 0,8 mm  à condition d’avoir une gamme de transformation adaptée.  </a:t>
            </a:r>
            <a:endParaRPr lang="fr-FR" sz="1200" dirty="0"/>
          </a:p>
          <a:p>
            <a:pPr marL="457200" lvl="2" indent="0">
              <a:buNone/>
            </a:pPr>
            <a:endParaRPr lang="fr-FR" sz="1200" dirty="0" smtClean="0"/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Prérequis à </a:t>
            </a:r>
            <a:r>
              <a:rPr lang="fr-FR" sz="1600" dirty="0" smtClean="0">
                <a:sym typeface="Wingdings" panose="05000000000000000000" pitchFamily="2" charset="2"/>
              </a:rPr>
              <a:t>cet essai : optimisation </a:t>
            </a:r>
            <a:r>
              <a:rPr lang="fr-FR" sz="1600" dirty="0">
                <a:sym typeface="Wingdings" panose="05000000000000000000" pitchFamily="2" charset="2"/>
              </a:rPr>
              <a:t>des pattern des torches afin d’augmenter la quantité de métal liquide dans le creuset du PAM  </a:t>
            </a:r>
            <a:r>
              <a:rPr lang="fr-FR" sz="1600" dirty="0" smtClean="0">
                <a:sym typeface="Wingdings" panose="05000000000000000000" pitchFamily="2" charset="2"/>
              </a:rPr>
              <a:t>visite prévue de </a:t>
            </a:r>
            <a:r>
              <a:rPr lang="fr-FR" sz="1600" dirty="0" err="1" smtClean="0">
                <a:sym typeface="Wingdings" panose="05000000000000000000" pitchFamily="2" charset="2"/>
              </a:rPr>
              <a:t>Retech</a:t>
            </a:r>
            <a:r>
              <a:rPr lang="fr-FR" sz="1600" dirty="0" smtClean="0">
                <a:sym typeface="Wingdings" panose="05000000000000000000" pitchFamily="2" charset="2"/>
              </a:rPr>
              <a:t> et du consultant PAM fin septembre.</a:t>
            </a:r>
            <a:endParaRPr lang="fr-FR" sz="1600" dirty="0">
              <a:sym typeface="Wingdings" panose="05000000000000000000" pitchFamily="2" charset="2"/>
            </a:endParaRPr>
          </a:p>
          <a:p>
            <a:pPr marL="285750" lvl="1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RPORATE (rou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ICKEL (vert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ANGANESE (bleu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AUTRES METAUX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9942</TotalTime>
  <Words>1317</Words>
  <Application>Microsoft Office PowerPoint</Application>
  <PresentationFormat>Affichage à l'écran (4:3)</PresentationFormat>
  <Paragraphs>188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COUV - SOMMAIRE - CONTACT</vt:lpstr>
      <vt:lpstr>CORPORATE (rouge)</vt:lpstr>
      <vt:lpstr>NICKEL (vert)</vt:lpstr>
      <vt:lpstr>MANGANESE (bleu)</vt:lpstr>
      <vt:lpstr>ALLIAGE (orange)</vt:lpstr>
      <vt:lpstr>AUTRES METAUX</vt:lpstr>
      <vt:lpstr>1_ALLIAGE (orange)</vt:lpstr>
      <vt:lpstr>2_ALLIAGE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Jessica Escaffre</cp:lastModifiedBy>
  <cp:revision>657</cp:revision>
  <dcterms:created xsi:type="dcterms:W3CDTF">2016-11-07T15:50:27Z</dcterms:created>
  <dcterms:modified xsi:type="dcterms:W3CDTF">2018-09-06T16:58:14Z</dcterms:modified>
</cp:coreProperties>
</file>