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  <p:sldMasterId id="2147483714" r:id="rId3"/>
    <p:sldMasterId id="2147483736" r:id="rId4"/>
    <p:sldMasterId id="2147483758" r:id="rId5"/>
    <p:sldMasterId id="2147483785" r:id="rId6"/>
    <p:sldMasterId id="2147483802" r:id="rId7"/>
    <p:sldMasterId id="2147483815" r:id="rId8"/>
    <p:sldMasterId id="2147483828" r:id="rId9"/>
    <p:sldMasterId id="2147483841" r:id="rId10"/>
  </p:sldMasterIdLst>
  <p:notesMasterIdLst>
    <p:notesMasterId r:id="rId58"/>
  </p:notesMasterIdLst>
  <p:handoutMasterIdLst>
    <p:handoutMasterId r:id="rId59"/>
  </p:handoutMasterIdLst>
  <p:sldIdLst>
    <p:sldId id="257" r:id="rId11"/>
    <p:sldId id="348" r:id="rId12"/>
    <p:sldId id="289" r:id="rId13"/>
    <p:sldId id="389" r:id="rId14"/>
    <p:sldId id="390" r:id="rId15"/>
    <p:sldId id="391" r:id="rId16"/>
    <p:sldId id="349" r:id="rId17"/>
    <p:sldId id="402" r:id="rId18"/>
    <p:sldId id="403" r:id="rId19"/>
    <p:sldId id="404" r:id="rId20"/>
    <p:sldId id="405" r:id="rId21"/>
    <p:sldId id="367" r:id="rId22"/>
    <p:sldId id="426" r:id="rId23"/>
    <p:sldId id="427" r:id="rId24"/>
    <p:sldId id="351" r:id="rId25"/>
    <p:sldId id="411" r:id="rId26"/>
    <p:sldId id="412" r:id="rId27"/>
    <p:sldId id="353" r:id="rId28"/>
    <p:sldId id="414" r:id="rId29"/>
    <p:sldId id="415" r:id="rId30"/>
    <p:sldId id="416" r:id="rId31"/>
    <p:sldId id="355" r:id="rId32"/>
    <p:sldId id="417" r:id="rId33"/>
    <p:sldId id="418" r:id="rId34"/>
    <p:sldId id="419" r:id="rId35"/>
    <p:sldId id="420" r:id="rId36"/>
    <p:sldId id="357" r:id="rId37"/>
    <p:sldId id="401" r:id="rId38"/>
    <p:sldId id="359" r:id="rId39"/>
    <p:sldId id="421" r:id="rId40"/>
    <p:sldId id="422" r:id="rId41"/>
    <p:sldId id="423" r:id="rId42"/>
    <p:sldId id="424" r:id="rId43"/>
    <p:sldId id="361" r:id="rId44"/>
    <p:sldId id="425" r:id="rId45"/>
    <p:sldId id="363" r:id="rId46"/>
    <p:sldId id="413" r:id="rId47"/>
    <p:sldId id="365" r:id="rId48"/>
    <p:sldId id="428" r:id="rId49"/>
    <p:sldId id="386" r:id="rId50"/>
    <p:sldId id="387" r:id="rId51"/>
    <p:sldId id="388" r:id="rId52"/>
    <p:sldId id="406" r:id="rId53"/>
    <p:sldId id="407" r:id="rId54"/>
    <p:sldId id="408" r:id="rId55"/>
    <p:sldId id="409" r:id="rId56"/>
    <p:sldId id="410" r:id="rId5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1A"/>
    <a:srgbClr val="808080"/>
    <a:srgbClr val="F27019"/>
    <a:srgbClr val="1BAD93"/>
    <a:srgbClr val="21B3EF"/>
    <a:srgbClr val="6AB732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62" autoAdjust="0"/>
  </p:normalViewPr>
  <p:slideViewPr>
    <p:cSldViewPr snapToGrid="0" snapToObjects="1">
      <p:cViewPr>
        <p:scale>
          <a:sx n="100" d="100"/>
          <a:sy n="100" d="100"/>
        </p:scale>
        <p:origin x="-1104" y="72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30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c-fseprip-01v\sites\ECOTITANIUM\03_SI\12%20-%20Supply%20chain\03_TABLEAUX%20DE%20BORD\03_PR&#201;VISION\Planning_AVP_RE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Disponibilité</a:t>
            </a:r>
            <a:r>
              <a:rPr lang="fr-FR" baseline="0"/>
              <a:t> approx.</a:t>
            </a:r>
            <a:endParaRPr lang="fr-FR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AVP_Reports!$D$13</c:f>
              <c:strCache>
                <c:ptCount val="1"/>
                <c:pt idx="0">
                  <c:v>UPB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movingAvg"/>
            <c:period val="4"/>
            <c:dispRSqr val="0"/>
            <c:dispEq val="0"/>
          </c:trendline>
          <c:cat>
            <c:numRef>
              <c:f>AVP_Reports!$E$1:$N$1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</c:numCache>
            </c:numRef>
          </c:cat>
          <c:val>
            <c:numRef>
              <c:f>AVP_Reports!$E$13:$N$13</c:f>
              <c:numCache>
                <c:formatCode>0%</c:formatCode>
                <c:ptCount val="10"/>
                <c:pt idx="0">
                  <c:v>0.14583333333333334</c:v>
                </c:pt>
                <c:pt idx="1">
                  <c:v>0.11666666666666667</c:v>
                </c:pt>
                <c:pt idx="2">
                  <c:v>0.15833333333333333</c:v>
                </c:pt>
                <c:pt idx="3">
                  <c:v>0.11666666666666667</c:v>
                </c:pt>
                <c:pt idx="4">
                  <c:v>0.3888888888888889</c:v>
                </c:pt>
                <c:pt idx="5">
                  <c:v>0.58333333333333337</c:v>
                </c:pt>
                <c:pt idx="6">
                  <c:v>0.8</c:v>
                </c:pt>
                <c:pt idx="7">
                  <c:v>1</c:v>
                </c:pt>
                <c:pt idx="8">
                  <c:v>1</c:v>
                </c:pt>
                <c:pt idx="9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FF-4587-8B9C-1C925B1EBE88}"/>
            </c:ext>
          </c:extLst>
        </c:ser>
        <c:ser>
          <c:idx val="2"/>
          <c:order val="1"/>
          <c:tx>
            <c:strRef>
              <c:f>AVP_Reports!$D$14</c:f>
              <c:strCache>
                <c:ptCount val="1"/>
                <c:pt idx="0">
                  <c:v>PAM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movingAvg"/>
            <c:period val="4"/>
            <c:dispRSqr val="0"/>
            <c:dispEq val="0"/>
          </c:trendline>
          <c:cat>
            <c:numRef>
              <c:f>AVP_Reports!$E$1:$N$1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</c:numCache>
            </c:numRef>
          </c:cat>
          <c:val>
            <c:numRef>
              <c:f>AVP_Reports!$E$14:$N$14</c:f>
              <c:numCache>
                <c:formatCode>0%</c:formatCode>
                <c:ptCount val="10"/>
                <c:pt idx="0">
                  <c:v>0.20833333333333334</c:v>
                </c:pt>
                <c:pt idx="1">
                  <c:v>0</c:v>
                </c:pt>
                <c:pt idx="2">
                  <c:v>0.1</c:v>
                </c:pt>
                <c:pt idx="3">
                  <c:v>8.3333333333333329E-2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0.125</c:v>
                </c:pt>
                <c:pt idx="8">
                  <c:v>0.2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FF-4587-8B9C-1C925B1EBE88}"/>
            </c:ext>
          </c:extLst>
        </c:ser>
        <c:ser>
          <c:idx val="3"/>
          <c:order val="2"/>
          <c:tx>
            <c:strRef>
              <c:f>AVP_Reports!$D$15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movingAvg"/>
            <c:period val="4"/>
            <c:dispRSqr val="0"/>
            <c:dispEq val="0"/>
          </c:trendline>
          <c:cat>
            <c:numRef>
              <c:f>AVP_Reports!$E$1:$N$1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</c:numCache>
            </c:numRef>
          </c:cat>
          <c:val>
            <c:numRef>
              <c:f>AVP_Reports!$E$15:$N$15</c:f>
              <c:numCache>
                <c:formatCode>0%</c:formatCode>
                <c:ptCount val="10"/>
                <c:pt idx="0">
                  <c:v>0.20833333333333334</c:v>
                </c:pt>
                <c:pt idx="1">
                  <c:v>0.33333333333333331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FF-4587-8B9C-1C925B1EB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178240"/>
        <c:axId val="19117977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AVP_Reports!$D$16</c15:sqref>
                        </c15:formulaRef>
                      </c:ext>
                    </c:extLst>
                    <c:strCache>
                      <c:ptCount val="1"/>
                      <c:pt idx="0">
                        <c:v>PEX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AVP_Reports!$E$1:$N$1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14</c:v>
                      </c:pt>
                      <c:pt idx="1">
                        <c:v>15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18</c:v>
                      </c:pt>
                      <c:pt idx="5">
                        <c:v>19</c:v>
                      </c:pt>
                      <c:pt idx="6">
                        <c:v>20</c:v>
                      </c:pt>
                      <c:pt idx="7">
                        <c:v>21</c:v>
                      </c:pt>
                      <c:pt idx="8">
                        <c:v>22</c:v>
                      </c:pt>
                      <c:pt idx="9">
                        <c:v>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AVP_Reports!$E$16:$N$16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6" formatCode="0%">
                        <c:v>1</c:v>
                      </c:pt>
                      <c:pt idx="7" formatCode="0%">
                        <c:v>1</c:v>
                      </c:pt>
                      <c:pt idx="8" formatCode="0%">
                        <c:v>1</c:v>
                      </c:pt>
                      <c:pt idx="9" formatCode="0%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0FF-4587-8B9C-1C925B1EBE88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AVP_Reports!$D$17</c15:sqref>
                        </c15:formulaRef>
                      </c:ext>
                    </c:extLst>
                    <c:strCache>
                      <c:ptCount val="1"/>
                      <c:pt idx="0">
                        <c:v>PEI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AVP_Reports!$E$1:$N$1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14</c:v>
                      </c:pt>
                      <c:pt idx="1">
                        <c:v>15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18</c:v>
                      </c:pt>
                      <c:pt idx="5">
                        <c:v>19</c:v>
                      </c:pt>
                      <c:pt idx="6">
                        <c:v>20</c:v>
                      </c:pt>
                      <c:pt idx="7">
                        <c:v>21</c:v>
                      </c:pt>
                      <c:pt idx="8">
                        <c:v>22</c:v>
                      </c:pt>
                      <c:pt idx="9">
                        <c:v>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AVP_Reports!$E$17:$N$17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</c:v>
                      </c:pt>
                      <c:pt idx="1">
                        <c:v>0.33333333333333331</c:v>
                      </c:pt>
                      <c:pt idx="2">
                        <c:v>0.16666666666666666</c:v>
                      </c:pt>
                      <c:pt idx="3">
                        <c:v>0.16666666666666666</c:v>
                      </c:pt>
                      <c:pt idx="4">
                        <c:v>0</c:v>
                      </c:pt>
                      <c:pt idx="5">
                        <c:v>0.41666666666666669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0FF-4587-8B9C-1C925B1EBE88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AVP_Reports!$D$18</c15:sqref>
                        </c15:formulaRef>
                      </c:ext>
                    </c:extLst>
                    <c:strCache>
                      <c:ptCount val="1"/>
                      <c:pt idx="0">
                        <c:v>LAB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AVP_Reports!$E$1:$N$1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14</c:v>
                      </c:pt>
                      <c:pt idx="1">
                        <c:v>15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18</c:v>
                      </c:pt>
                      <c:pt idx="5">
                        <c:v>19</c:v>
                      </c:pt>
                      <c:pt idx="6">
                        <c:v>20</c:v>
                      </c:pt>
                      <c:pt idx="7">
                        <c:v>21</c:v>
                      </c:pt>
                      <c:pt idx="8">
                        <c:v>22</c:v>
                      </c:pt>
                      <c:pt idx="9">
                        <c:v>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AVP_Reports!$E$18:$N$18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6" formatCode="0%">
                        <c:v>1</c:v>
                      </c:pt>
                      <c:pt idx="7" formatCode="0%">
                        <c:v>1</c:v>
                      </c:pt>
                      <c:pt idx="8" formatCode="0%">
                        <c:v>1</c:v>
                      </c:pt>
                      <c:pt idx="9" formatCode="0%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0FF-4587-8B9C-1C925B1EBE88}"/>
                  </c:ext>
                </c:extLst>
              </c15:ser>
            </c15:filteredBarSeries>
          </c:ext>
        </c:extLst>
      </c:barChart>
      <c:catAx>
        <c:axId val="1911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179776"/>
        <c:crosses val="autoZero"/>
        <c:auto val="1"/>
        <c:lblAlgn val="ctr"/>
        <c:lblOffset val="100"/>
        <c:noMultiLvlLbl val="0"/>
      </c:catAx>
      <c:valAx>
        <c:axId val="1911797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17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88473741284119E-2"/>
          <c:y val="0.74479002624671919"/>
          <c:w val="0.88864709873145509"/>
          <c:h val="0.22743219597550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6/19/2018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6/19/2018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Lithium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833590"/>
            <a:ext cx="2852738" cy="2846642"/>
          </a:xfrm>
          <a:prstGeom prst="rect">
            <a:avLst/>
          </a:prstGeom>
        </p:spPr>
      </p:pic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23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8734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9417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003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7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6032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4580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8759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7291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1318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56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69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440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7860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7139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08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1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0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1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7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0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26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46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7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9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5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36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3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27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8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65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12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8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80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75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9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2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76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024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90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83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37" name="Oval 3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rgbClr val="7F7F7F"/>
                </a:solidFill>
              </a:rPr>
              <a:t>Autres métaux</a:t>
            </a:r>
            <a:endParaRPr lang="fr-FR" sz="1800" b="1" dirty="0">
              <a:solidFill>
                <a:srgbClr val="7F7F7F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35" name="Picture 34" descr="zircon sand-r20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499840" y="2852550"/>
            <a:ext cx="2830798" cy="283539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937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93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7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6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5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17"/>
          <p:cNvSpPr/>
          <p:nvPr userDrawn="1"/>
        </p:nvSpPr>
        <p:spPr>
          <a:xfrm>
            <a:off x="4336917" y="1264998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0" name="Oval 17"/>
          <p:cNvSpPr/>
          <p:nvPr userDrawn="1"/>
        </p:nvSpPr>
        <p:spPr>
          <a:xfrm>
            <a:off x="4341178" y="2293864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9" name="Oval 17"/>
          <p:cNvSpPr/>
          <p:nvPr userDrawn="1"/>
        </p:nvSpPr>
        <p:spPr>
          <a:xfrm>
            <a:off x="4342578" y="3355027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4" name="Oval 17"/>
          <p:cNvSpPr/>
          <p:nvPr userDrawn="1"/>
        </p:nvSpPr>
        <p:spPr>
          <a:xfrm>
            <a:off x="4342578" y="439007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60307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184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8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5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69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2" name="Oval 1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13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4" name="Oval 13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550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574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7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86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486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29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352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8420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61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4022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073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141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742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840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3045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77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RENDEZ-VOUS SUR LE WEB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www.eramet.com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TÉLÉCHARGEZ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NOTRE APPLICATION FINANCE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RETROUVEZ-NOUS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SUR</a:t>
              </a:r>
              <a:r>
                <a:rPr lang="fr-FR" sz="900" baseline="0" dirty="0" smtClean="0">
                  <a:solidFill>
                    <a:schemeClr val="bg1"/>
                  </a:solidFill>
                </a:rPr>
                <a:t> LINKEDIN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412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82059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1195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258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37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071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04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731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7064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28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9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982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96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783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759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5699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9532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393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8103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32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7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798" r:id="rId3"/>
    <p:sldLayoutId id="2147483799" r:id="rId4"/>
    <p:sldLayoutId id="2147483800" r:id="rId5"/>
    <p:sldLayoutId id="2147483801" r:id="rId6"/>
    <p:sldLayoutId id="2147483652" r:id="rId7"/>
    <p:sldLayoutId id="214748369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80" r:id="rId11"/>
    <p:sldLayoutId id="214748370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81" r:id="rId10"/>
    <p:sldLayoutId id="214748372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82" r:id="rId10"/>
    <p:sldLayoutId id="214748374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1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slideLayout" Target="../slideLayouts/slideLayout4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11 juin 2018</a:t>
            </a:r>
            <a:endParaRPr lang="fr-FR" dirty="0"/>
          </a:p>
        </p:txBody>
      </p:sp>
      <p:pic>
        <p:nvPicPr>
          <p:cNvPr id="1026" name="Picture 2" descr="C:\Users\caroline.marty\Desktop\ECOTI - Infos légales\Logo_EcoTitan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30" y="1901537"/>
            <a:ext cx="4590874" cy="21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02270"/>
              </p:ext>
            </p:extLst>
          </p:nvPr>
        </p:nvGraphicFramePr>
        <p:xfrm>
          <a:off x="380014" y="1048848"/>
          <a:ext cx="8514604" cy="508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Worksheet" r:id="rId3" imgW="9972743" imgH="6143625" progId="Excel.Sheet.12">
                  <p:embed/>
                </p:oleObj>
              </mc:Choice>
              <mc:Fallback>
                <p:oleObj name="Worksheet" r:id="rId3" imgW="9972743" imgH="6143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014" y="1048848"/>
                        <a:ext cx="8514604" cy="5082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8654" y="879571"/>
            <a:ext cx="3324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Le suivi du </a:t>
            </a:r>
            <a:r>
              <a:rPr lang="fr-FR" sz="1600" b="1" dirty="0" smtClean="0">
                <a:solidFill>
                  <a:prstClr val="black"/>
                </a:solidFill>
              </a:rPr>
              <a:t>stock à fin mai 2018: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8653" y="6130982"/>
            <a:ext cx="909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La cible fin décembre 2018 est de 1,9 M€ pour préparer les 274 T de T1 2019.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La cible fin mai 2018 devrait être de 0,9 M€ pour préparer les 130 T jusqu’à fin septembre. Soit un delta de 0,4 M€ en trop.  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2095" y="1309143"/>
            <a:ext cx="8784399" cy="5353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Lettre de contestation à la  SEMERAP envoyée mi-mai, au sujet d’une facture de 2018 dont les consommations facturées datent, en partie, de 2015. </a:t>
            </a:r>
          </a:p>
          <a:p>
            <a:pPr marL="0" indent="0" algn="just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Certification des comptes de 2017 d’EcoTitanium, le 22 mai 2018, par les CAC Ernst &amp; Young.</a:t>
            </a: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Augmentation du capital de 4,9 M€ a été actée le 23 mai 2018 :</a:t>
            </a:r>
          </a:p>
          <a:p>
            <a:pPr lvl="1" algn="just"/>
            <a:r>
              <a:rPr lang="fr-FR" sz="1600" dirty="0">
                <a:solidFill>
                  <a:prstClr val="black"/>
                </a:solidFill>
              </a:rPr>
              <a:t>Apport réalisé par AD à fin mai.</a:t>
            </a:r>
          </a:p>
          <a:p>
            <a:pPr lvl="1" algn="just"/>
            <a:r>
              <a:rPr lang="fr-FR" sz="1600" dirty="0">
                <a:solidFill>
                  <a:prstClr val="black"/>
                </a:solidFill>
              </a:rPr>
              <a:t>Apport à réaliser par l’ADEME et UKTMPI en juin 2018.</a:t>
            </a:r>
          </a:p>
          <a:p>
            <a:pPr marL="0" indent="0" algn="just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Signature du contrat de factoring, le 6 juin 2018.</a:t>
            </a: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Travaux en-cours pour le comité de surveillance de fin juin et pour la deuxième augmentation de capital de fin d’année.</a:t>
            </a: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6260" y="939811"/>
            <a:ext cx="254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Actualités finance: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921761" y="2433312"/>
            <a:ext cx="912072" cy="798193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BP et développement commercial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BP et développement commercial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6260" y="939811"/>
            <a:ext cx="254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Point Commercial 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4" y="1470535"/>
            <a:ext cx="8530566" cy="514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6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BP et développement commercial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2095" y="1309143"/>
            <a:ext cx="8784399" cy="5353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600" dirty="0"/>
              <a:t>Difficulté à satisfaire les besoins clients, liée aux problèmes de démarrage. Les retards pris nécessitent des arbitrages à l’affectation, la proposition de délais est  difficile voire impossible. </a:t>
            </a:r>
          </a:p>
          <a:p>
            <a:pPr marL="0" indent="0" algn="just">
              <a:buNone/>
            </a:pPr>
            <a:r>
              <a:rPr lang="fr-FR" sz="1600" dirty="0"/>
              <a:t> </a:t>
            </a:r>
          </a:p>
          <a:p>
            <a:pPr algn="just"/>
            <a:r>
              <a:rPr lang="fr-FR" sz="1600" dirty="0"/>
              <a:t>Safran </a:t>
            </a:r>
            <a:r>
              <a:rPr lang="fr-FR" sz="1600" dirty="0" err="1"/>
              <a:t>Aero</a:t>
            </a:r>
            <a:r>
              <a:rPr lang="fr-FR" sz="1600" dirty="0"/>
              <a:t> Booster :  </a:t>
            </a:r>
          </a:p>
          <a:p>
            <a:pPr lvl="1" algn="just"/>
            <a:r>
              <a:rPr lang="fr-FR" sz="1400" dirty="0"/>
              <a:t>La qualification est un challenge, attention aux </a:t>
            </a:r>
            <a:r>
              <a:rPr lang="fr-FR" sz="1400" dirty="0" smtClean="0"/>
              <a:t>exigences,</a:t>
            </a:r>
            <a:endParaRPr lang="fr-FR" sz="1400" dirty="0"/>
          </a:p>
          <a:p>
            <a:pPr lvl="1" algn="just"/>
            <a:r>
              <a:rPr lang="fr-FR" sz="1400" dirty="0"/>
              <a:t>Scénario de démarrage demandé à Safran, pour confirmer les capacités à affecter =&gt; Fin juin.</a:t>
            </a:r>
          </a:p>
          <a:p>
            <a:pPr marL="0" indent="0" algn="just">
              <a:buNone/>
            </a:pPr>
            <a:r>
              <a:rPr lang="fr-FR" sz="1600" dirty="0"/>
              <a:t> </a:t>
            </a:r>
          </a:p>
          <a:p>
            <a:pPr algn="just"/>
            <a:r>
              <a:rPr lang="fr-FR" sz="1600" dirty="0"/>
              <a:t>Forgital :</a:t>
            </a:r>
          </a:p>
          <a:p>
            <a:pPr lvl="1" algn="just"/>
            <a:r>
              <a:rPr lang="fr-FR" sz="1400" dirty="0"/>
              <a:t>Réunion à venir début </a:t>
            </a:r>
            <a:r>
              <a:rPr lang="fr-FR" sz="1400" dirty="0" smtClean="0"/>
              <a:t>Juillet,</a:t>
            </a:r>
            <a:endParaRPr lang="fr-FR" sz="1400" dirty="0"/>
          </a:p>
          <a:p>
            <a:pPr lvl="1" algn="just"/>
            <a:r>
              <a:rPr lang="fr-FR" sz="1400" dirty="0"/>
              <a:t>VSMPO très offensif sur la fourniture de carter, contexte difficile pour Forgital et pour les prix</a:t>
            </a:r>
            <a:r>
              <a:rPr lang="fr-FR" sz="1400" dirty="0" smtClean="0"/>
              <a:t>…</a:t>
            </a:r>
          </a:p>
          <a:p>
            <a:pPr marL="457200" lvl="1" indent="0" algn="just">
              <a:buNone/>
            </a:pPr>
            <a:r>
              <a:rPr lang="fr-FR" sz="1400" dirty="0"/>
              <a:t> </a:t>
            </a:r>
          </a:p>
          <a:p>
            <a:pPr algn="just"/>
            <a:r>
              <a:rPr lang="fr-FR" sz="1600" dirty="0"/>
              <a:t>Rolls Royce : </a:t>
            </a:r>
          </a:p>
          <a:p>
            <a:pPr lvl="1" algn="just"/>
            <a:r>
              <a:rPr lang="fr-FR" sz="1400" dirty="0"/>
              <a:t>R</a:t>
            </a:r>
            <a:r>
              <a:rPr lang="fr-FR" sz="1400" dirty="0" smtClean="0"/>
              <a:t>encontre </a:t>
            </a:r>
            <a:r>
              <a:rPr lang="fr-FR" sz="1400" dirty="0"/>
              <a:t>le 6 Juin à Derby :  acheteurs et experts </a:t>
            </a:r>
            <a:r>
              <a:rPr lang="fr-FR" sz="1400" dirty="0" smtClean="0"/>
              <a:t>techniques,</a:t>
            </a:r>
          </a:p>
          <a:p>
            <a:pPr lvl="1" algn="just"/>
            <a:r>
              <a:rPr lang="fr-FR" sz="1400" dirty="0" smtClean="0"/>
              <a:t> Présentation </a:t>
            </a:r>
            <a:r>
              <a:rPr lang="fr-FR" sz="1400" dirty="0"/>
              <a:t>de nos possibilités, RR intéressé sans </a:t>
            </a:r>
            <a:r>
              <a:rPr lang="fr-FR" sz="1400" dirty="0" smtClean="0"/>
              <a:t>enthousiasme,</a:t>
            </a:r>
            <a:endParaRPr lang="fr-FR" sz="1400" dirty="0"/>
          </a:p>
          <a:p>
            <a:pPr lvl="1" algn="just"/>
            <a:r>
              <a:rPr lang="fr-FR" sz="1400" dirty="0"/>
              <a:t>Les achats semblent s’intéresser surtout à filière </a:t>
            </a:r>
            <a:r>
              <a:rPr lang="fr-FR" sz="1400" dirty="0" smtClean="0"/>
              <a:t>tôle,</a:t>
            </a:r>
            <a:endParaRPr lang="fr-FR" sz="1400" dirty="0"/>
          </a:p>
          <a:p>
            <a:pPr lvl="1" algn="just"/>
            <a:r>
              <a:rPr lang="fr-FR" sz="1400" dirty="0"/>
              <a:t>Nous devrions être dans l’appel d’offre pour contrat à partir de 2021, Appel d’offre à venir en Q3-Q4 2018.</a:t>
            </a:r>
          </a:p>
          <a:p>
            <a:pPr marL="0" indent="0" algn="just"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765034"/>
            <a:ext cx="8569325" cy="60858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fr-FR" sz="1000" dirty="0" smtClean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8654" y="3794169"/>
            <a:ext cx="8331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u="sng" dirty="0" smtClean="0">
                <a:solidFill>
                  <a:prstClr val="black"/>
                </a:solidFill>
              </a:rPr>
              <a:t>Sur le mois, quelques erreurs opérateurs sont apparues</a:t>
            </a:r>
            <a:r>
              <a:rPr lang="fr-FR" sz="1400" dirty="0" smtClean="0">
                <a:solidFill>
                  <a:prstClr val="black"/>
                </a:solidFill>
              </a:rPr>
              <a:t>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prstClr val="black"/>
                </a:solidFill>
              </a:rPr>
              <a:t>n</a:t>
            </a:r>
            <a:r>
              <a:rPr lang="fr-FR" sz="1400" dirty="0" smtClean="0">
                <a:solidFill>
                  <a:prstClr val="black"/>
                </a:solidFill>
              </a:rPr>
              <a:t>on mise en route de l’oxygène au PAM,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prstClr val="black"/>
                </a:solidFill>
              </a:rPr>
              <a:t>amorçage entre torche 1 et vibrant,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prstClr val="black"/>
                </a:solidFill>
              </a:rPr>
              <a:t>…</a:t>
            </a:r>
          </a:p>
          <a:p>
            <a:r>
              <a:rPr lang="fr-FR" sz="1400" dirty="0" smtClean="0">
                <a:solidFill>
                  <a:prstClr val="black"/>
                </a:solidFill>
              </a:rPr>
              <a:t>Toutes les erreurs sont analysées par méthodes 5P ou arbres des causes avec plan d’action et suivi associé.</a:t>
            </a:r>
          </a:p>
          <a:p>
            <a:endParaRPr lang="fr-FR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u="sng" dirty="0" smtClean="0">
                <a:solidFill>
                  <a:prstClr val="black"/>
                </a:solidFill>
              </a:rPr>
              <a:t>Point positif </a:t>
            </a:r>
            <a:r>
              <a:rPr lang="fr-FR" sz="1400" dirty="0" smtClean="0">
                <a:solidFill>
                  <a:prstClr val="black"/>
                </a:solidFill>
              </a:rPr>
              <a:t>: sur les électrodes réalisées (en partie ou complète) il n’ y a plus de coulure. L’augmentation de la tension sur la torche 5 semble résoudre ce problème.</a:t>
            </a:r>
          </a:p>
          <a:p>
            <a:endParaRPr lang="fr-F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u="sng" dirty="0" smtClean="0">
                <a:solidFill>
                  <a:prstClr val="black"/>
                </a:solidFill>
              </a:rPr>
              <a:t>Point d’attention </a:t>
            </a:r>
            <a:r>
              <a:rPr lang="fr-FR" sz="1400" dirty="0" smtClean="0">
                <a:solidFill>
                  <a:prstClr val="black"/>
                </a:solidFill>
              </a:rPr>
              <a:t>: les différents essais réalisés au VAR influence très nettement l’efficacité du brossage de la lingotière voir la nécessité d’envoyer les lingotière se faire sabler. </a:t>
            </a:r>
            <a:endParaRPr lang="fr-FR" sz="14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358882"/>
              </p:ext>
            </p:extLst>
          </p:nvPr>
        </p:nvGraphicFramePr>
        <p:xfrm>
          <a:off x="218653" y="843549"/>
          <a:ext cx="7749690" cy="2839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6999"/>
                <a:gridCol w="6982691"/>
              </a:tblGrid>
              <a:tr h="23512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PAM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512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23-mai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OF10343, 1 </a:t>
                      </a:r>
                      <a:r>
                        <a:rPr lang="fr-FR" sz="1400" u="none" strike="noStrike" dirty="0" err="1">
                          <a:effectLst/>
                        </a:rPr>
                        <a:t>skull</a:t>
                      </a:r>
                      <a:r>
                        <a:rPr lang="fr-FR" sz="1400" u="none" strike="noStrike" dirty="0">
                          <a:effectLst/>
                        </a:rPr>
                        <a:t>, arrêt après 1h30, hublot </a:t>
                      </a:r>
                      <a:r>
                        <a:rPr lang="fr-FR" sz="1400" u="none" strike="noStrike" dirty="0" smtClean="0">
                          <a:effectLst/>
                        </a:rPr>
                        <a:t>brisé.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512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24-mai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OF1348, 1 </a:t>
                      </a:r>
                      <a:r>
                        <a:rPr lang="fr-FR" sz="1400" u="none" strike="noStrike" dirty="0" err="1">
                          <a:effectLst/>
                        </a:rPr>
                        <a:t>skull</a:t>
                      </a:r>
                      <a:r>
                        <a:rPr lang="fr-FR" sz="1400" u="none" strike="noStrike" dirty="0">
                          <a:effectLst/>
                        </a:rPr>
                        <a:t>, </a:t>
                      </a:r>
                      <a:r>
                        <a:rPr lang="fr-FR" sz="1400" u="none" strike="noStrike" dirty="0" smtClean="0">
                          <a:effectLst/>
                        </a:rPr>
                        <a:t>RAS.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512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24-mai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OF10341, entrée d'air après 48 min hublot </a:t>
                      </a:r>
                      <a:r>
                        <a:rPr lang="fr-FR" sz="1400" u="none" strike="noStrike" dirty="0" smtClean="0">
                          <a:effectLst/>
                        </a:rPr>
                        <a:t>brisé.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512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28-mai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OF10346, 1 électrode, 7467 kg </a:t>
                      </a:r>
                      <a:r>
                        <a:rPr lang="fr-FR" sz="1400" u="none" strike="noStrike" dirty="0" smtClean="0">
                          <a:effectLst/>
                        </a:rPr>
                        <a:t>RAS.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512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28-mai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OF10341, arrêt après 3h44 sur montée </a:t>
                      </a:r>
                      <a:r>
                        <a:rPr lang="fr-FR" sz="1400" u="none" strike="noStrike" dirty="0" err="1">
                          <a:effectLst/>
                        </a:rPr>
                        <a:t>hydrogéne</a:t>
                      </a:r>
                      <a:r>
                        <a:rPr lang="fr-FR" sz="1400" u="none" strike="noStrike" dirty="0">
                          <a:effectLst/>
                        </a:rPr>
                        <a:t>, vanne d'injection d'O2 non </a:t>
                      </a:r>
                      <a:r>
                        <a:rPr lang="fr-FR" sz="1400" u="none" strike="noStrike" dirty="0" smtClean="0">
                          <a:effectLst/>
                        </a:rPr>
                        <a:t>ouverte.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07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31-mai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OF10353, 1 </a:t>
                      </a:r>
                      <a:r>
                        <a:rPr lang="fr-FR" sz="1400" u="none" strike="noStrike" dirty="0" err="1">
                          <a:effectLst/>
                        </a:rPr>
                        <a:t>skull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effectLst/>
                        </a:rPr>
                        <a:t>RAS.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72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31-mai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OF10355, 1 électrode, arrêt après 4h de fusion, montée </a:t>
                      </a:r>
                      <a:r>
                        <a:rPr lang="fr-FR" sz="1400" u="none" strike="noStrike" dirty="0" smtClean="0">
                          <a:effectLst/>
                        </a:rPr>
                        <a:t>d'hydrogène </a:t>
                      </a:r>
                      <a:r>
                        <a:rPr lang="fr-FR" sz="1400" u="none" strike="noStrike" dirty="0">
                          <a:effectLst/>
                        </a:rPr>
                        <a:t>fuite sur le creuset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5121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Four à l'arrêt depuis le 31 mai, recherche de l'entrée d'eau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7069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512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VAR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512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05-juin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OF10346, 1 électrode, encore double peau et pile </a:t>
                      </a:r>
                      <a:r>
                        <a:rPr lang="fr-FR" sz="1400" u="none" strike="noStrike" dirty="0" smtClean="0">
                          <a:effectLst/>
                        </a:rPr>
                        <a:t>d'assiettes.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3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Production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765034"/>
            <a:ext cx="8569325" cy="60858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fr-FR" sz="1000" dirty="0" smtClean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4462" y="912346"/>
            <a:ext cx="84569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u="sng" dirty="0" smtClean="0">
                <a:solidFill>
                  <a:prstClr val="black"/>
                </a:solidFill>
              </a:rPr>
              <a:t>RH </a:t>
            </a:r>
            <a:r>
              <a:rPr lang="fr-FR" sz="1400" dirty="0" smtClean="0">
                <a:solidFill>
                  <a:prstClr val="black"/>
                </a:solidFill>
              </a:rPr>
              <a:t>: </a:t>
            </a:r>
            <a:endParaRPr lang="fr-FR" sz="1400" dirty="0">
              <a:solidFill>
                <a:prstClr val="black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prstClr val="black"/>
                </a:solidFill>
              </a:rPr>
              <a:t>Arrivée </a:t>
            </a:r>
            <a:r>
              <a:rPr lang="fr-FR" sz="1400" dirty="0">
                <a:solidFill>
                  <a:prstClr val="black"/>
                </a:solidFill>
              </a:rPr>
              <a:t>des 2 premières intérimaires : </a:t>
            </a:r>
            <a:r>
              <a:rPr lang="fr-FR" sz="1400" dirty="0" err="1">
                <a:solidFill>
                  <a:prstClr val="black"/>
                </a:solidFill>
              </a:rPr>
              <a:t>D.Verissimo</a:t>
            </a:r>
            <a:r>
              <a:rPr lang="fr-FR" sz="1400" dirty="0">
                <a:solidFill>
                  <a:prstClr val="black"/>
                </a:solidFill>
              </a:rPr>
              <a:t>, </a:t>
            </a:r>
            <a:r>
              <a:rPr lang="fr-FR" sz="1400" dirty="0" err="1">
                <a:solidFill>
                  <a:prstClr val="black"/>
                </a:solidFill>
              </a:rPr>
              <a:t>N.Barbecot</a:t>
            </a:r>
            <a:endParaRPr lang="fr-FR" sz="1400" dirty="0">
              <a:solidFill>
                <a:prstClr val="black"/>
              </a:solidFill>
            </a:endParaRPr>
          </a:p>
          <a:p>
            <a:r>
              <a:rPr lang="fr-FR" sz="1400" dirty="0">
                <a:solidFill>
                  <a:prstClr val="black"/>
                </a:solidFill>
              </a:rPr>
              <a:t>Il reste 2 opérateurs à rentrer courant juin et 3 </a:t>
            </a:r>
            <a:r>
              <a:rPr lang="fr-FR" sz="1400" dirty="0" smtClean="0">
                <a:solidFill>
                  <a:prstClr val="black"/>
                </a:solidFill>
              </a:rPr>
              <a:t>opérateurs/mainteneurs.</a:t>
            </a:r>
            <a:endParaRPr lang="fr-F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u="sng" dirty="0" smtClean="0">
                <a:solidFill>
                  <a:prstClr val="black"/>
                </a:solidFill>
              </a:rPr>
              <a:t>Monter en compétence EcoTitanium </a:t>
            </a:r>
            <a:r>
              <a:rPr lang="fr-FR" sz="1400" dirty="0" smtClean="0">
                <a:solidFill>
                  <a:prstClr val="black"/>
                </a:solidFill>
              </a:rPr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prstClr val="black"/>
                </a:solidFill>
              </a:rPr>
              <a:t>prioriser la prise en main de la préparation des charges par les nouveaux arrivants avec pour objectif qu’ils soient autonomes en septembre,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prstClr val="black"/>
                </a:solidFill>
              </a:rPr>
              <a:t>prioriser les « anciens » sur PAM et VAR, ce qui continuera à les faire monter en compétence et limitera les risques d’erreur,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prstClr val="black"/>
                </a:solidFill>
              </a:rPr>
              <a:t>Stratégie à adopter concernant la Trévisan.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400" dirty="0">
              <a:solidFill>
                <a:prstClr val="black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u="sng" dirty="0" smtClean="0">
                <a:solidFill>
                  <a:prstClr val="black"/>
                </a:solidFill>
              </a:rPr>
              <a:t>Trévisan</a:t>
            </a:r>
            <a:r>
              <a:rPr lang="fr-FR" sz="1400" dirty="0" smtClean="0">
                <a:solidFill>
                  <a:prstClr val="black"/>
                </a:solidFill>
              </a:rPr>
              <a:t> 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prstClr val="black"/>
                </a:solidFill>
              </a:rPr>
              <a:t>Machine remise au nominal avec OMECAD (bug dans les programmes d’origine, fiabilisation des outils et porte-outils …),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prstClr val="black"/>
                </a:solidFill>
              </a:rPr>
              <a:t>poursuite envisagée de la montée en compétence opérateur en partenariat avec OMECAD.</a:t>
            </a:r>
          </a:p>
        </p:txBody>
      </p:sp>
    </p:spTree>
    <p:extLst>
      <p:ext uri="{BB962C8B-B14F-4D97-AF65-F5344CB8AC3E}">
        <p14:creationId xmlns:p14="http://schemas.microsoft.com/office/powerpoint/2010/main" val="24480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Maintenance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96212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93959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Maintenance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818576"/>
            <a:ext cx="8569325" cy="5726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fr-FR" sz="1800" b="1" dirty="0">
                <a:solidFill>
                  <a:prstClr val="black"/>
                </a:solidFill>
              </a:rPr>
              <a:t>HSE</a:t>
            </a:r>
            <a:r>
              <a:rPr lang="fr-FR" sz="1800" dirty="0">
                <a:solidFill>
                  <a:prstClr val="black"/>
                </a:solidFill>
              </a:rPr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(spécifique maintenance) </a:t>
            </a:r>
            <a:r>
              <a:rPr lang="fr-FR" sz="1800" dirty="0" smtClean="0">
                <a:solidFill>
                  <a:prstClr val="black"/>
                </a:solidFill>
              </a:rPr>
              <a:t>:</a:t>
            </a:r>
            <a:endParaRPr lang="fr-FR" sz="18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. </a:t>
            </a:r>
            <a:r>
              <a:rPr lang="fr-FR" sz="1200" dirty="0" smtClean="0">
                <a:solidFill>
                  <a:prstClr val="black"/>
                </a:solidFill>
              </a:rPr>
              <a:t>Réglementaire annuel électrique terminé (pas d’anomalie critique signalée).</a:t>
            </a:r>
            <a:endParaRPr lang="fr-FR" sz="12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. En cours : déclaration LUNE des ESP concernés, avec service HSE.</a:t>
            </a:r>
            <a:endParaRPr lang="fr-FR" sz="12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r>
              <a:rPr lang="fr-FR" sz="1600" b="1" dirty="0" smtClean="0">
                <a:solidFill>
                  <a:prstClr val="black"/>
                </a:solidFill>
              </a:rPr>
              <a:t>Performance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prstClr val="black"/>
                </a:solidFill>
              </a:rPr>
              <a:t>:</a:t>
            </a:r>
          </a:p>
          <a:p>
            <a:pPr algn="just">
              <a:buFont typeface="Arial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79" y="3018554"/>
            <a:ext cx="643374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fr-FR" sz="1200" b="1" dirty="0" smtClean="0">
                <a:solidFill>
                  <a:srgbClr val="F27019"/>
                </a:solidFill>
              </a:rPr>
              <a:t>Résultats du mois </a:t>
            </a:r>
            <a:r>
              <a:rPr lang="fr-FR" sz="1200" dirty="0" smtClean="0">
                <a:solidFill>
                  <a:prstClr val="black"/>
                </a:solidFill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Réussite technique : préventif compresseur He (AK23) réalisé,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100</a:t>
            </a:r>
            <a:r>
              <a:rPr lang="fr-FR" sz="1200" dirty="0">
                <a:solidFill>
                  <a:prstClr val="black"/>
                </a:solidFill>
              </a:rPr>
              <a:t>% préventif </a:t>
            </a:r>
            <a:r>
              <a:rPr lang="fr-FR" sz="1200" dirty="0" smtClean="0">
                <a:solidFill>
                  <a:prstClr val="black"/>
                </a:solidFill>
              </a:rPr>
              <a:t>programmé décidé réalisé,</a:t>
            </a:r>
            <a:endParaRPr lang="fr-FR" sz="120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sz="1200" dirty="0">
                <a:solidFill>
                  <a:prstClr val="black"/>
                </a:solidFill>
              </a:rPr>
              <a:t>Pour l’instant </a:t>
            </a:r>
            <a:r>
              <a:rPr lang="fr-FR" sz="1200" dirty="0" smtClean="0">
                <a:solidFill>
                  <a:prstClr val="black"/>
                </a:solidFill>
              </a:rPr>
              <a:t>bonne intégration de Julien Maisonneuve (</a:t>
            </a:r>
            <a:r>
              <a:rPr lang="fr-FR" sz="1200" dirty="0" err="1" smtClean="0">
                <a:solidFill>
                  <a:prstClr val="black"/>
                </a:solidFill>
              </a:rPr>
              <a:t>Interim</a:t>
            </a:r>
            <a:r>
              <a:rPr lang="fr-FR" sz="1200" dirty="0" smtClean="0">
                <a:solidFill>
                  <a:prstClr val="black"/>
                </a:solidFill>
              </a:rPr>
              <a:t>). Permet de réaliser de nombreux travaux correctifs.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Incident technique #1 : 2 arrêts pour fissuration des hublots, 2x 1,2T (</a:t>
            </a:r>
            <a:r>
              <a:rPr lang="fr-FR" sz="1200" dirty="0" err="1" smtClean="0">
                <a:solidFill>
                  <a:prstClr val="black"/>
                </a:solidFill>
              </a:rPr>
              <a:t>skull</a:t>
            </a:r>
            <a:r>
              <a:rPr lang="fr-FR" sz="1200" dirty="0" smtClean="0">
                <a:solidFill>
                  <a:prstClr val="black"/>
                </a:solidFill>
              </a:rPr>
              <a:t>) + 96h, vanne manuelle fermée :</a:t>
            </a:r>
          </a:p>
          <a:p>
            <a:pPr marL="742950" lvl="1" indent="-2857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Poignées enlevées + marquage position vanne,</a:t>
            </a:r>
          </a:p>
          <a:p>
            <a:pPr marL="742950" lvl="1" indent="-2857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Analyse des vannes « à risque » sur hydraulique, vide, pneumatique, He, eau -&gt; refroidissement HPU</a:t>
            </a:r>
          </a:p>
          <a:p>
            <a:pPr marL="285750" indent="-2857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Incident technique #2 : fuite eau sur creuset cuivre, à chaud. 1</a:t>
            </a:r>
            <a:r>
              <a:rPr lang="fr-FR" sz="1200" baseline="30000" dirty="0" smtClean="0">
                <a:solidFill>
                  <a:prstClr val="black"/>
                </a:solidFill>
              </a:rPr>
              <a:t>ère</a:t>
            </a:r>
            <a:r>
              <a:rPr lang="fr-FR" sz="1200" dirty="0" smtClean="0">
                <a:solidFill>
                  <a:prstClr val="black"/>
                </a:solidFill>
              </a:rPr>
              <a:t> expérience de recherche de fuite sur cuivre (pression eau, pression AC + 1000 bulles, soufflage He + </a:t>
            </a:r>
            <a:r>
              <a:rPr lang="fr-FR" sz="1200" dirty="0" err="1" smtClean="0">
                <a:solidFill>
                  <a:prstClr val="black"/>
                </a:solidFill>
              </a:rPr>
              <a:t>renifflage</a:t>
            </a:r>
            <a:r>
              <a:rPr lang="fr-FR" sz="1200" dirty="0" smtClean="0">
                <a:solidFill>
                  <a:prstClr val="black"/>
                </a:solidFill>
              </a:rPr>
              <a:t>, ressuage), </a:t>
            </a:r>
            <a:r>
              <a:rPr lang="fr-FR" sz="1200" dirty="0" err="1" smtClean="0">
                <a:solidFill>
                  <a:prstClr val="black"/>
                </a:solidFill>
              </a:rPr>
              <a:t>niv</a:t>
            </a:r>
            <a:r>
              <a:rPr lang="fr-FR" sz="1200" dirty="0" smtClean="0">
                <a:solidFill>
                  <a:prstClr val="black"/>
                </a:solidFill>
              </a:rPr>
              <a:t> 3 CND : ressuage le mieux, difficile en US (manque étalon, appréciation difficile et subjective).</a:t>
            </a:r>
          </a:p>
          <a:p>
            <a:pPr algn="just">
              <a:buFont typeface="Wingdings" pitchFamily="2" charset="2"/>
              <a:buNone/>
            </a:pPr>
            <a:r>
              <a:rPr lang="fr-FR" sz="1200" b="1" dirty="0" smtClean="0">
                <a:solidFill>
                  <a:srgbClr val="F27019"/>
                </a:solidFill>
              </a:rPr>
              <a:t>Actions </a:t>
            </a:r>
            <a:r>
              <a:rPr lang="fr-FR" sz="1200" b="1" dirty="0">
                <a:solidFill>
                  <a:srgbClr val="F27019"/>
                </a:solidFill>
              </a:rPr>
              <a:t>à </a:t>
            </a:r>
            <a:r>
              <a:rPr lang="fr-FR" sz="1200" b="1" dirty="0" smtClean="0">
                <a:solidFill>
                  <a:srgbClr val="F27019"/>
                </a:solidFill>
              </a:rPr>
              <a:t>venir : </a:t>
            </a:r>
            <a:endParaRPr lang="fr-FR" sz="1600" dirty="0" smtClean="0">
              <a:solidFill>
                <a:prstClr val="black"/>
              </a:solidFill>
            </a:endParaRPr>
          </a:p>
          <a:p>
            <a:pPr marL="273050" indent="-273050" algn="just">
              <a:buFont typeface="Wingdings" pitchFamily="2" charset="2"/>
              <a:buNone/>
            </a:pPr>
            <a:r>
              <a:rPr lang="fr-FR" sz="1400" dirty="0" smtClean="0">
                <a:solidFill>
                  <a:prstClr val="black"/>
                </a:solidFill>
              </a:rPr>
              <a:t>-    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Finaliser </a:t>
            </a:r>
            <a:r>
              <a:rPr lang="fr-FR" sz="1200" dirty="0" smtClean="0">
                <a:solidFill>
                  <a:prstClr val="black"/>
                </a:solidFill>
              </a:rPr>
              <a:t>plan maintenance Trévisan.</a:t>
            </a: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   Poursuivre gamme étalonnage VAR, valider celles réalisées,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smtClean="0">
                <a:solidFill>
                  <a:prstClr val="black"/>
                </a:solidFill>
              </a:rPr>
              <a:t>  REX incident fuite eau sur creuset</a:t>
            </a:r>
          </a:p>
          <a:p>
            <a:pPr algn="just">
              <a:buFont typeface="Wingdings" pitchFamily="2" charset="2"/>
              <a:buNone/>
            </a:pPr>
            <a:r>
              <a:rPr lang="fr-FR" sz="1200" b="1" dirty="0" smtClean="0">
                <a:solidFill>
                  <a:srgbClr val="F27019"/>
                </a:solidFill>
              </a:rPr>
              <a:t>Points </a:t>
            </a:r>
            <a:r>
              <a:rPr lang="fr-FR" sz="1200" b="1" dirty="0">
                <a:solidFill>
                  <a:srgbClr val="F27019"/>
                </a:solidFill>
              </a:rPr>
              <a:t>durs </a:t>
            </a:r>
            <a:r>
              <a:rPr lang="fr-FR" sz="1200" dirty="0">
                <a:solidFill>
                  <a:prstClr val="black"/>
                </a:solidFill>
              </a:rPr>
              <a:t>: </a:t>
            </a:r>
            <a:endParaRPr lang="fr-FR" sz="1200" dirty="0" smtClean="0">
              <a:solidFill>
                <a:prstClr val="black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   Technicité des pannes qui les rendent très chronophages.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095" y="1721505"/>
            <a:ext cx="486756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prstClr val="black"/>
                </a:solidFill>
              </a:rPr>
              <a:t>Budget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400" dirty="0">
                <a:solidFill>
                  <a:prstClr val="black"/>
                </a:solidFill>
              </a:rPr>
              <a:t>(suivi à l’engagement) :</a:t>
            </a:r>
          </a:p>
          <a:p>
            <a:pPr algn="just">
              <a:buFont typeface="Wingdings" pitchFamily="2" charset="2"/>
              <a:buNone/>
            </a:pPr>
            <a:endParaRPr lang="fr-FR" sz="500" dirty="0" smtClean="0">
              <a:solidFill>
                <a:srgbClr val="F27019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200" b="1" dirty="0" smtClean="0">
                <a:solidFill>
                  <a:srgbClr val="F27019"/>
                </a:solidFill>
              </a:rPr>
              <a:t>Résultats du mois </a:t>
            </a:r>
            <a:r>
              <a:rPr lang="fr-FR" sz="1200" dirty="0" smtClean="0">
                <a:solidFill>
                  <a:prstClr val="black"/>
                </a:solidFill>
              </a:rPr>
              <a:t>: stabilité des dépenses.</a:t>
            </a:r>
          </a:p>
          <a:p>
            <a:pPr algn="just">
              <a:buFont typeface="Wingdings" pitchFamily="2" charset="2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Poste le plus important : 3,8k€ préventif annuel compresseurs.</a:t>
            </a:r>
          </a:p>
          <a:p>
            <a:pPr algn="just">
              <a:buFont typeface="Wingdings" pitchFamily="2" charset="2"/>
              <a:buNone/>
            </a:pPr>
            <a:r>
              <a:rPr lang="fr-FR" sz="1200" b="1" dirty="0" smtClean="0">
                <a:solidFill>
                  <a:srgbClr val="F27019"/>
                </a:solidFill>
              </a:rPr>
              <a:t>Actions </a:t>
            </a:r>
            <a:r>
              <a:rPr lang="fr-FR" sz="1200" b="1" dirty="0">
                <a:solidFill>
                  <a:srgbClr val="F27019"/>
                </a:solidFill>
              </a:rPr>
              <a:t>à venir </a:t>
            </a:r>
            <a:r>
              <a:rPr lang="fr-FR" sz="1200" dirty="0" smtClean="0">
                <a:solidFill>
                  <a:prstClr val="black"/>
                </a:solidFill>
              </a:rPr>
              <a:t>: /</a:t>
            </a:r>
          </a:p>
          <a:p>
            <a:pPr algn="just">
              <a:buFont typeface="Wingdings" pitchFamily="2" charset="2"/>
              <a:buNone/>
            </a:pPr>
            <a:r>
              <a:rPr lang="fr-FR" sz="1200" b="1" dirty="0" smtClean="0">
                <a:solidFill>
                  <a:srgbClr val="F27019"/>
                </a:solidFill>
              </a:rPr>
              <a:t>Points </a:t>
            </a:r>
            <a:r>
              <a:rPr lang="fr-FR" sz="1200" b="1" dirty="0">
                <a:solidFill>
                  <a:srgbClr val="F27019"/>
                </a:solidFill>
              </a:rPr>
              <a:t>durs </a:t>
            </a:r>
            <a:r>
              <a:rPr lang="fr-FR" sz="1200" dirty="0" smtClean="0">
                <a:solidFill>
                  <a:prstClr val="black"/>
                </a:solidFill>
              </a:rPr>
              <a:t>: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smtClean="0">
                <a:solidFill>
                  <a:prstClr val="black"/>
                </a:solidFill>
              </a:rPr>
              <a:t>/</a:t>
            </a:r>
            <a:endParaRPr lang="fr-FR" sz="1200" dirty="0">
              <a:solidFill>
                <a:prstClr val="black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18654" y="1670010"/>
            <a:ext cx="8472766" cy="0"/>
          </a:xfrm>
          <a:prstGeom prst="line">
            <a:avLst/>
          </a:prstGeom>
          <a:ln w="19050" cmpd="sng">
            <a:solidFill>
              <a:srgbClr val="0070C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73" y="1722306"/>
            <a:ext cx="3041248" cy="126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/>
        </p:nvCxnSpPr>
        <p:spPr>
          <a:xfrm>
            <a:off x="218654" y="3014444"/>
            <a:ext cx="8472766" cy="0"/>
          </a:xfrm>
          <a:prstGeom prst="line">
            <a:avLst/>
          </a:prstGeom>
          <a:ln w="19050" cmpd="sng">
            <a:solidFill>
              <a:srgbClr val="0070C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7" y="3398292"/>
            <a:ext cx="1637920" cy="228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8" y="3940250"/>
            <a:ext cx="1637920" cy="228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9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5353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Sécurité / environnement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Laurence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Rapport de gestion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Raymond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BP et développement Commercial  Patrick</a:t>
            </a:r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Production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Claude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Maintenance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Christophe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Qualité process/produit et qualifications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Jessica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Qualité Système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Marc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Supply Chain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Nicolas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SI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Nicolas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RH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Delphine</a:t>
            </a:r>
          </a:p>
          <a:p>
            <a:pPr algn="just"/>
            <a:r>
              <a:rPr lang="fr-FR" sz="1600" dirty="0" smtClean="0">
                <a:solidFill>
                  <a:prstClr val="black"/>
                </a:solidFill>
              </a:rPr>
              <a:t>Collecte et traitement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Patrick</a:t>
            </a:r>
          </a:p>
          <a:p>
            <a:pPr algn="just"/>
            <a:endParaRPr lang="fr-F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96212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93959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5" y="218178"/>
            <a:ext cx="5390576" cy="553998"/>
          </a:xfrm>
        </p:spPr>
        <p:txBody>
          <a:bodyPr/>
          <a:lstStyle/>
          <a:p>
            <a:r>
              <a:rPr lang="fr-FR" dirty="0" smtClean="0"/>
              <a:t>Maintenance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818576"/>
            <a:ext cx="8569325" cy="5726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None/>
            </a:pPr>
            <a:r>
              <a:rPr lang="fr-FR" sz="1600" dirty="0" smtClean="0">
                <a:solidFill>
                  <a:srgbClr val="F27019"/>
                </a:solidFill>
              </a:rPr>
              <a:t>Montée en puissance d’EcoTitanium conformément aux objectifs de volume du budget</a:t>
            </a:r>
            <a:endParaRPr lang="fr-FR" sz="1600" dirty="0">
              <a:solidFill>
                <a:srgbClr val="F27019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3430" y="2163763"/>
            <a:ext cx="8472766" cy="0"/>
          </a:xfrm>
          <a:prstGeom prst="line">
            <a:avLst/>
          </a:prstGeom>
          <a:ln w="19050" cmpd="sng">
            <a:solidFill>
              <a:schemeClr val="accent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18654" y="3719300"/>
            <a:ext cx="8472766" cy="0"/>
          </a:xfrm>
          <a:prstGeom prst="line">
            <a:avLst/>
          </a:prstGeom>
          <a:ln w="19050" cmpd="sng">
            <a:solidFill>
              <a:schemeClr val="accent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165157" y="197209"/>
            <a:ext cx="13096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002960"/>
              </a:buClr>
            </a:pPr>
            <a:r>
              <a:rPr lang="fr-FR" altLang="fr-FR" sz="1200" dirty="0" smtClean="0">
                <a:solidFill>
                  <a:srgbClr val="000000"/>
                </a:solidFill>
                <a:latin typeface="Arial"/>
              </a:rPr>
              <a:t>Fait</a:t>
            </a:r>
            <a:endParaRPr lang="fr-FR" altLang="fr-FR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AutoShap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47657" y="401049"/>
            <a:ext cx="144463" cy="142875"/>
          </a:xfrm>
          <a:prstGeom prst="triangle">
            <a:avLst>
              <a:gd name="adj" fmla="val 50000"/>
            </a:avLst>
          </a:prstGeom>
          <a:noFill/>
          <a:ln w="317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002960"/>
              </a:buClr>
            </a:pPr>
            <a:endParaRPr lang="fr-FR" altLang="fr-FR" sz="900" b="1">
              <a:solidFill>
                <a:srgbClr val="FFFFFF"/>
              </a:solidFill>
            </a:endParaRPr>
          </a:p>
        </p:txBody>
      </p:sp>
      <p:grpSp>
        <p:nvGrpSpPr>
          <p:cNvPr id="17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47657" y="616949"/>
            <a:ext cx="144463" cy="142875"/>
            <a:chOff x="2754" y="370"/>
            <a:chExt cx="137" cy="138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V="1">
              <a:off x="2754" y="370"/>
              <a:ext cx="137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rot="5400000" flipV="1">
              <a:off x="2754" y="372"/>
              <a:ext cx="137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21" name="Rectangle 2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165157" y="407399"/>
            <a:ext cx="148272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002960"/>
              </a:buClr>
            </a:pPr>
            <a:r>
              <a:rPr lang="fr-FR" altLang="fr-FR" sz="1200" dirty="0" smtClean="0">
                <a:solidFill>
                  <a:srgbClr val="000000"/>
                </a:solidFill>
                <a:latin typeface="Arial"/>
              </a:rPr>
              <a:t>En cours</a:t>
            </a:r>
            <a:endParaRPr lang="fr-FR" altLang="fr-FR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2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185817" y="628701"/>
            <a:ext cx="186372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002960"/>
              </a:buClr>
            </a:pPr>
            <a:r>
              <a:rPr lang="fr-FR" altLang="fr-FR" sz="1200" dirty="0" smtClean="0">
                <a:solidFill>
                  <a:srgbClr val="000000"/>
                </a:solidFill>
                <a:latin typeface="Arial"/>
              </a:rPr>
              <a:t>En cours avec difficultés</a:t>
            </a:r>
            <a:endParaRPr lang="fr-FR" altLang="fr-FR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Freeform 75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5841241" y="134349"/>
            <a:ext cx="203200" cy="193675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0" rIns="91420" bIns="45710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0" name="Rectangle 27214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63013" y="1374710"/>
            <a:ext cx="270668" cy="50387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91420" tIns="45710" rIns="91420" bIns="45710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fr-FR" altLang="fr-FR">
              <a:solidFill>
                <a:prstClr val="white"/>
              </a:solidFill>
            </a:endParaRPr>
          </a:p>
        </p:txBody>
      </p:sp>
      <p:sp>
        <p:nvSpPr>
          <p:cNvPr id="4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14355" y="1189038"/>
            <a:ext cx="2825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fr-FR" sz="800" dirty="0" smtClean="0">
                <a:solidFill>
                  <a:prstClr val="black"/>
                </a:solidFill>
              </a:rPr>
              <a:t>24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96930" y="1189038"/>
            <a:ext cx="25558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fr-FR" sz="800" dirty="0" smtClean="0">
                <a:solidFill>
                  <a:prstClr val="black"/>
                </a:solidFill>
              </a:rPr>
              <a:t>25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4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52517" y="1189038"/>
            <a:ext cx="2841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fr-FR" sz="800" dirty="0" smtClean="0">
                <a:solidFill>
                  <a:prstClr val="black"/>
                </a:solidFill>
              </a:rPr>
              <a:t>26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5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6680" y="1189038"/>
            <a:ext cx="273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fr-FR" altLang="fr-FR" sz="800" dirty="0" smtClean="0">
                <a:solidFill>
                  <a:prstClr val="black"/>
                </a:solidFill>
              </a:rPr>
              <a:t>27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5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09730" y="1189038"/>
            <a:ext cx="2841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fr-FR" altLang="fr-FR" sz="800" dirty="0" smtClean="0">
                <a:solidFill>
                  <a:prstClr val="black"/>
                </a:solidFill>
              </a:rPr>
              <a:t>28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5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93892" y="1189038"/>
            <a:ext cx="273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fr-FR" altLang="fr-FR" sz="800" dirty="0" smtClean="0">
                <a:solidFill>
                  <a:prstClr val="black"/>
                </a:solidFill>
              </a:rPr>
              <a:t>29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5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66942" y="1189038"/>
            <a:ext cx="2841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fr-FR" altLang="fr-FR" sz="800" dirty="0" smtClean="0">
                <a:solidFill>
                  <a:prstClr val="black"/>
                </a:solidFill>
              </a:rPr>
              <a:t>30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5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51105" y="1189038"/>
            <a:ext cx="2825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6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33680" y="1189038"/>
            <a:ext cx="273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fr-FR" sz="800" dirty="0" smtClean="0">
                <a:solidFill>
                  <a:prstClr val="black"/>
                </a:solidFill>
              </a:rPr>
              <a:t>35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6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706730" y="1189038"/>
            <a:ext cx="2841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fr-FR" sz="800" dirty="0" smtClean="0">
                <a:solidFill>
                  <a:prstClr val="black"/>
                </a:solidFill>
              </a:rPr>
              <a:t>36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6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90892" y="1189038"/>
            <a:ext cx="2730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fr-FR" sz="800" dirty="0" smtClean="0">
                <a:solidFill>
                  <a:prstClr val="black"/>
                </a:solidFill>
              </a:rPr>
              <a:t>37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63942" y="1189038"/>
            <a:ext cx="2841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fr-FR" sz="800" dirty="0" smtClean="0">
                <a:solidFill>
                  <a:prstClr val="black"/>
                </a:solidFill>
              </a:rPr>
              <a:t>38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65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48105" y="1189038"/>
            <a:ext cx="2825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fr-FR" altLang="fr-FR" sz="800" dirty="0" smtClean="0">
                <a:solidFill>
                  <a:prstClr val="black"/>
                </a:solidFill>
              </a:rPr>
              <a:t>39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66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30680" y="1189038"/>
            <a:ext cx="25558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fr-FR" sz="800" dirty="0" smtClean="0">
                <a:solidFill>
                  <a:prstClr val="black"/>
                </a:solidFill>
              </a:rPr>
              <a:t>40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67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6267" y="1189038"/>
            <a:ext cx="2825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fr-FR" sz="800" dirty="0" smtClean="0">
                <a:solidFill>
                  <a:prstClr val="black"/>
                </a:solidFill>
              </a:rPr>
              <a:t>41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68" name="Rectangle 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68842" y="1189038"/>
            <a:ext cx="2746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fr-FR" altLang="fr-FR" sz="800" dirty="0" smtClean="0">
                <a:solidFill>
                  <a:prstClr val="black"/>
                </a:solidFill>
                <a:sym typeface="Verdana" pitchFamily="34" charset="0"/>
              </a:rPr>
              <a:t>42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cxnSp>
        <p:nvCxnSpPr>
          <p:cNvPr id="70" name="Straight Connector 272867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>
            <a:off x="6840917" y="1189038"/>
            <a:ext cx="73810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272876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5706730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Connector 272875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>
            <a:off x="5433680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272874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5151105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Connector 272872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4593892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272882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>
            <a:off x="7368842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272881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7086267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272870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>
            <a:off x="4036680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272873"/>
          <p:cNvCxnSpPr>
            <a:cxnSpLocks noChangeShapeType="1"/>
          </p:cNvCxnSpPr>
          <p:nvPr>
            <p:custDataLst>
              <p:tags r:id="rId32"/>
            </p:custDataLst>
          </p:nvPr>
        </p:nvCxnSpPr>
        <p:spPr bwMode="auto">
          <a:xfrm>
            <a:off x="4866942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Connector 272869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3752517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Connector 272868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>
            <a:off x="3496930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Connector 272883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214355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Connector 272880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>
            <a:off x="6830680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Connector 272871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>
            <a:off x="4309730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Connector 272879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>
            <a:off x="6548105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Connector 272878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>
            <a:off x="6263942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Connector 272877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>
            <a:off x="5990892" y="1374776"/>
            <a:ext cx="0" cy="5038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Connector 272886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>
            <a:off x="1028367" y="6413501"/>
            <a:ext cx="78311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Connector 272884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>
            <a:off x="1028367" y="1374776"/>
            <a:ext cx="78311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Connector 272860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gray">
          <a:xfrm>
            <a:off x="3742547" y="5487649"/>
            <a:ext cx="1124395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Connector 272838"/>
          <p:cNvCxnSpPr>
            <a:cxnSpLocks noChangeShapeType="1"/>
          </p:cNvCxnSpPr>
          <p:nvPr>
            <p:custDataLst>
              <p:tags r:id="rId44"/>
            </p:custDataLst>
          </p:nvPr>
        </p:nvCxnSpPr>
        <p:spPr bwMode="gray">
          <a:xfrm>
            <a:off x="3214355" y="1458913"/>
            <a:ext cx="1927225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Connector 272855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gray">
          <a:xfrm flipV="1">
            <a:off x="6853716" y="4558280"/>
            <a:ext cx="527925" cy="1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Connector 272859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gray">
          <a:xfrm flipV="1">
            <a:off x="3205624" y="5162421"/>
            <a:ext cx="1388268" cy="1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Connector 272858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gray">
          <a:xfrm flipV="1">
            <a:off x="3204830" y="5002083"/>
            <a:ext cx="2228850" cy="2269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Connector 272861"/>
          <p:cNvCxnSpPr>
            <a:cxnSpLocks noChangeShapeType="1"/>
          </p:cNvCxnSpPr>
          <p:nvPr>
            <p:custDataLst>
              <p:tags r:id="rId48"/>
            </p:custDataLst>
          </p:nvPr>
        </p:nvCxnSpPr>
        <p:spPr bwMode="gray">
          <a:xfrm>
            <a:off x="3215716" y="5649443"/>
            <a:ext cx="1094014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Connector 272845"/>
          <p:cNvCxnSpPr>
            <a:cxnSpLocks noChangeShapeType="1"/>
          </p:cNvCxnSpPr>
          <p:nvPr>
            <p:custDataLst>
              <p:tags r:id="rId49"/>
            </p:custDataLst>
          </p:nvPr>
        </p:nvCxnSpPr>
        <p:spPr bwMode="gray">
          <a:xfrm>
            <a:off x="3215716" y="2393720"/>
            <a:ext cx="281214" cy="181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Connector 272849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gray">
          <a:xfrm>
            <a:off x="3205624" y="2898885"/>
            <a:ext cx="830262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Connector 272857"/>
          <p:cNvCxnSpPr>
            <a:cxnSpLocks noChangeShapeType="1"/>
          </p:cNvCxnSpPr>
          <p:nvPr>
            <p:custDataLst>
              <p:tags r:id="rId51"/>
            </p:custDataLst>
          </p:nvPr>
        </p:nvCxnSpPr>
        <p:spPr bwMode="gray">
          <a:xfrm>
            <a:off x="3205624" y="4067969"/>
            <a:ext cx="830262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Connector 272856"/>
          <p:cNvCxnSpPr>
            <a:cxnSpLocks noChangeShapeType="1"/>
          </p:cNvCxnSpPr>
          <p:nvPr>
            <p:custDataLst>
              <p:tags r:id="rId52"/>
            </p:custDataLst>
          </p:nvPr>
        </p:nvCxnSpPr>
        <p:spPr bwMode="gray">
          <a:xfrm>
            <a:off x="6264041" y="4692294"/>
            <a:ext cx="1117600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Connector 272841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gray">
          <a:xfrm>
            <a:off x="6251242" y="1955461"/>
            <a:ext cx="1117600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Connector 272840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gray">
          <a:xfrm>
            <a:off x="3215716" y="1778001"/>
            <a:ext cx="820964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Connector 272839"/>
          <p:cNvCxnSpPr>
            <a:cxnSpLocks noChangeShapeType="1"/>
          </p:cNvCxnSpPr>
          <p:nvPr>
            <p:custDataLst>
              <p:tags r:id="rId55"/>
            </p:custDataLst>
          </p:nvPr>
        </p:nvCxnSpPr>
        <p:spPr bwMode="gray">
          <a:xfrm>
            <a:off x="3752517" y="1632791"/>
            <a:ext cx="1043555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Rectangle 11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028367" y="2813839"/>
            <a:ext cx="5365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err="1" smtClean="0">
                <a:solidFill>
                  <a:prstClr val="black"/>
                </a:solidFill>
                <a:sym typeface="Verdana" pitchFamily="34" charset="0"/>
              </a:rPr>
              <a:t>Recruter</a:t>
            </a:r>
            <a:r>
              <a:rPr lang="en-US" altLang="fr-FR" sz="800" dirty="0" smtClean="0">
                <a:solidFill>
                  <a:prstClr val="black"/>
                </a:solidFill>
                <a:sym typeface="Verdana" pitchFamily="34" charset="0"/>
              </a:rPr>
              <a:t>  1 </a:t>
            </a:r>
            <a:r>
              <a:rPr lang="en-US" altLang="fr-FR" sz="800" dirty="0" err="1" smtClean="0">
                <a:solidFill>
                  <a:prstClr val="black"/>
                </a:solidFill>
                <a:sym typeface="Verdana" pitchFamily="34" charset="0"/>
              </a:rPr>
              <a:t>opérateur</a:t>
            </a:r>
            <a:endParaRPr lang="en-US" altLang="fr-FR" sz="800" dirty="0">
              <a:solidFill>
                <a:prstClr val="black"/>
              </a:solidFill>
              <a:sym typeface="Verdana" pitchFamily="34" charset="0"/>
            </a:endParaRPr>
          </a:p>
          <a:p>
            <a:pPr marL="0" lvl="1">
              <a:buSzPct val="125000"/>
            </a:pP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20" name="Rectangle 112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028367" y="2655089"/>
            <a:ext cx="5921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</a:rPr>
              <a:t>Planning </a:t>
            </a:r>
            <a:r>
              <a:rPr lang="en-US" altLang="fr-FR" sz="800" dirty="0" err="1" smtClean="0">
                <a:solidFill>
                  <a:prstClr val="black"/>
                </a:solidFill>
              </a:rPr>
              <a:t>hebdomadaire</a:t>
            </a:r>
            <a:r>
              <a:rPr lang="en-US" altLang="fr-FR" sz="800" dirty="0" smtClean="0">
                <a:solidFill>
                  <a:prstClr val="black"/>
                </a:solidFill>
              </a:rPr>
              <a:t> </a:t>
            </a:r>
            <a:r>
              <a:rPr lang="en-US" altLang="fr-FR" sz="800" dirty="0" err="1" smtClean="0">
                <a:solidFill>
                  <a:prstClr val="black"/>
                </a:solidFill>
              </a:rPr>
              <a:t>partagé</a:t>
            </a:r>
            <a:r>
              <a:rPr lang="en-US" altLang="fr-FR" sz="800" dirty="0" smtClean="0">
                <a:solidFill>
                  <a:prstClr val="black"/>
                </a:solidFill>
              </a:rPr>
              <a:t> 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25" name="Rectangle 10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822867" y="1882776"/>
            <a:ext cx="9763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CSA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26" name="Rectangle 119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028367" y="1882776"/>
            <a:ext cx="2006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Formation risque gaz 2019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27" name="Rectangle 95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822867" y="1722438"/>
            <a:ext cx="8397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CSA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28" name="Rectangle 96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028367" y="1722438"/>
            <a:ext cx="8239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Systématiser essais aux </a:t>
            </a:r>
            <a:r>
              <a:rPr lang="fr-FR" altLang="fr-FR" sz="800" dirty="0" err="1" smtClean="0">
                <a:solidFill>
                  <a:prstClr val="black"/>
                </a:solidFill>
              </a:rPr>
              <a:t>cond</a:t>
            </a:r>
            <a:r>
              <a:rPr lang="fr-FR" altLang="fr-FR" sz="800" dirty="0" smtClean="0">
                <a:solidFill>
                  <a:prstClr val="black"/>
                </a:solidFill>
              </a:rPr>
              <a:t> </a:t>
            </a:r>
            <a:r>
              <a:rPr lang="fr-FR" altLang="fr-FR" sz="800" dirty="0" err="1" smtClean="0">
                <a:solidFill>
                  <a:prstClr val="black"/>
                </a:solidFill>
              </a:rPr>
              <a:t>itions</a:t>
            </a:r>
            <a:r>
              <a:rPr lang="fr-FR" altLang="fr-FR" sz="800" dirty="0" smtClean="0">
                <a:solidFill>
                  <a:prstClr val="black"/>
                </a:solidFill>
              </a:rPr>
              <a:t> nom.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29" name="Rectangle 99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822867" y="1562101"/>
            <a:ext cx="6159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NDT, AMT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30" name="Rectangle 100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028367" y="1562101"/>
            <a:ext cx="13017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Se fournir en PIR sédentaires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31" name="Rectangle 101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822867" y="1403351"/>
            <a:ext cx="635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LVE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32" name="Rectangle 102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028367" y="1403351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Individualisation </a:t>
            </a:r>
            <a:r>
              <a:rPr lang="fr-FR" altLang="fr-FR" sz="800" dirty="0" err="1" smtClean="0">
                <a:solidFill>
                  <a:prstClr val="black"/>
                </a:solidFill>
              </a:rPr>
              <a:t>oxygénomètre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34" name="Rectangle 11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028367" y="2494752"/>
            <a:ext cx="9509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</a:rPr>
              <a:t>Appel à la S/T sur </a:t>
            </a:r>
            <a:r>
              <a:rPr lang="en-US" altLang="fr-FR" sz="800" dirty="0" err="1" smtClean="0">
                <a:solidFill>
                  <a:prstClr val="black"/>
                </a:solidFill>
              </a:rPr>
              <a:t>compétence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36" name="Rectangle 112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028367" y="2334414"/>
            <a:ext cx="1038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Poursuivre le suivi à l’engagement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48" name="Rectangle 103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028367" y="4486275"/>
            <a:ext cx="1971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Développer compétence automatisme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50" name="Rectangle 103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028367" y="4327525"/>
            <a:ext cx="16748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Suivi plan de préventif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52" name="Rectangle 8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028367" y="4167188"/>
            <a:ext cx="12477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Analyse d’incidents avec les équipes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55" name="Rectangle 8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028367" y="4006850"/>
            <a:ext cx="13700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Réaliser les essais aux conditions nom.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58" name="Rectangle 8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028367" y="3846513"/>
            <a:ext cx="1073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Mise en place </a:t>
            </a:r>
            <a:r>
              <a:rPr lang="fr-FR" altLang="fr-FR" sz="800" dirty="0" err="1" smtClean="0">
                <a:solidFill>
                  <a:prstClr val="black"/>
                </a:solidFill>
              </a:rPr>
              <a:t>cadeanas</a:t>
            </a:r>
            <a:r>
              <a:rPr lang="fr-FR" altLang="fr-FR" sz="800" dirty="0" smtClean="0">
                <a:solidFill>
                  <a:prstClr val="black"/>
                </a:solidFill>
              </a:rPr>
              <a:t> d’information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62" name="Rectangle 11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822867" y="1220788"/>
            <a:ext cx="650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fr-FR" altLang="fr-FR" sz="800">
                <a:solidFill>
                  <a:prstClr val="black"/>
                </a:solidFill>
              </a:rPr>
              <a:t>Ressources</a:t>
            </a:r>
          </a:p>
        </p:txBody>
      </p:sp>
      <p:sp>
        <p:nvSpPr>
          <p:cNvPr id="167" name="Rectangle 112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028367" y="2995949"/>
            <a:ext cx="15033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err="1" smtClean="0">
                <a:solidFill>
                  <a:prstClr val="black"/>
                </a:solidFill>
              </a:rPr>
              <a:t>Recruter</a:t>
            </a:r>
            <a:r>
              <a:rPr lang="en-US" altLang="fr-FR" sz="800" dirty="0" smtClean="0">
                <a:solidFill>
                  <a:prstClr val="black"/>
                </a:solidFill>
              </a:rPr>
              <a:t> 1 </a:t>
            </a:r>
            <a:r>
              <a:rPr lang="en-US" altLang="fr-FR" sz="800" dirty="0" err="1" smtClean="0">
                <a:solidFill>
                  <a:prstClr val="black"/>
                </a:solidFill>
              </a:rPr>
              <a:t>opérateur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630" y="1403351"/>
            <a:ext cx="413657" cy="638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HSE</a:t>
            </a:r>
            <a:endParaRPr lang="fr-FR" sz="1400" dirty="0">
              <a:solidFill>
                <a:prstClr val="white"/>
              </a:solidFill>
            </a:endParaRPr>
          </a:p>
        </p:txBody>
      </p:sp>
      <p:cxnSp>
        <p:nvCxnSpPr>
          <p:cNvPr id="194" name="Straight Connector 272867"/>
          <p:cNvCxnSpPr>
            <a:cxnSpLocks noChangeShapeType="1"/>
            <a:endCxn id="65" idx="0"/>
          </p:cNvCxnSpPr>
          <p:nvPr>
            <p:custDataLst>
              <p:tags r:id="rId75"/>
            </p:custDataLst>
          </p:nvPr>
        </p:nvCxnSpPr>
        <p:spPr bwMode="auto">
          <a:xfrm>
            <a:off x="5443205" y="1189038"/>
            <a:ext cx="12461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" name="Straight Connector 272867"/>
          <p:cNvCxnSpPr>
            <a:cxnSpLocks noChangeShapeType="1"/>
          </p:cNvCxnSpPr>
          <p:nvPr>
            <p:custDataLst>
              <p:tags r:id="rId76"/>
            </p:custDataLst>
          </p:nvPr>
        </p:nvCxnSpPr>
        <p:spPr bwMode="auto">
          <a:xfrm>
            <a:off x="4036680" y="1189038"/>
            <a:ext cx="1085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Straight Connector 272867"/>
          <p:cNvCxnSpPr>
            <a:cxnSpLocks noChangeShapeType="1"/>
            <a:endCxn id="49" idx="0"/>
          </p:cNvCxnSpPr>
          <p:nvPr>
            <p:custDataLst>
              <p:tags r:id="rId77"/>
            </p:custDataLst>
          </p:nvPr>
        </p:nvCxnSpPr>
        <p:spPr bwMode="auto">
          <a:xfrm>
            <a:off x="3209592" y="1189038"/>
            <a:ext cx="68500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7" name="Rectangle 9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3214355" y="1035959"/>
            <a:ext cx="68024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fr-FR" sz="800" dirty="0" err="1" smtClean="0">
                <a:solidFill>
                  <a:prstClr val="black"/>
                </a:solidFill>
              </a:rPr>
              <a:t>juin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98" name="Rectangle 9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4035886" y="1035959"/>
            <a:ext cx="1115219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fr-FR" sz="800" dirty="0" err="1" smtClean="0">
                <a:solidFill>
                  <a:prstClr val="black"/>
                </a:solidFill>
              </a:rPr>
              <a:t>juillet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99" name="Rectangle 9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5443205" y="1035959"/>
            <a:ext cx="124618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fr-FR" sz="800" dirty="0" err="1" smtClean="0">
                <a:solidFill>
                  <a:prstClr val="black"/>
                </a:solidFill>
              </a:rPr>
              <a:t>septembre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200" name="Rectangle 9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6839190" y="1057731"/>
            <a:ext cx="739830" cy="15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1743" rIns="0" bIns="31743" anchor="ctr"/>
          <a:lstStyle>
            <a:lvl1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fr-FR" sz="800" dirty="0" err="1" smtClean="0">
                <a:solidFill>
                  <a:prstClr val="black"/>
                </a:solidFill>
              </a:rPr>
              <a:t>octobre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346630" y="2274595"/>
            <a:ext cx="413657" cy="14070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BUDGE T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206" name="Rectangle 112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821280" y="2813839"/>
            <a:ext cx="5365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  <a:sym typeface="Verdana" pitchFamily="34" charset="0"/>
              </a:rPr>
              <a:t>CVR, CSA, CDX</a:t>
            </a:r>
            <a:endParaRPr lang="en-US" altLang="fr-FR" sz="800" dirty="0">
              <a:solidFill>
                <a:prstClr val="black"/>
              </a:solidFill>
              <a:sym typeface="Verdana" pitchFamily="34" charset="0"/>
            </a:endParaRPr>
          </a:p>
          <a:p>
            <a:pPr marL="0" lvl="1">
              <a:buSzPct val="125000"/>
            </a:pP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207" name="Rectangle 112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821280" y="2655089"/>
            <a:ext cx="5921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</a:rPr>
              <a:t>CSA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208" name="Rectangle 112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821280" y="2494752"/>
            <a:ext cx="9509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</a:rPr>
              <a:t>CSA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209" name="Rectangle 112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821280" y="2334414"/>
            <a:ext cx="1038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CSA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210" name="Rectangle 11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821280" y="3006040"/>
            <a:ext cx="15033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  <a:sym typeface="Verdana" pitchFamily="34" charset="0"/>
              </a:rPr>
              <a:t>CVR, CSA, CDX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214" name="Freeform 75"/>
          <p:cNvSpPr>
            <a:spLocks/>
          </p:cNvSpPr>
          <p:nvPr>
            <p:custDataLst>
              <p:tags r:id="rId87"/>
            </p:custDataLst>
          </p:nvPr>
        </p:nvSpPr>
        <p:spPr bwMode="gray">
          <a:xfrm>
            <a:off x="7647881" y="2318654"/>
            <a:ext cx="183525" cy="96837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0" rIns="91420" bIns="45710"/>
          <a:lstStyle/>
          <a:p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215" name="Straight Connector 272845"/>
          <p:cNvCxnSpPr>
            <a:cxnSpLocks noChangeShapeType="1"/>
          </p:cNvCxnSpPr>
          <p:nvPr>
            <p:custDataLst>
              <p:tags r:id="rId88"/>
            </p:custDataLst>
          </p:nvPr>
        </p:nvCxnSpPr>
        <p:spPr bwMode="gray">
          <a:xfrm>
            <a:off x="3215716" y="2565619"/>
            <a:ext cx="281214" cy="181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" name="Straight Connector 272840"/>
          <p:cNvCxnSpPr>
            <a:cxnSpLocks noChangeShapeType="1"/>
          </p:cNvCxnSpPr>
          <p:nvPr>
            <p:custDataLst>
              <p:tags r:id="rId89"/>
            </p:custDataLst>
          </p:nvPr>
        </p:nvCxnSpPr>
        <p:spPr bwMode="gray">
          <a:xfrm>
            <a:off x="3215716" y="2741610"/>
            <a:ext cx="820964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" name="Freeform 75"/>
          <p:cNvSpPr>
            <a:spLocks/>
          </p:cNvSpPr>
          <p:nvPr>
            <p:custDataLst>
              <p:tags r:id="rId90"/>
            </p:custDataLst>
          </p:nvPr>
        </p:nvSpPr>
        <p:spPr bwMode="gray">
          <a:xfrm>
            <a:off x="7647881" y="2494752"/>
            <a:ext cx="183525" cy="96837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0" rIns="91420" bIns="45710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3" name="Rectangle 112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1028367" y="3144829"/>
            <a:ext cx="15033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err="1" smtClean="0">
                <a:solidFill>
                  <a:prstClr val="black"/>
                </a:solidFill>
              </a:rPr>
              <a:t>Recruter</a:t>
            </a:r>
            <a:r>
              <a:rPr lang="en-US" altLang="fr-FR" sz="800" dirty="0" smtClean="0">
                <a:solidFill>
                  <a:prstClr val="black"/>
                </a:solidFill>
              </a:rPr>
              <a:t> 1 </a:t>
            </a:r>
            <a:r>
              <a:rPr lang="en-US" altLang="fr-FR" sz="800" dirty="0" err="1" smtClean="0">
                <a:solidFill>
                  <a:prstClr val="black"/>
                </a:solidFill>
              </a:rPr>
              <a:t>technicien</a:t>
            </a:r>
            <a:r>
              <a:rPr lang="en-US" altLang="fr-FR" sz="800" dirty="0" smtClean="0">
                <a:solidFill>
                  <a:prstClr val="black"/>
                </a:solidFill>
              </a:rPr>
              <a:t>  (</a:t>
            </a:r>
            <a:r>
              <a:rPr lang="en-US" altLang="fr-FR" sz="800" dirty="0" err="1" smtClean="0">
                <a:solidFill>
                  <a:prstClr val="black"/>
                </a:solidFill>
              </a:rPr>
              <a:t>évol</a:t>
            </a:r>
            <a:r>
              <a:rPr lang="en-US" altLang="fr-FR" sz="800" dirty="0" smtClean="0">
                <a:solidFill>
                  <a:prstClr val="black"/>
                </a:solidFill>
              </a:rPr>
              <a:t> .</a:t>
            </a:r>
            <a:r>
              <a:rPr lang="en-US" altLang="fr-FR" sz="800" dirty="0" err="1" smtClean="0">
                <a:solidFill>
                  <a:prstClr val="black"/>
                </a:solidFill>
              </a:rPr>
              <a:t>opérateur</a:t>
            </a:r>
            <a:r>
              <a:rPr lang="en-US" altLang="fr-FR" sz="800" dirty="0" smtClean="0">
                <a:solidFill>
                  <a:prstClr val="black"/>
                </a:solidFill>
              </a:rPr>
              <a:t>)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cxnSp>
        <p:nvCxnSpPr>
          <p:cNvPr id="225" name="Straight Connector 272849"/>
          <p:cNvCxnSpPr>
            <a:cxnSpLocks noChangeShapeType="1"/>
          </p:cNvCxnSpPr>
          <p:nvPr>
            <p:custDataLst>
              <p:tags r:id="rId92"/>
            </p:custDataLst>
          </p:nvPr>
        </p:nvCxnSpPr>
        <p:spPr bwMode="gray">
          <a:xfrm>
            <a:off x="4035886" y="3067159"/>
            <a:ext cx="1105694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7" name="Rectangle 112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821280" y="3173289"/>
            <a:ext cx="15033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  <a:sym typeface="Verdana" pitchFamily="34" charset="0"/>
              </a:rPr>
              <a:t>CVR, CSA, CDX, NDT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46630" y="3790950"/>
            <a:ext cx="413657" cy="23551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PERFORMANCE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229" name="Rectangle 103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1028367" y="5260052"/>
            <a:ext cx="1971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Analyse des tonnes rebutées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230" name="Rectangle 103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1028367" y="5101302"/>
            <a:ext cx="16748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Rigueur et </a:t>
            </a:r>
            <a:r>
              <a:rPr lang="fr-FR" altLang="fr-FR" sz="800" dirty="0" err="1" smtClean="0">
                <a:solidFill>
                  <a:prstClr val="black"/>
                </a:solidFill>
              </a:rPr>
              <a:t>professionalisme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231" name="Rectangle 86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1028367" y="4940965"/>
            <a:ext cx="12477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Fiabilisation </a:t>
            </a:r>
            <a:r>
              <a:rPr lang="fr-FR" altLang="fr-FR" sz="800" dirty="0" err="1" smtClean="0">
                <a:solidFill>
                  <a:prstClr val="black"/>
                </a:solidFill>
              </a:rPr>
              <a:t>plunger</a:t>
            </a:r>
            <a:r>
              <a:rPr lang="fr-FR" altLang="fr-FR" sz="800" dirty="0" smtClean="0">
                <a:solidFill>
                  <a:prstClr val="black"/>
                </a:solidFill>
              </a:rPr>
              <a:t> valve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232" name="Rectangle 8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1028367" y="4780627"/>
            <a:ext cx="13700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Outillage 1</a:t>
            </a:r>
            <a:r>
              <a:rPr lang="fr-FR" altLang="fr-FR" sz="800" baseline="30000" dirty="0" smtClean="0">
                <a:solidFill>
                  <a:prstClr val="black"/>
                </a:solidFill>
              </a:rPr>
              <a:t>ère</a:t>
            </a:r>
            <a:r>
              <a:rPr lang="fr-FR" altLang="fr-FR" sz="800" dirty="0" smtClean="0">
                <a:solidFill>
                  <a:prstClr val="black"/>
                </a:solidFill>
              </a:rPr>
              <a:t> intervention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233" name="Rectangle 8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1028367" y="4620290"/>
            <a:ext cx="1073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Déployer maintenance 1</a:t>
            </a:r>
            <a:r>
              <a:rPr lang="fr-FR" altLang="fr-FR" sz="800" baseline="30000" dirty="0" smtClean="0">
                <a:solidFill>
                  <a:prstClr val="black"/>
                </a:solidFill>
              </a:rPr>
              <a:t>er</a:t>
            </a:r>
            <a:r>
              <a:rPr lang="fr-FR" altLang="fr-FR" sz="800" dirty="0" smtClean="0">
                <a:solidFill>
                  <a:prstClr val="black"/>
                </a:solidFill>
              </a:rPr>
              <a:t> niveau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234" name="Rectangle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1028367" y="5390809"/>
            <a:ext cx="1971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Création plan d’étalonnage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235" name="Rectangle 103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1028367" y="5535369"/>
            <a:ext cx="1971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Full GMAO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cxnSp>
        <p:nvCxnSpPr>
          <p:cNvPr id="241" name="Straight Connector 272857"/>
          <p:cNvCxnSpPr>
            <a:cxnSpLocks noChangeShapeType="1"/>
          </p:cNvCxnSpPr>
          <p:nvPr>
            <p:custDataLst>
              <p:tags r:id="rId101"/>
            </p:custDataLst>
          </p:nvPr>
        </p:nvCxnSpPr>
        <p:spPr bwMode="gray">
          <a:xfrm>
            <a:off x="4039906" y="4228306"/>
            <a:ext cx="1111199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Straight Connector 272857"/>
          <p:cNvCxnSpPr>
            <a:cxnSpLocks noChangeShapeType="1"/>
          </p:cNvCxnSpPr>
          <p:nvPr>
            <p:custDataLst>
              <p:tags r:id="rId102"/>
            </p:custDataLst>
          </p:nvPr>
        </p:nvCxnSpPr>
        <p:spPr bwMode="gray">
          <a:xfrm>
            <a:off x="4039906" y="5323455"/>
            <a:ext cx="1111199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Connector 272849"/>
          <p:cNvCxnSpPr>
            <a:cxnSpLocks noChangeShapeType="1"/>
          </p:cNvCxnSpPr>
          <p:nvPr>
            <p:custDataLst>
              <p:tags r:id="rId103"/>
            </p:custDataLst>
          </p:nvPr>
        </p:nvCxnSpPr>
        <p:spPr bwMode="gray">
          <a:xfrm>
            <a:off x="6267154" y="3208677"/>
            <a:ext cx="1105694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Rectangle 112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821280" y="4342191"/>
            <a:ext cx="5365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  <a:sym typeface="Verdana" pitchFamily="34" charset="0"/>
              </a:rPr>
              <a:t>FEN</a:t>
            </a:r>
            <a:endParaRPr lang="en-US" altLang="fr-FR" sz="800" dirty="0">
              <a:solidFill>
                <a:prstClr val="black"/>
              </a:solidFill>
              <a:sym typeface="Verdana" pitchFamily="34" charset="0"/>
            </a:endParaRPr>
          </a:p>
          <a:p>
            <a:pPr marL="0" lvl="1">
              <a:buSzPct val="125000"/>
            </a:pP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37" name="Rectangle 112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821280" y="4183441"/>
            <a:ext cx="5921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</a:rPr>
              <a:t>CSA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38" name="Rectangle 112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821280" y="4023104"/>
            <a:ext cx="9509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</a:rPr>
              <a:t>CSA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39" name="Rectangle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821280" y="3862766"/>
            <a:ext cx="1038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FEN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40" name="Rectangle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7821280" y="4501734"/>
            <a:ext cx="15033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  <a:sym typeface="Verdana" pitchFamily="34" charset="0"/>
              </a:rPr>
              <a:t>NDT, HAE, CDX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41" name="Rectangle 112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7821280" y="4647211"/>
            <a:ext cx="15033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  <a:sym typeface="Verdana" pitchFamily="34" charset="0"/>
              </a:rPr>
              <a:t>CSA, CDX, HAE, IDI, PGN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cxnSp>
        <p:nvCxnSpPr>
          <p:cNvPr id="142" name="Straight Connector 272857"/>
          <p:cNvCxnSpPr>
            <a:cxnSpLocks noChangeShapeType="1"/>
          </p:cNvCxnSpPr>
          <p:nvPr>
            <p:custDataLst>
              <p:tags r:id="rId110"/>
            </p:custDataLst>
          </p:nvPr>
        </p:nvCxnSpPr>
        <p:spPr bwMode="gray">
          <a:xfrm>
            <a:off x="3205624" y="3907631"/>
            <a:ext cx="830262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Connector 272857"/>
          <p:cNvCxnSpPr>
            <a:cxnSpLocks noChangeShapeType="1"/>
          </p:cNvCxnSpPr>
          <p:nvPr>
            <p:custDataLst>
              <p:tags r:id="rId111"/>
            </p:custDataLst>
          </p:nvPr>
        </p:nvCxnSpPr>
        <p:spPr bwMode="gray">
          <a:xfrm>
            <a:off x="3205624" y="4388644"/>
            <a:ext cx="536923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Straight Connector 272856"/>
          <p:cNvCxnSpPr>
            <a:cxnSpLocks noChangeShapeType="1"/>
          </p:cNvCxnSpPr>
          <p:nvPr>
            <p:custDataLst>
              <p:tags r:id="rId112"/>
            </p:custDataLst>
          </p:nvPr>
        </p:nvCxnSpPr>
        <p:spPr bwMode="gray">
          <a:xfrm>
            <a:off x="6547073" y="4692290"/>
            <a:ext cx="1117600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Straight Connector 272856"/>
          <p:cNvCxnSpPr>
            <a:cxnSpLocks noChangeShapeType="1"/>
          </p:cNvCxnSpPr>
          <p:nvPr>
            <p:custDataLst>
              <p:tags r:id="rId113"/>
            </p:custDataLst>
          </p:nvPr>
        </p:nvCxnSpPr>
        <p:spPr bwMode="gray">
          <a:xfrm>
            <a:off x="6840917" y="4562852"/>
            <a:ext cx="845528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Straight Connector 272857"/>
          <p:cNvCxnSpPr>
            <a:cxnSpLocks noChangeShapeType="1"/>
          </p:cNvCxnSpPr>
          <p:nvPr>
            <p:custDataLst>
              <p:tags r:id="rId114"/>
            </p:custDataLst>
          </p:nvPr>
        </p:nvCxnSpPr>
        <p:spPr bwMode="gray">
          <a:xfrm>
            <a:off x="5990892" y="4850683"/>
            <a:ext cx="536923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Rectangle 112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7821280" y="5273894"/>
            <a:ext cx="5365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  <a:sym typeface="Verdana" pitchFamily="34" charset="0"/>
              </a:rPr>
              <a:t>CSA,</a:t>
            </a:r>
            <a:endParaRPr lang="en-US" altLang="fr-FR" sz="800" dirty="0">
              <a:solidFill>
                <a:prstClr val="black"/>
              </a:solidFill>
              <a:sym typeface="Verdana" pitchFamily="34" charset="0"/>
            </a:endParaRPr>
          </a:p>
          <a:p>
            <a:pPr marL="0" lvl="1">
              <a:buSzPct val="125000"/>
            </a:pP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73" name="Rectangle 112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7821280" y="5136916"/>
            <a:ext cx="5921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</a:rPr>
              <a:t>CSA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74" name="Rectangle 11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7821280" y="4976579"/>
            <a:ext cx="9509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</a:rPr>
              <a:t>FEN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75" name="Rectangle 11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821280" y="4816241"/>
            <a:ext cx="1038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fr-FR" altLang="fr-FR" sz="800" dirty="0" smtClean="0">
                <a:solidFill>
                  <a:prstClr val="black"/>
                </a:solidFill>
              </a:rPr>
              <a:t>CSA</a:t>
            </a:r>
            <a:endParaRPr lang="fr-FR" altLang="fr-FR" sz="800" dirty="0">
              <a:solidFill>
                <a:prstClr val="black"/>
              </a:solidFill>
            </a:endParaRPr>
          </a:p>
        </p:txBody>
      </p:sp>
      <p:sp>
        <p:nvSpPr>
          <p:cNvPr id="176" name="Rectangle 112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7821280" y="5455209"/>
            <a:ext cx="15033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  <a:sym typeface="Verdana" pitchFamily="34" charset="0"/>
              </a:rPr>
              <a:t>NDT, IDI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sp>
        <p:nvSpPr>
          <p:cNvPr id="177" name="Rectangle 112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7821280" y="5600686"/>
            <a:ext cx="15033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1pPr>
            <a:lvl2pPr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893763" eaLnBrk="0" hangingPunct="0">
              <a:defRPr sz="14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8937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1">
              <a:buSzPct val="125000"/>
              <a:buFont typeface="Arial" charset="0"/>
              <a:buChar char="▪"/>
            </a:pPr>
            <a:r>
              <a:rPr lang="en-US" altLang="fr-FR" sz="800" dirty="0" smtClean="0">
                <a:solidFill>
                  <a:prstClr val="black"/>
                </a:solidFill>
                <a:sym typeface="Verdana" pitchFamily="34" charset="0"/>
              </a:rPr>
              <a:t>PGN, IDI, HAE</a:t>
            </a:r>
            <a:endParaRPr lang="fr-FR" altLang="fr-FR" sz="800" dirty="0">
              <a:solidFill>
                <a:prstClr val="black"/>
              </a:solidFill>
              <a:sym typeface="Verdana" pitchFamily="34" charset="0"/>
            </a:endParaRPr>
          </a:p>
        </p:txBody>
      </p:sp>
      <p:cxnSp>
        <p:nvCxnSpPr>
          <p:cNvPr id="178" name="Straight Connector 272867"/>
          <p:cNvCxnSpPr>
            <a:cxnSpLocks noChangeShapeType="1"/>
          </p:cNvCxnSpPr>
          <p:nvPr>
            <p:custDataLst>
              <p:tags r:id="rId121"/>
            </p:custDataLst>
          </p:nvPr>
        </p:nvCxnSpPr>
        <p:spPr bwMode="auto">
          <a:xfrm>
            <a:off x="3368811" y="1265240"/>
            <a:ext cx="0" cy="5235349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133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4" y="3946476"/>
            <a:ext cx="8753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96212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93959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Maintenance – </a:t>
            </a:r>
            <a:r>
              <a:rPr lang="fr-FR" sz="1600" dirty="0" smtClean="0"/>
              <a:t>Relevé de décisions m-1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348084" y="3222552"/>
            <a:ext cx="8450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« pour </a:t>
            </a: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comprendre l’écart de consommation d’énergie électrique, mise en place de relevés pour définir les conso au cours d’une coulée et pendant les périodes d’inter-coulées /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inter-campagnes »</a:t>
            </a:r>
            <a:endParaRPr lang="fr-FR" sz="1200" b="1" dirty="0" smtClean="0">
              <a:solidFill>
                <a:srgbClr val="F27019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25554" y="3161349"/>
            <a:ext cx="8472766" cy="0"/>
          </a:xfrm>
          <a:prstGeom prst="line">
            <a:avLst/>
          </a:prstGeom>
          <a:ln w="19050" cmpd="sng">
            <a:solidFill>
              <a:srgbClr val="0070C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3" y="880712"/>
            <a:ext cx="2896165" cy="216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395589" y="879776"/>
            <a:ext cx="5402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 smtClean="0">
                <a:solidFill>
                  <a:prstClr val="black"/>
                </a:solidFill>
              </a:rPr>
              <a:t>«</a:t>
            </a:r>
            <a:r>
              <a:rPr lang="fr-FR" sz="1200" dirty="0">
                <a:solidFill>
                  <a:prstClr val="black"/>
                </a:solidFill>
              </a:rPr>
              <a:t> suite à l’accident d’Hervé ANDROGE, insérer dans la procédure d’intervention du sous-traitant </a:t>
            </a:r>
            <a:r>
              <a:rPr lang="fr-FR" sz="1200" dirty="0" err="1">
                <a:solidFill>
                  <a:prstClr val="black"/>
                </a:solidFill>
              </a:rPr>
              <a:t>Westfalen</a:t>
            </a:r>
            <a:r>
              <a:rPr lang="fr-FR" sz="1200" dirty="0">
                <a:solidFill>
                  <a:prstClr val="black"/>
                </a:solidFill>
              </a:rPr>
              <a:t> qu’il ne doit </a:t>
            </a:r>
            <a:r>
              <a:rPr lang="fr-FR" sz="1200" dirty="0" smtClean="0">
                <a:solidFill>
                  <a:prstClr val="black"/>
                </a:solidFill>
              </a:rPr>
              <a:t>faire aucun </a:t>
            </a:r>
            <a:r>
              <a:rPr lang="fr-FR" sz="1200" dirty="0">
                <a:solidFill>
                  <a:prstClr val="black"/>
                </a:solidFill>
              </a:rPr>
              <a:t>essai en pression tant que les carters de protection de sont pas en place. »</a:t>
            </a:r>
          </a:p>
          <a:p>
            <a:pPr algn="just"/>
            <a:endParaRPr lang="fr-FR" sz="1200" b="1" dirty="0" smtClean="0">
              <a:solidFill>
                <a:srgbClr val="F27019"/>
              </a:solidFill>
            </a:endParaRPr>
          </a:p>
          <a:p>
            <a:pPr algn="just"/>
            <a:r>
              <a:rPr lang="fr-FR" sz="1200" b="1" dirty="0" smtClean="0">
                <a:solidFill>
                  <a:srgbClr val="F27019"/>
                </a:solidFill>
              </a:rPr>
              <a:t>Résultats </a:t>
            </a:r>
            <a:r>
              <a:rPr lang="fr-FR" sz="1200" dirty="0" smtClean="0">
                <a:solidFill>
                  <a:prstClr val="black"/>
                </a:solidFill>
              </a:rPr>
              <a:t>:</a:t>
            </a:r>
          </a:p>
          <a:p>
            <a:pPr algn="just"/>
            <a:r>
              <a:rPr lang="fr-FR" sz="1200" dirty="0" smtClean="0">
                <a:solidFill>
                  <a:prstClr val="black"/>
                </a:solidFill>
              </a:rPr>
              <a:t>-&gt; </a:t>
            </a:r>
            <a:r>
              <a:rPr lang="fr-FR" sz="1200" dirty="0">
                <a:solidFill>
                  <a:prstClr val="black"/>
                </a:solidFill>
              </a:rPr>
              <a:t>Rédaction d’un additif risques nouveaux </a:t>
            </a:r>
          </a:p>
          <a:p>
            <a:pPr algn="just">
              <a:buFont typeface="Wingdings" pitchFamily="2" charset="2"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5554" y="3684217"/>
            <a:ext cx="54027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b="1" dirty="0" smtClean="0">
                <a:solidFill>
                  <a:srgbClr val="F27019"/>
                </a:solidFill>
              </a:rPr>
              <a:t>Résultats </a:t>
            </a:r>
            <a:r>
              <a:rPr lang="fr-FR" sz="1200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7" name="Ellipse 6"/>
          <p:cNvSpPr/>
          <p:nvPr/>
        </p:nvSpPr>
        <p:spPr>
          <a:xfrm>
            <a:off x="218654" y="4898571"/>
            <a:ext cx="1348889" cy="23948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18654" y="5259565"/>
            <a:ext cx="1348889" cy="23948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922239" y="4898571"/>
            <a:ext cx="1543878" cy="23948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922239" y="5259565"/>
            <a:ext cx="1543878" cy="23948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5265" y="5458979"/>
            <a:ext cx="1078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000" dirty="0" smtClean="0">
                <a:solidFill>
                  <a:srgbClr val="FF0000"/>
                </a:solidFill>
              </a:rPr>
              <a:t>0,06€/kWh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6312" y="5597479"/>
            <a:ext cx="8595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b="1" dirty="0" smtClean="0">
                <a:solidFill>
                  <a:srgbClr val="F27019"/>
                </a:solidFill>
              </a:rPr>
              <a:t>Décision </a:t>
            </a:r>
            <a:r>
              <a:rPr lang="fr-FR" sz="1200" dirty="0" smtClean="0">
                <a:solidFill>
                  <a:prstClr val="black"/>
                </a:solidFill>
              </a:rPr>
              <a:t>:</a:t>
            </a:r>
          </a:p>
          <a:p>
            <a:pPr algn="just"/>
            <a:r>
              <a:rPr lang="fr-FR" sz="1200" dirty="0" smtClean="0">
                <a:solidFill>
                  <a:prstClr val="black"/>
                </a:solidFill>
              </a:rPr>
              <a:t>Accélération déploiement « </a:t>
            </a:r>
            <a:r>
              <a:rPr lang="fr-FR" sz="1200" dirty="0" err="1" smtClean="0">
                <a:solidFill>
                  <a:prstClr val="black"/>
                </a:solidFill>
              </a:rPr>
              <a:t>Stby</a:t>
            </a:r>
            <a:r>
              <a:rPr lang="fr-FR" sz="1200" dirty="0" smtClean="0">
                <a:solidFill>
                  <a:prstClr val="black"/>
                </a:solidFill>
              </a:rPr>
              <a:t> pompes à eau » =&gt; programme prêt, à tester à la prochaine </a:t>
            </a:r>
            <a:r>
              <a:rPr lang="fr-FR" sz="1200" dirty="0" err="1" smtClean="0">
                <a:solidFill>
                  <a:prstClr val="black"/>
                </a:solidFill>
              </a:rPr>
              <a:t>intercampagne</a:t>
            </a:r>
            <a:r>
              <a:rPr lang="fr-FR" sz="1200" dirty="0" smtClean="0">
                <a:solidFill>
                  <a:prstClr val="black"/>
                </a:solidFill>
              </a:rPr>
              <a:t> + arrêt des pompes avec redémarrage ponctuel dès que TAR mise à l’arrêt.</a:t>
            </a:r>
          </a:p>
          <a:p>
            <a:pPr algn="just"/>
            <a:r>
              <a:rPr lang="fr-FR" sz="1200" dirty="0" smtClean="0">
                <a:solidFill>
                  <a:prstClr val="black"/>
                </a:solidFill>
              </a:rPr>
              <a:t>Arrêt HP Reicat =&gt; note interne à faire : pour tout arrêt supérieur à 2j (</a:t>
            </a:r>
            <a:r>
              <a:rPr lang="fr-FR" sz="1200" dirty="0" err="1" smtClean="0">
                <a:solidFill>
                  <a:prstClr val="black"/>
                </a:solidFill>
              </a:rPr>
              <a:t>we</a:t>
            </a:r>
            <a:r>
              <a:rPr lang="fr-FR" sz="1200" dirty="0" smtClean="0">
                <a:solidFill>
                  <a:prstClr val="black"/>
                </a:solidFill>
              </a:rPr>
              <a:t>), arrêt.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425286" y="4671470"/>
            <a:ext cx="2011143" cy="454202"/>
          </a:xfrm>
          <a:prstGeom prst="wedgeRoundRectCallout">
            <a:avLst>
              <a:gd name="adj1" fmla="val -56312"/>
              <a:gd name="adj2" fmla="val 24080"/>
              <a:gd name="adj3" fmla="val 1666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prstClr val="white"/>
                </a:solidFill>
              </a:rPr>
              <a:t>Non arrêt Reicat : 640€/j</a:t>
            </a:r>
          </a:p>
          <a:p>
            <a:pPr algn="ctr"/>
            <a:r>
              <a:rPr lang="fr-FR" sz="1000" dirty="0" smtClean="0">
                <a:solidFill>
                  <a:prstClr val="white"/>
                </a:solidFill>
              </a:rPr>
              <a:t> +70€/j maintenance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4495" y="1306713"/>
            <a:ext cx="8569325" cy="53206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Résultats du mois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Lingot KIND conforme : fort meulage pour éliminer mauvais aspect de peau (</a:t>
            </a:r>
            <a:r>
              <a:rPr lang="fr-FR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MaM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=1084).</a:t>
            </a: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Environ 15t de rebut (soit 225% de taux de rebut) dont 12 t suite à remontée H2 (dont fuite eau) et 2,6 t suite à fuite air.</a:t>
            </a:r>
            <a:endParaRPr lang="fr-FR" sz="16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Fusion 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PAM : 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validation des nouveaux paramètres de la torche n°5 (augmentation de la tension) pour améliorer la qualité de peau de l’électrode. 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5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Actions à venir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</a:p>
          <a:p>
            <a:pPr marL="342900" lvl="1" indent="-342900" algn="just">
              <a:buClr>
                <a:srgbClr val="F27019"/>
              </a:buClr>
              <a:buFont typeface="Arial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Amélioration de la qualité de peau après VAR : brainstorming à prévoir. </a:t>
            </a:r>
          </a:p>
          <a:p>
            <a:pPr marL="342900" lvl="1" indent="-342900" algn="just">
              <a:buClr>
                <a:srgbClr val="F27019"/>
              </a:buClr>
              <a:buFont typeface="Arial"/>
              <a:buChar char="•"/>
            </a:pPr>
            <a:r>
              <a:rPr lang="fr-FR" sz="1600" dirty="0">
                <a:solidFill>
                  <a:prstClr val="black"/>
                </a:solidFill>
              </a:rPr>
              <a:t>Meulage des lingots </a:t>
            </a:r>
            <a:r>
              <a:rPr lang="fr-FR" sz="1600" dirty="0" err="1" smtClean="0">
                <a:solidFill>
                  <a:prstClr val="black"/>
                </a:solidFill>
              </a:rPr>
              <a:t>EcoTitanium</a:t>
            </a:r>
            <a:r>
              <a:rPr lang="fr-FR" sz="1600" dirty="0" smtClean="0">
                <a:solidFill>
                  <a:prstClr val="black"/>
                </a:solidFill>
              </a:rPr>
              <a:t> jusqu’en fond de défauts (idem lingot KIND) et évaluation de la </a:t>
            </a:r>
            <a:r>
              <a:rPr lang="fr-FR" sz="1600" dirty="0" err="1" smtClean="0">
                <a:solidFill>
                  <a:prstClr val="black"/>
                </a:solidFill>
              </a:rPr>
              <a:t>MaM</a:t>
            </a:r>
            <a:r>
              <a:rPr lang="fr-FR" sz="1600" dirty="0" smtClean="0">
                <a:solidFill>
                  <a:prstClr val="black"/>
                </a:solidFill>
              </a:rPr>
              <a:t> UKAD. </a:t>
            </a:r>
            <a:endParaRPr lang="fr-FR" sz="14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fr-FR" sz="7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1600" b="1" dirty="0">
                <a:solidFill>
                  <a:prstClr val="black"/>
                </a:solidFill>
              </a:rPr>
              <a:t>Points durs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</a:rPr>
              <a:t>Travail sur optimisation des pattern des torches pour éviter la dégradation du cold </a:t>
            </a:r>
            <a:r>
              <a:rPr lang="fr-FR" sz="1600" dirty="0" err="1" smtClean="0">
                <a:solidFill>
                  <a:prstClr val="black"/>
                </a:solidFill>
              </a:rPr>
              <a:t>hearth</a:t>
            </a:r>
            <a:r>
              <a:rPr lang="fr-FR" sz="1600" dirty="0" smtClean="0">
                <a:solidFill>
                  <a:prstClr val="black"/>
                </a:solidFill>
              </a:rPr>
              <a:t>: consultation de notre expert plasma. </a:t>
            </a:r>
            <a:endParaRPr lang="fr-FR" sz="1400" dirty="0">
              <a:solidFill>
                <a:prstClr val="black"/>
              </a:solidFill>
            </a:endParaRPr>
          </a:p>
          <a:p>
            <a:pPr algn="just">
              <a:buClr>
                <a:srgbClr val="F27019"/>
              </a:buClr>
            </a:pPr>
            <a:r>
              <a:rPr lang="fr-FR" sz="1600" dirty="0">
                <a:solidFill>
                  <a:prstClr val="black"/>
                </a:solidFill>
              </a:rPr>
              <a:t>Qualification SAFRAN </a:t>
            </a:r>
            <a:r>
              <a:rPr lang="fr-FR" sz="1600" dirty="0" smtClean="0">
                <a:solidFill>
                  <a:prstClr val="black"/>
                </a:solidFill>
              </a:rPr>
              <a:t>: augmentation de la charge de travail pour satisfaire les exigences. </a:t>
            </a: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281579" y="1782124"/>
            <a:ext cx="8862421" cy="5365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6 lingots de qualification : finalisation des notes internes.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877" y="1311168"/>
            <a:ext cx="3574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Qualification AMS 4928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3674" y="2334824"/>
            <a:ext cx="3300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Qualification </a:t>
            </a:r>
            <a:r>
              <a:rPr lang="fr-FR" sz="2400" b="1" dirty="0" smtClean="0">
                <a:solidFill>
                  <a:prstClr val="black"/>
                </a:solidFill>
              </a:rPr>
              <a:t>AIRBUS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281578" y="2875314"/>
            <a:ext cx="8530647" cy="312272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Proposition d’un essai d’ensemencement </a:t>
            </a:r>
            <a:r>
              <a:rPr lang="fr-FR" dirty="0"/>
              <a:t>pour lever les 2 déviations à leur spécification (utilisation de copeaux RX et solides </a:t>
            </a:r>
            <a:r>
              <a:rPr lang="fr-FR" dirty="0" err="1" smtClean="0"/>
              <a:t>criqués</a:t>
            </a:r>
            <a:r>
              <a:rPr lang="fr-FR" dirty="0" smtClean="0"/>
              <a:t>): 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Avec outils céramique étude CTIF réalisée à communiquer à Airbus,</a:t>
            </a: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A fournir pour validation Airbus : 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>
                <a:solidFill>
                  <a:prstClr val="black"/>
                </a:solidFill>
              </a:rPr>
              <a:t>Procédure pour l’essai d’ensemencement,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>
                <a:solidFill>
                  <a:prstClr val="black"/>
                </a:solidFill>
              </a:rPr>
              <a:t>Flow chart (</a:t>
            </a:r>
            <a:r>
              <a:rPr lang="fr-FR" sz="1400" dirty="0" err="1">
                <a:solidFill>
                  <a:prstClr val="black"/>
                </a:solidFill>
              </a:rPr>
              <a:t>scrap</a:t>
            </a:r>
            <a:r>
              <a:rPr lang="fr-FR" sz="1400" dirty="0">
                <a:solidFill>
                  <a:prstClr val="black"/>
                </a:solidFill>
              </a:rPr>
              <a:t> management 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 lingot). </a:t>
            </a:r>
            <a:endParaRPr lang="fr-FR" sz="1400" dirty="0">
              <a:solidFill>
                <a:prstClr val="black"/>
              </a:solidFill>
            </a:endParaRP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Prochaine réunion le 06/07/2018</a:t>
            </a:r>
          </a:p>
        </p:txBody>
      </p:sp>
    </p:spTree>
    <p:extLst>
      <p:ext uri="{BB962C8B-B14F-4D97-AF65-F5344CB8AC3E}">
        <p14:creationId xmlns:p14="http://schemas.microsoft.com/office/powerpoint/2010/main" val="24941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674" y="1333312"/>
            <a:ext cx="52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Qualification </a:t>
            </a:r>
            <a:r>
              <a:rPr lang="fr-FR" sz="2400" b="1" dirty="0" smtClean="0">
                <a:solidFill>
                  <a:prstClr val="black"/>
                </a:solidFill>
              </a:rPr>
              <a:t>SAFRAN DMD </a:t>
            </a:r>
            <a:r>
              <a:rPr lang="fr-FR" sz="2400" b="1" dirty="0">
                <a:solidFill>
                  <a:prstClr val="black"/>
                </a:solidFill>
              </a:rPr>
              <a:t>776-24</a:t>
            </a: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281578" y="1819372"/>
            <a:ext cx="8530647" cy="312272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Agrément d’un nouveau fournisseur pour SAFRAN : 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Évaluation technique/qualité : </a:t>
            </a:r>
          </a:p>
          <a:p>
            <a:pPr marL="922338" lvl="2" indent="-285750" algn="just">
              <a:buFont typeface="Arial"/>
              <a:buChar char="–"/>
            </a:pPr>
            <a:r>
              <a:rPr lang="fr-FR" dirty="0" smtClean="0">
                <a:solidFill>
                  <a:prstClr val="black"/>
                </a:solidFill>
              </a:rPr>
              <a:t>Analyse de risques,</a:t>
            </a:r>
          </a:p>
          <a:p>
            <a:pPr marL="922338" lvl="2" indent="-285750" algn="just">
              <a:buFont typeface="Arial"/>
              <a:buChar char="–"/>
            </a:pPr>
            <a:r>
              <a:rPr lang="fr-FR" dirty="0" smtClean="0">
                <a:solidFill>
                  <a:prstClr val="black"/>
                </a:solidFill>
              </a:rPr>
              <a:t>audit technique dont PAM et VAR en fonctionnement,</a:t>
            </a:r>
          </a:p>
          <a:p>
            <a:pPr marL="922338" lvl="2" indent="-285750" algn="just">
              <a:buFont typeface="Arial"/>
              <a:buChar char="–"/>
            </a:pPr>
            <a:r>
              <a:rPr lang="fr-FR" dirty="0" smtClean="0">
                <a:solidFill>
                  <a:prstClr val="black"/>
                </a:solidFill>
              </a:rPr>
              <a:t>audit qualité système,</a:t>
            </a:r>
          </a:p>
          <a:p>
            <a:pPr marL="922338" lvl="2" indent="-285750" algn="just">
              <a:buFont typeface="Arial"/>
              <a:buChar char="–"/>
            </a:pPr>
            <a:r>
              <a:rPr lang="fr-FR" dirty="0" smtClean="0">
                <a:solidFill>
                  <a:prstClr val="black"/>
                </a:solidFill>
              </a:rPr>
              <a:t>audit du/des processeur(s),</a:t>
            </a:r>
          </a:p>
          <a:p>
            <a:pPr marL="922338" lvl="2" indent="-285750" algn="just">
              <a:buFont typeface="Arial"/>
              <a:buChar char="–"/>
            </a:pPr>
            <a:r>
              <a:rPr lang="fr-FR" dirty="0" smtClean="0">
                <a:solidFill>
                  <a:prstClr val="black"/>
                </a:solidFill>
              </a:rPr>
              <a:t>Agréments pour tous les fournisseurs de MP non validés par SAFRAN. </a:t>
            </a:r>
          </a:p>
          <a:p>
            <a:pPr marL="742950" lvl="1" indent="-285750" algn="just">
              <a:buClr>
                <a:srgbClr val="F27019"/>
              </a:buClr>
              <a:buFont typeface="Arial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Validation de la matière : </a:t>
            </a:r>
            <a:r>
              <a:rPr lang="fr-FR" sz="1200" dirty="0" smtClean="0">
                <a:solidFill>
                  <a:prstClr val="black"/>
                </a:solidFill>
              </a:rPr>
              <a:t>Programme de validation industrielle (10 lingots minimum).</a:t>
            </a:r>
            <a:r>
              <a:rPr lang="fr-FR" sz="1400" dirty="0" smtClean="0">
                <a:solidFill>
                  <a:prstClr val="black"/>
                </a:solidFill>
              </a:rPr>
              <a:t>  </a:t>
            </a:r>
            <a:endParaRPr lang="fr-FR" sz="1400" dirty="0">
              <a:solidFill>
                <a:prstClr val="black"/>
              </a:solidFill>
            </a:endParaRPr>
          </a:p>
          <a:p>
            <a:pPr marL="285750" lvl="1" indent="-285750">
              <a:spcBef>
                <a:spcPts val="600"/>
              </a:spcBef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Prochaine réunion le 20/06/2018.</a:t>
            </a:r>
          </a:p>
        </p:txBody>
      </p:sp>
    </p:spTree>
    <p:extLst>
      <p:ext uri="{BB962C8B-B14F-4D97-AF65-F5344CB8AC3E}">
        <p14:creationId xmlns:p14="http://schemas.microsoft.com/office/powerpoint/2010/main" val="17343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1015663"/>
          </a:xfrm>
        </p:spPr>
        <p:txBody>
          <a:bodyPr/>
          <a:lstStyle/>
          <a:p>
            <a:r>
              <a:rPr lang="fr-FR" dirty="0" smtClean="0"/>
              <a:t>Qualité process/produit et Qualifications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330960"/>
            <a:ext cx="8569325" cy="508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8654" y="1306713"/>
            <a:ext cx="8925345" cy="4832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b="1" dirty="0" smtClean="0">
                <a:solidFill>
                  <a:prstClr val="black"/>
                </a:solidFill>
              </a:rPr>
              <a:t>Montée en puissance EcoTitanium : </a:t>
            </a:r>
          </a:p>
          <a:p>
            <a:pPr algn="just">
              <a:buFont typeface="Wingdings" pitchFamily="2" charset="2"/>
              <a:buNone/>
            </a:pPr>
            <a:endParaRPr lang="fr-FR" sz="1400" b="1" dirty="0" smtClean="0">
              <a:solidFill>
                <a:prstClr val="black"/>
              </a:solidFill>
            </a:endParaRPr>
          </a:p>
          <a:p>
            <a:pPr algn="just">
              <a:buFont typeface="Wingdings"/>
              <a:buChar char="è"/>
            </a:pPr>
            <a:r>
              <a:rPr lang="fr-FR" sz="1400" dirty="0" smtClean="0">
                <a:solidFill>
                  <a:prstClr val="black"/>
                </a:solidFill>
              </a:rPr>
              <a:t>Taches MQP catégorisées en 3 priorités.</a:t>
            </a:r>
          </a:p>
          <a:p>
            <a:pPr algn="just">
              <a:buFont typeface="Wingdings" pitchFamily="2" charset="2"/>
              <a:buNone/>
            </a:pPr>
            <a:endParaRPr lang="fr-FR" sz="1200" dirty="0" smtClean="0">
              <a:solidFill>
                <a:prstClr val="black"/>
              </a:solidFill>
            </a:endParaRP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MQP = 2 personnes : </a:t>
            </a:r>
          </a:p>
          <a:p>
            <a:pPr lvl="1" algn="just">
              <a:buClr>
                <a:srgbClr val="F27019"/>
              </a:buClr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Charge de travail estimée pour Tech = 150% (185% si uniquement priorités 1 et 2),</a:t>
            </a:r>
          </a:p>
          <a:p>
            <a:pPr lvl="1" algn="just">
              <a:buClr>
                <a:srgbClr val="F27019"/>
              </a:buClr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Charge de travail estimée pour </a:t>
            </a:r>
            <a:r>
              <a:rPr lang="fr-FR" sz="1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Resp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. = 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170% (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190% 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si uniquement priorités 1 et 2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).</a:t>
            </a:r>
          </a:p>
          <a:p>
            <a:pPr lvl="1" algn="just">
              <a:buClr>
                <a:srgbClr val="F27019"/>
              </a:buClr>
            </a:pPr>
            <a:endParaRPr lang="fr-FR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MQP = 4 personnes (en ligne avec le budget) : 1 </a:t>
            </a:r>
            <a:r>
              <a:rPr lang="fr-FR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resp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., 2 </a:t>
            </a:r>
            <a:r>
              <a:rPr lang="fr-FR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tech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, 1 alternant. </a:t>
            </a:r>
          </a:p>
          <a:p>
            <a:pPr lvl="1" algn="just">
              <a:buClr>
                <a:srgbClr val="F27019"/>
              </a:buClr>
            </a:pP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Charge de travail estimée pour 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2 Tech 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= 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105% chacun,</a:t>
            </a:r>
            <a:endParaRPr lang="fr-FR" sz="1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algn="just">
              <a:buClr>
                <a:srgbClr val="F27019"/>
              </a:buClr>
            </a:pP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Charge de travail estimée pour </a:t>
            </a:r>
            <a:r>
              <a:rPr lang="fr-FR" sz="1400" dirty="0" err="1">
                <a:solidFill>
                  <a:prstClr val="black"/>
                </a:solidFill>
                <a:sym typeface="Wingdings" panose="05000000000000000000" pitchFamily="2" charset="2"/>
              </a:rPr>
              <a:t>Resp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. = 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110%,</a:t>
            </a:r>
          </a:p>
          <a:p>
            <a:pPr lvl="1" algn="just">
              <a:buClr>
                <a:srgbClr val="F27019"/>
              </a:buClr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Charge de travail estimée pour alternant = 30%.</a:t>
            </a:r>
          </a:p>
          <a:p>
            <a:pPr marL="457200" lvl="1" indent="0" algn="just">
              <a:buClr>
                <a:srgbClr val="F27019"/>
              </a:buClr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Priorités 1, 2 et 3 traitées.</a:t>
            </a:r>
          </a:p>
          <a:p>
            <a:pPr algn="just">
              <a:buClr>
                <a:srgbClr val="F27019"/>
              </a:buClr>
            </a:pPr>
            <a:endParaRPr lang="fr-FR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algn="just">
              <a:buClr>
                <a:srgbClr val="F27019"/>
              </a:buClr>
            </a:pP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MQP = 3 personnes : 1 </a:t>
            </a:r>
            <a:r>
              <a:rPr lang="fr-FR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resp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., 2 </a:t>
            </a:r>
            <a:r>
              <a:rPr lang="fr-FR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tech</a:t>
            </a:r>
            <a:r>
              <a:rPr lang="fr-F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. </a:t>
            </a:r>
          </a:p>
          <a:p>
            <a:pPr marL="457200" lvl="1" indent="0" algn="just">
              <a:buClr>
                <a:srgbClr val="F27019"/>
              </a:buClr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Uniquement 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priorités 1 et 2 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traitées,</a:t>
            </a:r>
            <a:endParaRPr lang="fr-FR" sz="1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 algn="just">
              <a:buClr>
                <a:srgbClr val="F27019"/>
              </a:buClr>
              <a:buFont typeface="Arial"/>
              <a:buNone/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Augmentation de la charge de travail sur certains postes due à la non prise en compte de la priorité 3 :</a:t>
            </a:r>
            <a:endParaRPr lang="fr-FR" sz="1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algn="just">
              <a:buClr>
                <a:srgbClr val="F27019"/>
              </a:buClr>
            </a:pP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Charge 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de travail estimée pour  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2 Tech 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= 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130% 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chacun,</a:t>
            </a:r>
          </a:p>
          <a:p>
            <a:pPr lvl="1" algn="just">
              <a:buClr>
                <a:srgbClr val="F27019"/>
              </a:buClr>
            </a:pP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Charge de travail estimée pour </a:t>
            </a:r>
            <a:r>
              <a:rPr lang="fr-FR" sz="1400" dirty="0" err="1">
                <a:solidFill>
                  <a:prstClr val="black"/>
                </a:solidFill>
                <a:sym typeface="Wingdings" panose="05000000000000000000" pitchFamily="2" charset="2"/>
              </a:rPr>
              <a:t>Resp</a:t>
            </a:r>
            <a:r>
              <a:rPr lang="fr-FR" sz="1400" dirty="0">
                <a:solidFill>
                  <a:prstClr val="black"/>
                </a:solidFill>
                <a:sym typeface="Wingdings" panose="05000000000000000000" pitchFamily="2" charset="2"/>
              </a:rPr>
              <a:t>. = </a:t>
            </a:r>
            <a:r>
              <a:rPr lang="fr-FR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130%,</a:t>
            </a:r>
            <a:endParaRPr lang="fr-FR" sz="1400" dirty="0">
              <a:solidFill>
                <a:prstClr val="black"/>
              </a:solidFill>
            </a:endParaRPr>
          </a:p>
          <a:p>
            <a:pPr algn="just">
              <a:buClr>
                <a:srgbClr val="F27019"/>
              </a:buClr>
            </a:pP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Qualité Système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Qualité Système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2094" y="938377"/>
            <a:ext cx="8569325" cy="55680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2000" b="1" u="sng" dirty="0" smtClean="0">
                <a:solidFill>
                  <a:prstClr val="black"/>
                </a:solidFill>
              </a:rPr>
              <a:t>Résultats du mois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Restructuration du rituel « Qualité » qui devrait nous permettre d’être plus efficace et pragmatique =&gt; 30 minutes pour traiter des actions en commun + Une heure avec un pilote de processus pour traiter les points spécifiques au processus.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Carte d’identité de l’AVP « coordination » définie, un audit réalisé, quelques points à revoir mais plutôt positif dans l’ensemble.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Réunion de travail </a:t>
            </a:r>
            <a:r>
              <a:rPr lang="fr-FR" sz="1600" dirty="0" err="1" smtClean="0">
                <a:solidFill>
                  <a:prstClr val="black"/>
                </a:solidFill>
              </a:rPr>
              <a:t>EcoTitanium</a:t>
            </a:r>
            <a:r>
              <a:rPr lang="fr-FR" sz="1600" dirty="0" smtClean="0">
                <a:solidFill>
                  <a:prstClr val="black"/>
                </a:solidFill>
              </a:rPr>
              <a:t> / UKAD, sur les besoins et exigences des 2 parties afin d’éviter les pertes de temps et améliorer le mode de fonctionnement.</a:t>
            </a:r>
          </a:p>
          <a:p>
            <a:pPr marL="0" indent="0" algn="just">
              <a:buClr>
                <a:srgbClr val="F27019"/>
              </a:buClr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Font typeface="Arial"/>
              <a:buNone/>
            </a:pPr>
            <a:r>
              <a:rPr lang="fr-FR" sz="2000" b="1" u="sng" dirty="0">
                <a:solidFill>
                  <a:prstClr val="black"/>
                </a:solidFill>
              </a:rPr>
              <a:t>Points durs (point de vigilance) 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Du retard dans la réalisation des audits internes suivant planning établi.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Disponibilité pour accompagner l’atelier dans la rédaction des instructions au postes.</a:t>
            </a:r>
          </a:p>
          <a:p>
            <a:pPr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fr-FR" sz="2000" b="1" u="sng" dirty="0">
                <a:solidFill>
                  <a:prstClr val="black"/>
                </a:solidFill>
              </a:rPr>
              <a:t>Actions à venir </a:t>
            </a:r>
            <a:endParaRPr lang="fr-FR" sz="1600" dirty="0" smtClean="0">
              <a:solidFill>
                <a:prstClr val="black"/>
              </a:solidFill>
            </a:endParaRPr>
          </a:p>
          <a:p>
            <a:pPr algn="just"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</a:rPr>
              <a:t>Planifier des ½ </a:t>
            </a:r>
            <a:r>
              <a:rPr lang="fr-FR" sz="1600" dirty="0" smtClean="0">
                <a:solidFill>
                  <a:prstClr val="black"/>
                </a:solidFill>
              </a:rPr>
              <a:t>journées </a:t>
            </a:r>
            <a:r>
              <a:rPr lang="fr-FR" sz="1600" dirty="0">
                <a:solidFill>
                  <a:prstClr val="black"/>
                </a:solidFill>
              </a:rPr>
              <a:t>de travail avec l’atelier pour les accompagner dans la </a:t>
            </a:r>
            <a:r>
              <a:rPr lang="fr-FR" sz="1600" dirty="0" smtClean="0">
                <a:solidFill>
                  <a:prstClr val="black"/>
                </a:solidFill>
              </a:rPr>
              <a:t>rédaction et la validation </a:t>
            </a:r>
            <a:r>
              <a:rPr lang="fr-FR" sz="1600" dirty="0">
                <a:solidFill>
                  <a:prstClr val="black"/>
                </a:solidFill>
              </a:rPr>
              <a:t>des instructions au postes</a:t>
            </a:r>
            <a:r>
              <a:rPr lang="fr-FR" sz="16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Suivi des indicateurs des Processus à mettre en œuvre.</a:t>
            </a:r>
          </a:p>
          <a:p>
            <a:pPr marL="0" indent="0" algn="just">
              <a:spcAft>
                <a:spcPts val="600"/>
              </a:spcAft>
              <a:buClr>
                <a:srgbClr val="F27019"/>
              </a:buClr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>
              <a:spcAft>
                <a:spcPts val="600"/>
              </a:spcAft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Supply Chain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Sécurité Environnement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Chain 1/3</a:t>
            </a:r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92864"/>
              </p:ext>
            </p:extLst>
          </p:nvPr>
        </p:nvGraphicFramePr>
        <p:xfrm>
          <a:off x="287866" y="784788"/>
          <a:ext cx="8612293" cy="587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8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18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M-1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Besoins clients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3-Plan de ventes si nécessaire : </a:t>
                      </a:r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revue de capacité faite</a:t>
                      </a:r>
                      <a:r>
                        <a:rPr lang="fr-FR" sz="1200" dirty="0" smtClean="0"/>
                        <a:t>, plan de ventes à partager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Revue</a:t>
                      </a:r>
                      <a:r>
                        <a:rPr lang="fr-FR" sz="1200" baseline="0" dirty="0" smtClean="0"/>
                        <a:t> mensuelle du besoin avec UKAD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Planification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0-V0</a:t>
                      </a:r>
                      <a:r>
                        <a:rPr lang="fr-FR" sz="1200" baseline="0" dirty="0" smtClean="0"/>
                        <a:t> des capacités Ecotitanium : </a:t>
                      </a:r>
                      <a:r>
                        <a:rPr lang="fr-FR" sz="1200" baseline="0" dirty="0" smtClean="0">
                          <a:solidFill>
                            <a:srgbClr val="00B050"/>
                          </a:solidFill>
                        </a:rPr>
                        <a:t>Fait</a:t>
                      </a:r>
                    </a:p>
                    <a:p>
                      <a:r>
                        <a:rPr lang="fr-FR" sz="1200" baseline="0" dirty="0" smtClean="0"/>
                        <a:t>1-Equilibrage charge capa : </a:t>
                      </a:r>
                      <a:r>
                        <a:rPr lang="fr-FR" sz="1200" baseline="0" dirty="0" smtClean="0">
                          <a:solidFill>
                            <a:srgbClr val="00B050"/>
                          </a:solidFill>
                        </a:rPr>
                        <a:t>Fait</a:t>
                      </a:r>
                    </a:p>
                    <a:p>
                      <a:r>
                        <a:rPr lang="fr-FR" sz="1200" baseline="0" dirty="0" smtClean="0"/>
                        <a:t>2-Ajustement </a:t>
                      </a:r>
                      <a:r>
                        <a:rPr lang="fr-FR" sz="1200" baseline="0" dirty="0" err="1" smtClean="0"/>
                        <a:t>appros</a:t>
                      </a:r>
                      <a:r>
                        <a:rPr lang="fr-FR" sz="1200" baseline="0" dirty="0" smtClean="0"/>
                        <a:t> : </a:t>
                      </a:r>
                      <a:r>
                        <a:rPr lang="fr-FR" sz="1200" baseline="0" dirty="0" smtClean="0">
                          <a:solidFill>
                            <a:srgbClr val="00B050"/>
                          </a:solidFill>
                        </a:rPr>
                        <a:t>Fait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aseline="0" dirty="0" smtClean="0"/>
                        <a:t>Politique de stock Lingots (vs BFR)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Appros</a:t>
                      </a:r>
                      <a:r>
                        <a:rPr lang="fr-FR" sz="1200" dirty="0" smtClean="0"/>
                        <a:t> chutes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Projet</a:t>
                      </a:r>
                      <a:r>
                        <a:rPr lang="fr-FR" sz="1200" baseline="0" dirty="0" smtClean="0"/>
                        <a:t> Douanes CSP (Y2018) : </a:t>
                      </a:r>
                      <a:r>
                        <a:rPr lang="fr-FR" sz="1200" b="1" baseline="0" dirty="0" smtClean="0">
                          <a:solidFill>
                            <a:srgbClr val="00B050"/>
                          </a:solidFill>
                        </a:rPr>
                        <a:t>lancé</a:t>
                      </a:r>
                    </a:p>
                    <a:p>
                      <a:r>
                        <a:rPr lang="fr-FR" sz="1200" baseline="0" dirty="0" smtClean="0"/>
                        <a:t>Projet Transport Bolloré(Y2018) : </a:t>
                      </a:r>
                      <a:r>
                        <a:rPr lang="fr-FR" sz="1100" b="1" baseline="0" dirty="0" smtClean="0">
                          <a:solidFill>
                            <a:srgbClr val="00B050"/>
                          </a:solidFill>
                        </a:rPr>
                        <a:t>1 ANC, 2 MKAD</a:t>
                      </a:r>
                    </a:p>
                    <a:p>
                      <a:r>
                        <a:rPr lang="fr-FR" sz="1200" baseline="0" dirty="0" smtClean="0"/>
                        <a:t>Synchro Douanes/Bolloré sur 2018S2</a:t>
                      </a:r>
                    </a:p>
                    <a:p>
                      <a:r>
                        <a:rPr lang="fr-FR" sz="1200" baseline="0" dirty="0" smtClean="0"/>
                        <a:t>Retour Douanes (suite Contrôle Copeaux) : RAS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err="1" smtClean="0"/>
                        <a:t>Robustifier</a:t>
                      </a:r>
                      <a:r>
                        <a:rPr lang="fr-FR" sz="1200" baseline="0" dirty="0" smtClean="0"/>
                        <a:t> les informations (poids, dimensionnels)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Sans utilisation des classes</a:t>
                      </a:r>
                      <a:r>
                        <a:rPr lang="fr-FR" sz="1200" baseline="0" dirty="0" smtClean="0"/>
                        <a:t> C, activation des autres sources (massifs ELI, autres)</a:t>
                      </a:r>
                      <a:endParaRPr lang="fr-F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Processing</a:t>
                      </a:r>
                      <a:r>
                        <a:rPr lang="fr-FR" sz="1200" dirty="0" smtClean="0"/>
                        <a:t> chutes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Suite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Cronimet</a:t>
                      </a:r>
                      <a:endParaRPr lang="fr-FR" sz="1200" baseline="0" dirty="0" smtClean="0"/>
                    </a:p>
                    <a:p>
                      <a:r>
                        <a:rPr lang="fr-FR" sz="1200" baseline="0" dirty="0" err="1" smtClean="0"/>
                        <a:t>Rdt</a:t>
                      </a:r>
                      <a:r>
                        <a:rPr lang="fr-FR" sz="1200" baseline="0" dirty="0" smtClean="0"/>
                        <a:t> Classe C (GT vs ELG) : </a:t>
                      </a:r>
                      <a:r>
                        <a:rPr lang="fr-FR" sz="1200" b="1" baseline="0" dirty="0" smtClean="0">
                          <a:solidFill>
                            <a:srgbClr val="00B050"/>
                          </a:solidFill>
                        </a:rPr>
                        <a:t>benchmark fait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Classe</a:t>
                      </a:r>
                      <a:r>
                        <a:rPr lang="fr-FR" sz="1200" baseline="0" dirty="0" smtClean="0"/>
                        <a:t> A épuisée</a:t>
                      </a:r>
                      <a:endParaRPr lang="fr-FR" sz="1200" dirty="0" smtClean="0"/>
                    </a:p>
                    <a:p>
                      <a:r>
                        <a:rPr lang="fr-FR" sz="1200" dirty="0" smtClean="0"/>
                        <a:t>Classe</a:t>
                      </a:r>
                      <a:r>
                        <a:rPr lang="fr-FR" sz="1200" baseline="0" dirty="0" smtClean="0"/>
                        <a:t> C triée SEPI chez GT avant réception</a:t>
                      </a:r>
                    </a:p>
                    <a:p>
                      <a:r>
                        <a:rPr lang="fr-FR" sz="1200" dirty="0" smtClean="0"/>
                        <a:t>Classe C triée</a:t>
                      </a:r>
                      <a:r>
                        <a:rPr lang="fr-FR" sz="1200" baseline="0" dirty="0" smtClean="0"/>
                        <a:t> SEPI chez </a:t>
                      </a:r>
                      <a:r>
                        <a:rPr lang="fr-FR" sz="1200" baseline="0" dirty="0" err="1" smtClean="0"/>
                        <a:t>Cronimet</a:t>
                      </a:r>
                      <a:r>
                        <a:rPr lang="fr-FR" sz="1200" baseline="0" dirty="0" smtClean="0"/>
                        <a:t> (nouveau)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Logistique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Navette</a:t>
                      </a:r>
                      <a:r>
                        <a:rPr lang="fr-FR" sz="1200" baseline="0" dirty="0" smtClean="0"/>
                        <a:t> Labo à lancer sur 2018Q2 : </a:t>
                      </a:r>
                      <a:r>
                        <a:rPr lang="fr-FR" sz="1200" b="1" baseline="0" dirty="0" smtClean="0">
                          <a:solidFill>
                            <a:srgbClr val="00B050"/>
                          </a:solidFill>
                        </a:rPr>
                        <a:t>en cours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Puces RFID arrivées : </a:t>
                      </a:r>
                      <a:r>
                        <a:rPr lang="fr-FR" sz="1200" b="1" baseline="0" dirty="0" smtClean="0">
                          <a:solidFill>
                            <a:srgbClr val="00B050"/>
                          </a:solidFill>
                        </a:rPr>
                        <a:t>partagée le 7/6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Projet</a:t>
                      </a:r>
                      <a:r>
                        <a:rPr lang="fr-FR" sz="1200" baseline="0" dirty="0" smtClean="0"/>
                        <a:t> RACK : échéance à synchroniser avec la montée en puissance </a:t>
                      </a:r>
                      <a:r>
                        <a:rPr lang="fr-FR" sz="1200" baseline="0" dirty="0" err="1" smtClean="0"/>
                        <a:t>EcoTi</a:t>
                      </a:r>
                      <a:r>
                        <a:rPr lang="fr-FR" sz="1200" baseline="0" dirty="0" smtClean="0"/>
                        <a:t> (niveau PIC/</a:t>
                      </a:r>
                      <a:r>
                        <a:rPr lang="fr-FR" sz="1100" baseline="0" dirty="0" smtClean="0"/>
                        <a:t>Eté 2018)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Attendre premier </a:t>
                      </a:r>
                      <a:r>
                        <a:rPr lang="fr-FR" sz="1200" dirty="0" err="1" smtClean="0"/>
                        <a:t>Run</a:t>
                      </a:r>
                      <a:r>
                        <a:rPr lang="fr-FR" sz="1200" dirty="0" smtClean="0"/>
                        <a:t>  Bolloré mode transports + douanes</a:t>
                      </a:r>
                      <a:r>
                        <a:rPr lang="fr-FR" sz="1200" baseline="0" dirty="0" smtClean="0"/>
                        <a:t> pour relevé couts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Benchmark avec transport retour via GT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Appros</a:t>
                      </a:r>
                      <a:r>
                        <a:rPr lang="fr-FR" sz="1200" dirty="0" smtClean="0"/>
                        <a:t> MP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aseline="0" dirty="0" smtClean="0"/>
                        <a:t>Master </a:t>
                      </a:r>
                      <a:r>
                        <a:rPr lang="fr-FR" sz="1200" baseline="0" dirty="0" err="1" smtClean="0"/>
                        <a:t>Alloys</a:t>
                      </a:r>
                      <a:r>
                        <a:rPr lang="fr-FR" sz="1200" baseline="0" dirty="0" smtClean="0"/>
                        <a:t> Al /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Master </a:t>
                      </a:r>
                      <a:r>
                        <a:rPr lang="fr-FR" sz="1200" baseline="0" dirty="0" err="1" smtClean="0"/>
                        <a:t>Alloys</a:t>
                      </a:r>
                      <a:r>
                        <a:rPr lang="fr-FR" sz="1200" baseline="0" dirty="0" smtClean="0"/>
                        <a:t> Al / V à suivre</a:t>
                      </a:r>
                      <a:endParaRPr lang="fr-F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Production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Capacité Ecotitanium</a:t>
                      </a:r>
                      <a:r>
                        <a:rPr lang="fr-FR" sz="1200" baseline="0" dirty="0" smtClean="0"/>
                        <a:t> V0 : fait</a:t>
                      </a:r>
                      <a:endParaRPr lang="fr-FR" sz="1200" dirty="0" smtClean="0"/>
                    </a:p>
                    <a:p>
                      <a:r>
                        <a:rPr lang="fr-FR" sz="1200" dirty="0" smtClean="0"/>
                        <a:t>Ordonnancement</a:t>
                      </a:r>
                      <a:r>
                        <a:rPr lang="fr-FR" sz="1200" baseline="0" dirty="0" smtClean="0"/>
                        <a:t> initialisé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Suivi engagement capacité</a:t>
                      </a:r>
                    </a:p>
                    <a:p>
                      <a:r>
                        <a:rPr lang="fr-FR" sz="1200" dirty="0" smtClean="0"/>
                        <a:t>Suivi OF par la </a:t>
                      </a:r>
                      <a:r>
                        <a:rPr lang="fr-FR" sz="1200" dirty="0" err="1" smtClean="0"/>
                        <a:t>supply</a:t>
                      </a:r>
                      <a:r>
                        <a:rPr lang="fr-FR" sz="1200" dirty="0" smtClean="0"/>
                        <a:t> à lancer</a:t>
                      </a:r>
                    </a:p>
                    <a:p>
                      <a:r>
                        <a:rPr lang="fr-FR" sz="1200" dirty="0" smtClean="0"/>
                        <a:t>Régularité de l’ordonnancement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Soustraitance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Rencontre CALIDER 14/5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Stratégie</a:t>
                      </a:r>
                      <a:r>
                        <a:rPr lang="fr-FR" sz="1200" baseline="0" dirty="0" smtClean="0"/>
                        <a:t> Meulage globale (</a:t>
                      </a:r>
                      <a:r>
                        <a:rPr lang="fr-FR" sz="1200" baseline="0" dirty="0" err="1" smtClean="0"/>
                        <a:t>EcoTi+UKAD</a:t>
                      </a:r>
                      <a:r>
                        <a:rPr lang="fr-FR" sz="1200" baseline="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BFR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 suivre</a:t>
                      </a:r>
                      <a:r>
                        <a:rPr lang="fr-FR" sz="1200" baseline="0" dirty="0" smtClean="0"/>
                        <a:t> au niveau PIC : </a:t>
                      </a:r>
                      <a:r>
                        <a:rPr lang="fr-FR" sz="1200" baseline="0" dirty="0" smtClean="0">
                          <a:solidFill>
                            <a:schemeClr val="accent4"/>
                          </a:solidFill>
                        </a:rPr>
                        <a:t>à lancer</a:t>
                      </a:r>
                      <a:endParaRPr lang="fr-FR" sz="12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Alignement avec le PIC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0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Chain 2/2</a:t>
            </a:r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15546"/>
              </p:ext>
            </p:extLst>
          </p:nvPr>
        </p:nvGraphicFramePr>
        <p:xfrm>
          <a:off x="218654" y="1131845"/>
          <a:ext cx="8688279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8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5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M-1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smtClean="0"/>
                        <a:t>ADV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Travail</a:t>
                      </a:r>
                      <a:r>
                        <a:rPr lang="fr-FR" sz="1100" baseline="0" dirty="0" smtClean="0"/>
                        <a:t> lancé, première revue d’offre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smtClean="0"/>
                        <a:t>Rituel offre à lancer (</a:t>
                      </a:r>
                      <a:r>
                        <a:rPr lang="fr-FR" sz="1100" baseline="0" dirty="0" err="1" smtClean="0"/>
                        <a:t>UKAD+EcoTitanium</a:t>
                      </a:r>
                      <a:r>
                        <a:rPr lang="fr-FR" sz="1100" baseline="0" dirty="0" smtClean="0"/>
                        <a:t>) : </a:t>
                      </a:r>
                      <a:r>
                        <a:rPr lang="fr-FR" sz="1100" b="1" baseline="0" dirty="0" smtClean="0"/>
                        <a:t>à lancer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Processus</a:t>
                      </a:r>
                      <a:r>
                        <a:rPr lang="fr-FR" sz="1100" baseline="0" dirty="0" smtClean="0"/>
                        <a:t> ARC à ritualiser : </a:t>
                      </a:r>
                      <a:r>
                        <a:rPr lang="fr-FR" sz="1100" baseline="0" dirty="0" smtClean="0">
                          <a:solidFill>
                            <a:schemeClr val="accent4"/>
                          </a:solidFill>
                        </a:rPr>
                        <a:t>à lancer</a:t>
                      </a:r>
                      <a:endParaRPr lang="fr-F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Avancer vers Positionnement amont (stade offre)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Revue</a:t>
                      </a:r>
                      <a:r>
                        <a:rPr lang="fr-FR" sz="1100" baseline="0" dirty="0" smtClean="0"/>
                        <a:t> de contrat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Systématiser la commande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Autres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dirty="0" smtClean="0"/>
                        <a:t>1 - Cartographie « service </a:t>
                      </a:r>
                      <a:r>
                        <a:rPr lang="fr-FR" sz="1100" dirty="0" err="1" smtClean="0"/>
                        <a:t>supply</a:t>
                      </a:r>
                      <a:r>
                        <a:rPr lang="fr-FR" sz="1100" dirty="0" smtClean="0"/>
                        <a:t> » : </a:t>
                      </a:r>
                      <a:r>
                        <a:rPr lang="fr-FR" sz="1100" dirty="0" smtClean="0">
                          <a:solidFill>
                            <a:schemeClr val="accent6"/>
                          </a:solidFill>
                        </a:rPr>
                        <a:t>en cours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dirty="0" smtClean="0"/>
                        <a:t>2-  Besoin</a:t>
                      </a:r>
                      <a:r>
                        <a:rPr lang="fr-FR" sz="1100" baseline="0" dirty="0" smtClean="0"/>
                        <a:t> effectif « service </a:t>
                      </a:r>
                      <a:r>
                        <a:rPr lang="fr-FR" sz="1100" baseline="0" dirty="0" err="1" smtClean="0"/>
                        <a:t>Supply</a:t>
                      </a:r>
                      <a:r>
                        <a:rPr lang="fr-FR" sz="1100" baseline="0" dirty="0" smtClean="0"/>
                        <a:t> » : en cours 1 à 2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dirty="0" smtClean="0"/>
                        <a:t>Cartographie « service </a:t>
                      </a:r>
                      <a:r>
                        <a:rPr lang="fr-FR" sz="1100" dirty="0" err="1" smtClean="0"/>
                        <a:t>supply</a:t>
                      </a:r>
                      <a:r>
                        <a:rPr lang="fr-FR" sz="1100" dirty="0" smtClean="0"/>
                        <a:t> » à finaliser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183415"/>
              </p:ext>
            </p:extLst>
          </p:nvPr>
        </p:nvGraphicFramePr>
        <p:xfrm>
          <a:off x="4562793" y="2930236"/>
          <a:ext cx="4293369" cy="309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6" y="3595256"/>
            <a:ext cx="4438568" cy="15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Support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8653" y="849590"/>
            <a:ext cx="7447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prstClr val="black"/>
                </a:solidFill>
                <a:sym typeface="Wingdings" panose="05000000000000000000" pitchFamily="2" charset="2"/>
              </a:rPr>
              <a:t>Production : pour faciliter les conditions de production les services supports doivent identifier les principales actions prioritaires qu’il faut traiter dans l’ordre (justesse des stocks, documentaires disponibles, enchainement des coulées de briquettes…) : </a:t>
            </a:r>
            <a:r>
              <a:rPr lang="fr-FR" dirty="0" smtClean="0">
                <a:solidFill>
                  <a:prstClr val="black"/>
                </a:solidFill>
                <a:sym typeface="Wingdings" panose="05000000000000000000" pitchFamily="2" charset="2"/>
              </a:rPr>
              <a:t>pour </a:t>
            </a:r>
            <a:r>
              <a:rPr lang="fr-FR" dirty="0">
                <a:solidFill>
                  <a:prstClr val="black"/>
                </a:solidFill>
                <a:sym typeface="Wingdings" panose="05000000000000000000" pitchFamily="2" charset="2"/>
              </a:rPr>
              <a:t>début juin.</a:t>
            </a:r>
          </a:p>
        </p:txBody>
      </p:sp>
      <p:sp>
        <p:nvSpPr>
          <p:cNvPr id="7" name="Pentagone 6"/>
          <p:cNvSpPr/>
          <p:nvPr/>
        </p:nvSpPr>
        <p:spPr>
          <a:xfrm>
            <a:off x="939800" y="2197100"/>
            <a:ext cx="1625600" cy="800100"/>
          </a:xfrm>
          <a:prstGeom prst="homePlate">
            <a:avLst>
              <a:gd name="adj" fmla="val 27778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Mise en place du PIC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2710553" y="2197100"/>
            <a:ext cx="1625600" cy="800100"/>
          </a:xfrm>
          <a:prstGeom prst="homePlate">
            <a:avLst>
              <a:gd name="adj" fmla="val 2777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Connaitre</a:t>
            </a:r>
          </a:p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au plus tôt le signal de demande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4481306" y="2197100"/>
            <a:ext cx="1625600" cy="800100"/>
          </a:xfrm>
          <a:prstGeom prst="homePlate">
            <a:avLst>
              <a:gd name="adj" fmla="val 27778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Caler au plus tôt les capacités</a:t>
            </a:r>
          </a:p>
        </p:txBody>
      </p:sp>
      <p:sp>
        <p:nvSpPr>
          <p:cNvPr id="10" name="Pentagone 9"/>
          <p:cNvSpPr/>
          <p:nvPr/>
        </p:nvSpPr>
        <p:spPr>
          <a:xfrm>
            <a:off x="6252059" y="2197100"/>
            <a:ext cx="1625600" cy="800100"/>
          </a:xfrm>
          <a:prstGeom prst="homePlate">
            <a:avLst>
              <a:gd name="adj" fmla="val 27778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Caler au plus tôt les </a:t>
            </a:r>
            <a:r>
              <a:rPr lang="fr-FR" sz="1400" dirty="0" err="1" smtClean="0">
                <a:solidFill>
                  <a:prstClr val="white"/>
                </a:solidFill>
              </a:rPr>
              <a:t>appros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12" name="Pentagone 11"/>
          <p:cNvSpPr/>
          <p:nvPr/>
        </p:nvSpPr>
        <p:spPr>
          <a:xfrm>
            <a:off x="4481306" y="3102595"/>
            <a:ext cx="3396353" cy="800100"/>
          </a:xfrm>
          <a:prstGeom prst="homePlate">
            <a:avLst>
              <a:gd name="adj" fmla="val 27778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Mieux gérer les variations</a:t>
            </a:r>
          </a:p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Donner de la visibilité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13" name="Pentagone 12"/>
          <p:cNvSpPr/>
          <p:nvPr/>
        </p:nvSpPr>
        <p:spPr>
          <a:xfrm rot="10800000">
            <a:off x="2235199" y="4109690"/>
            <a:ext cx="5642459" cy="800100"/>
          </a:xfrm>
          <a:prstGeom prst="homePlate">
            <a:avLst>
              <a:gd name="adj" fmla="val 2777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9767" y="4294048"/>
            <a:ext cx="620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Mieux répondre au marché, tenir nos engagements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18654" y="2306912"/>
            <a:ext cx="581446" cy="581446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1</a:t>
            </a:r>
            <a:endParaRPr lang="fr-F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5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Support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8653" y="849590"/>
            <a:ext cx="7447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prstClr val="black"/>
                </a:solidFill>
                <a:sym typeface="Wingdings" panose="05000000000000000000" pitchFamily="2" charset="2"/>
              </a:rPr>
              <a:t>Production : pour faciliter les conditions de production les services supports doivent identifier les principales actions prioritaires qu’il faut traiter dans l’ordre (justesse des stocks, documentaires disponibles, enchainement des coulées de briquettes…) : </a:t>
            </a:r>
            <a:r>
              <a:rPr lang="fr-FR" dirty="0" smtClean="0">
                <a:solidFill>
                  <a:prstClr val="black"/>
                </a:solidFill>
                <a:sym typeface="Wingdings" panose="05000000000000000000" pitchFamily="2" charset="2"/>
              </a:rPr>
              <a:t>pour </a:t>
            </a:r>
            <a:r>
              <a:rPr lang="fr-FR" dirty="0">
                <a:solidFill>
                  <a:prstClr val="black"/>
                </a:solidFill>
                <a:sym typeface="Wingdings" panose="05000000000000000000" pitchFamily="2" charset="2"/>
              </a:rPr>
              <a:t>début juin.</a:t>
            </a:r>
          </a:p>
        </p:txBody>
      </p:sp>
      <p:sp>
        <p:nvSpPr>
          <p:cNvPr id="7" name="Pentagone 6"/>
          <p:cNvSpPr/>
          <p:nvPr/>
        </p:nvSpPr>
        <p:spPr>
          <a:xfrm>
            <a:off x="939800" y="2197100"/>
            <a:ext cx="1625600" cy="800100"/>
          </a:xfrm>
          <a:prstGeom prst="homePlate">
            <a:avLst>
              <a:gd name="adj" fmla="val 27778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Justesse des stocks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2824394" y="2197100"/>
            <a:ext cx="1625600" cy="800100"/>
          </a:xfrm>
          <a:prstGeom prst="homePlate">
            <a:avLst>
              <a:gd name="adj" fmla="val 2777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prstClr val="white"/>
                </a:solidFill>
              </a:rPr>
              <a:t>Robustifier</a:t>
            </a:r>
            <a:r>
              <a:rPr lang="fr-FR" sz="1400" dirty="0" smtClean="0">
                <a:solidFill>
                  <a:prstClr val="white"/>
                </a:solidFill>
              </a:rPr>
              <a:t> nos réceptions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4708988" y="2197100"/>
            <a:ext cx="1625600" cy="800100"/>
          </a:xfrm>
          <a:prstGeom prst="homePlate">
            <a:avLst>
              <a:gd name="adj" fmla="val 27778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Identifier nos produits</a:t>
            </a:r>
          </a:p>
        </p:txBody>
      </p:sp>
      <p:sp>
        <p:nvSpPr>
          <p:cNvPr id="10" name="Pentagone 9"/>
          <p:cNvSpPr/>
          <p:nvPr/>
        </p:nvSpPr>
        <p:spPr>
          <a:xfrm>
            <a:off x="6593582" y="2223145"/>
            <a:ext cx="1625600" cy="800100"/>
          </a:xfrm>
          <a:prstGeom prst="homePlate">
            <a:avLst>
              <a:gd name="adj" fmla="val 27778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Utiliser le système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18654" y="2306912"/>
            <a:ext cx="581446" cy="581446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2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218654" y="4288288"/>
            <a:ext cx="3934246" cy="800100"/>
          </a:xfrm>
          <a:prstGeom prst="homePlate">
            <a:avLst>
              <a:gd name="adj" fmla="val 2777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Systématiser </a:t>
            </a:r>
          </a:p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1/ la collecte des dysfonctionnements</a:t>
            </a:r>
          </a:p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2/ la recherche de causes premières</a:t>
            </a:r>
          </a:p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(N2,N3,N4,Processus)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17" name="Pentagone 16"/>
          <p:cNvSpPr/>
          <p:nvPr/>
        </p:nvSpPr>
        <p:spPr>
          <a:xfrm>
            <a:off x="4284936" y="4288288"/>
            <a:ext cx="3934246" cy="800100"/>
          </a:xfrm>
          <a:prstGeom prst="homePlate">
            <a:avLst>
              <a:gd name="adj" fmla="val 2777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Pareto des sources d’erreurs </a:t>
            </a:r>
          </a:p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cibler en </a:t>
            </a:r>
            <a:r>
              <a:rPr lang="fr-FR" sz="1400" dirty="0" err="1" smtClean="0">
                <a:solidFill>
                  <a:prstClr val="white"/>
                </a:solidFill>
              </a:rPr>
              <a:t>prio</a:t>
            </a:r>
            <a:r>
              <a:rPr lang="fr-FR" sz="1400" dirty="0">
                <a:solidFill>
                  <a:prstClr val="white"/>
                </a:solidFill>
              </a:rPr>
              <a:t>.</a:t>
            </a:r>
            <a:r>
              <a:rPr lang="fr-FR" sz="1400" dirty="0" smtClean="0">
                <a:solidFill>
                  <a:prstClr val="white"/>
                </a:solidFill>
              </a:rPr>
              <a:t> les 20% de causes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24394" y="3087651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- Bordereau réception</a:t>
            </a:r>
          </a:p>
          <a:p>
            <a:r>
              <a:rPr lang="fr-FR" sz="1200" dirty="0" smtClean="0">
                <a:solidFill>
                  <a:prstClr val="black"/>
                </a:solidFill>
              </a:rPr>
              <a:t>- Partage AVP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08988" y="3119441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Chantier RFID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Chantier Rack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593582" y="3132786"/>
            <a:ext cx="162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Tracer toute opération hors système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prstClr val="black"/>
                </a:solidFill>
              </a:rPr>
              <a:t>Partager sur les vidanges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218654" y="5261613"/>
            <a:ext cx="8000528" cy="676305"/>
          </a:xfrm>
          <a:prstGeom prst="homePlate">
            <a:avLst>
              <a:gd name="adj" fmla="val 2777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Poursuivre la stabilisation des systèmes N2, N3 et N4</a:t>
            </a:r>
            <a:endParaRPr lang="fr-F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34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Système d’Information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Système d’Information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68334"/>
              </p:ext>
            </p:extLst>
          </p:nvPr>
        </p:nvGraphicFramePr>
        <p:xfrm>
          <a:off x="236203" y="1503036"/>
          <a:ext cx="8681506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8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18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M-1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N4 (SAP)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Point stabilisation fait par BCT /</a:t>
                      </a:r>
                      <a:r>
                        <a:rPr lang="fr-FR" sz="12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S20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Présence régulière</a:t>
                      </a:r>
                      <a:r>
                        <a:rPr lang="fr-FR" sz="1200" baseline="0" dirty="0" smtClean="0"/>
                        <a:t> DSI N4 appréciée pour stabiliser le système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(étiquette MP, avoir sur Lingot, consommation éponges, BFR sur éponges, vidange)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/>
                        <a:t>Suite tests HANA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/>
                        <a:t>Planification à « planifier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N3 (</a:t>
                      </a:r>
                      <a:r>
                        <a:rPr lang="fr-FR" sz="1200" dirty="0" err="1" smtClean="0"/>
                        <a:t>KmProd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Créneau hebdo pour avancer sur les sujets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Créneau hebdo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Remontée erronée, </a:t>
                      </a:r>
                    </a:p>
                    <a:p>
                      <a:r>
                        <a:rPr lang="fr-FR" sz="1200" dirty="0" smtClean="0"/>
                        <a:t>Valeur</a:t>
                      </a:r>
                      <a:r>
                        <a:rPr lang="fr-FR" sz="1200" baseline="0" dirty="0" smtClean="0"/>
                        <a:t>s trémies 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Point</a:t>
                      </a:r>
                      <a:r>
                        <a:rPr lang="fr-FR" sz="1200" baseline="0" dirty="0" smtClean="0"/>
                        <a:t> calibrage Trémie</a:t>
                      </a:r>
                    </a:p>
                    <a:p>
                      <a:r>
                        <a:rPr lang="fr-FR" sz="1200" baseline="0" dirty="0" smtClean="0"/>
                        <a:t>Analyse</a:t>
                      </a:r>
                      <a:endParaRPr lang="fr-F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Stock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Suivi</a:t>
                      </a:r>
                      <a:r>
                        <a:rPr lang="fr-FR" sz="1200" baseline="0" dirty="0" smtClean="0"/>
                        <a:t> des </a:t>
                      </a:r>
                      <a:r>
                        <a:rPr lang="fr-FR" sz="1200" baseline="0" dirty="0" err="1" smtClean="0"/>
                        <a:t>Idocs</a:t>
                      </a:r>
                      <a:r>
                        <a:rPr lang="fr-FR" sz="1200" baseline="0" dirty="0" smtClean="0"/>
                        <a:t> + Inventaires tournants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Points Contrôle gestion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Systématiser la recherche de causes premières (N4,N3,N2, humaine)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672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Interface</a:t>
                      </a:r>
                      <a:r>
                        <a:rPr lang="fr-FR" sz="1200" baseline="0" dirty="0" smtClean="0"/>
                        <a:t> N3/N4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Idocs</a:t>
                      </a:r>
                      <a:r>
                        <a:rPr lang="fr-FR" sz="1200" baseline="0" dirty="0" smtClean="0"/>
                        <a:t> suivis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Idocs</a:t>
                      </a:r>
                      <a:r>
                        <a:rPr lang="fr-FR" sz="1200" baseline="0" dirty="0" smtClean="0"/>
                        <a:t> à suivre</a:t>
                      </a:r>
                      <a:endParaRPr lang="fr-F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20161" y="2433312"/>
            <a:ext cx="1013672" cy="798193"/>
          </a:xfrm>
        </p:spPr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RH et Communication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RH et Communication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5353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RESULTATS  DU MOIS</a:t>
            </a: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800" u="sng" dirty="0" smtClean="0">
                <a:solidFill>
                  <a:prstClr val="black"/>
                </a:solidFill>
              </a:rPr>
              <a:t>Points positifs :</a:t>
            </a:r>
          </a:p>
          <a:p>
            <a:pPr marL="0" indent="0" algn="just">
              <a:buFont typeface="Arial"/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fr-FR" sz="1800" dirty="0" smtClean="0">
                <a:solidFill>
                  <a:prstClr val="black"/>
                </a:solidFill>
              </a:rPr>
              <a:t>-	</a:t>
            </a:r>
            <a:r>
              <a:rPr lang="fr-FR" sz="1600" dirty="0" smtClean="0">
                <a:solidFill>
                  <a:prstClr val="black"/>
                </a:solidFill>
              </a:rPr>
              <a:t>2 </a:t>
            </a:r>
            <a:r>
              <a:rPr lang="fr-FR" sz="1600" dirty="0">
                <a:solidFill>
                  <a:prstClr val="black"/>
                </a:solidFill>
              </a:rPr>
              <a:t>intégrations d’opératrices soit 4 op + 1 op mainteneur </a:t>
            </a:r>
            <a:r>
              <a:rPr lang="fr-FR" sz="1600" dirty="0" smtClean="0">
                <a:solidFill>
                  <a:prstClr val="black"/>
                </a:solidFill>
              </a:rPr>
              <a:t>intégrés. </a:t>
            </a:r>
            <a:endParaRPr lang="fr-FR" sz="1600" dirty="0">
              <a:solidFill>
                <a:prstClr val="black"/>
              </a:solidFill>
            </a:endParaRPr>
          </a:p>
          <a:p>
            <a:pPr marL="457200" lvl="1" indent="0" algn="just">
              <a:buFont typeface="Arial"/>
              <a:buNone/>
            </a:pPr>
            <a:endParaRPr lang="fr-FR" sz="1400" dirty="0" smtClean="0">
              <a:solidFill>
                <a:prstClr val="black"/>
              </a:solidFill>
            </a:endParaRPr>
          </a:p>
          <a:p>
            <a:pPr algn="just"/>
            <a:r>
              <a:rPr lang="fr-FR" sz="1800" u="sng" dirty="0">
                <a:solidFill>
                  <a:prstClr val="black"/>
                </a:solidFill>
              </a:rPr>
              <a:t>Points d’attention  :</a:t>
            </a:r>
          </a:p>
          <a:p>
            <a:pPr algn="just">
              <a:buFont typeface="Wingdings" pitchFamily="2" charset="2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-	Accélération du plan de recrutement.</a:t>
            </a:r>
          </a:p>
          <a:p>
            <a:pPr algn="just">
              <a:buFontTx/>
              <a:buChar char="-"/>
            </a:pPr>
            <a:r>
              <a:rPr lang="fr-FR" sz="1600" dirty="0" smtClean="0">
                <a:solidFill>
                  <a:prstClr val="black"/>
                </a:solidFill>
              </a:rPr>
              <a:t>  Pilotage de la formation au poste au bon rythme.</a:t>
            </a:r>
          </a:p>
          <a:p>
            <a:pPr algn="just">
              <a:buFontTx/>
              <a:buChar char="-"/>
            </a:pPr>
            <a:r>
              <a:rPr lang="fr-FR" sz="1600" dirty="0" smtClean="0">
                <a:solidFill>
                  <a:prstClr val="black"/>
                </a:solidFill>
              </a:rPr>
              <a:t>  Des signaux faibles sur le « moral » des troupes.</a:t>
            </a:r>
          </a:p>
          <a:p>
            <a:pPr algn="just">
              <a:buFontTx/>
              <a:buChar char="-"/>
            </a:pPr>
            <a:endParaRPr lang="fr-FR" sz="1600" dirty="0">
              <a:solidFill>
                <a:prstClr val="black"/>
              </a:solidFill>
            </a:endParaRPr>
          </a:p>
          <a:p>
            <a:pPr algn="just"/>
            <a:r>
              <a:rPr lang="fr-FR" sz="1800" u="sng" dirty="0">
                <a:solidFill>
                  <a:prstClr val="black"/>
                </a:solidFill>
              </a:rPr>
              <a:t>Actions à venir :</a:t>
            </a:r>
          </a:p>
          <a:p>
            <a:pPr marL="0" indent="0" algn="just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-	Plan de recrutement à mener au bon rythme.</a:t>
            </a:r>
          </a:p>
          <a:p>
            <a:pPr algn="just">
              <a:buFont typeface="Wingdings" pitchFamily="2" charset="2"/>
              <a:buNone/>
            </a:pP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1121" y="2433312"/>
            <a:ext cx="952712" cy="798193"/>
          </a:xfrm>
        </p:spPr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Collecte et Processing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Collecte et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457201" y="1352550"/>
            <a:ext cx="8234220" cy="54163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/>
              <a:t>Comparaison économiques des solutions en finalisation.</a:t>
            </a:r>
          </a:p>
          <a:p>
            <a:pPr marL="0" indent="0" algn="just">
              <a:buNone/>
            </a:pPr>
            <a:r>
              <a:rPr lang="fr-FR" sz="1600" dirty="0"/>
              <a:t> </a:t>
            </a:r>
          </a:p>
          <a:p>
            <a:pPr algn="just"/>
            <a:r>
              <a:rPr lang="fr-FR" sz="1600" dirty="0"/>
              <a:t>Attention toutefois à des points durs qu’il faudrait lever :</a:t>
            </a:r>
          </a:p>
          <a:p>
            <a:pPr lvl="1" algn="just"/>
            <a:r>
              <a:rPr lang="fr-FR" sz="1400" dirty="0"/>
              <a:t>Qualification de la solution ou des solutions d’attente pour le </a:t>
            </a:r>
            <a:r>
              <a:rPr lang="fr-FR" sz="1400" dirty="0" err="1"/>
              <a:t>processing</a:t>
            </a:r>
            <a:r>
              <a:rPr lang="fr-FR" sz="1400" dirty="0"/>
              <a:t> par </a:t>
            </a:r>
            <a:r>
              <a:rPr lang="fr-FR" sz="1400" dirty="0" smtClean="0"/>
              <a:t>Safran,</a:t>
            </a:r>
            <a:endParaRPr lang="fr-FR" sz="1400" dirty="0"/>
          </a:p>
          <a:p>
            <a:pPr lvl="1" algn="just"/>
            <a:r>
              <a:rPr lang="fr-FR" sz="1400" dirty="0"/>
              <a:t>Niveau de </a:t>
            </a:r>
            <a:r>
              <a:rPr lang="fr-FR" sz="1400" dirty="0" err="1"/>
              <a:t>yield</a:t>
            </a:r>
            <a:r>
              <a:rPr lang="fr-FR" sz="1400" dirty="0"/>
              <a:t> escompté sur le </a:t>
            </a:r>
            <a:r>
              <a:rPr lang="fr-FR" sz="1400" dirty="0" err="1"/>
              <a:t>processing</a:t>
            </a:r>
            <a:r>
              <a:rPr lang="fr-FR" sz="1400" dirty="0"/>
              <a:t> classe C et copeaux pour les derniers </a:t>
            </a:r>
            <a:r>
              <a:rPr lang="fr-FR" sz="1400" dirty="0" smtClean="0"/>
              <a:t>entrants,</a:t>
            </a:r>
            <a:endParaRPr lang="fr-FR" sz="1400" dirty="0"/>
          </a:p>
          <a:p>
            <a:pPr lvl="1" algn="just"/>
            <a:r>
              <a:rPr lang="fr-FR" sz="1400" dirty="0"/>
              <a:t>Capacité à traiter les copeaux MKAD :  ELG a décliné, quid de </a:t>
            </a:r>
            <a:r>
              <a:rPr lang="fr-FR" sz="1400" dirty="0" err="1"/>
              <a:t>Cronimet</a:t>
            </a:r>
            <a:r>
              <a:rPr lang="fr-FR" sz="1400" dirty="0"/>
              <a:t> et United Alloys and Metals ? Test à engager.</a:t>
            </a:r>
          </a:p>
          <a:p>
            <a:pPr marL="0" indent="0" algn="just">
              <a:buNone/>
            </a:pPr>
            <a:r>
              <a:rPr lang="fr-FR" sz="1600" dirty="0"/>
              <a:t> </a:t>
            </a:r>
          </a:p>
          <a:p>
            <a:pPr algn="just"/>
            <a:r>
              <a:rPr lang="fr-FR" sz="1600" dirty="0"/>
              <a:t>Cette semaine nous recevons  Ecore le 13 et Imet le 14 Juin.</a:t>
            </a:r>
          </a:p>
          <a:p>
            <a:pPr marL="0" indent="0" algn="just">
              <a:buNone/>
            </a:pPr>
            <a:r>
              <a:rPr lang="fr-FR" sz="1600" dirty="0"/>
              <a:t> </a:t>
            </a:r>
          </a:p>
          <a:p>
            <a:pPr algn="just"/>
            <a:r>
              <a:rPr lang="fr-FR" sz="1600" dirty="0"/>
              <a:t>Réunion de travail : Synthèse le 14 après-midi.</a:t>
            </a:r>
          </a:p>
          <a:p>
            <a:pPr marL="0" indent="0" algn="just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191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625132"/>
            <a:ext cx="3146730" cy="232867"/>
          </a:xfrm>
        </p:spPr>
        <p:txBody>
          <a:bodyPr/>
          <a:lstStyle/>
          <a:p>
            <a:r>
              <a:rPr lang="fr-FR" dirty="0" smtClean="0">
                <a:solidFill>
                  <a:srgbClr val="1D252B"/>
                </a:solidFill>
              </a:rPr>
              <a:t>Juin 2018, 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218652" y="1133339"/>
            <a:ext cx="8809437" cy="532436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noProof="1">
                <a:solidFill>
                  <a:srgbClr val="FF0000"/>
                </a:solidFill>
              </a:rPr>
              <a:t>Points </a:t>
            </a:r>
            <a:r>
              <a:rPr lang="fr-FR" sz="1800" noProof="1" smtClean="0">
                <a:solidFill>
                  <a:srgbClr val="FF0000"/>
                </a:solidFill>
              </a:rPr>
              <a:t>durs : </a:t>
            </a:r>
          </a:p>
          <a:p>
            <a:endParaRPr lang="fr-FR" sz="1000" b="0" noProof="1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noProof="1" smtClean="0">
                <a:solidFill>
                  <a:srgbClr val="FF0000"/>
                </a:solidFill>
              </a:rPr>
              <a:t>Impact économique suite déversement accidentel du 14/02/2018</a:t>
            </a:r>
            <a:r>
              <a:rPr lang="fr-FR" sz="1800" b="0" noProof="1" smtClean="0">
                <a:solidFill>
                  <a:srgbClr val="FF0000"/>
                </a:solidFill>
              </a:rPr>
              <a:t> </a:t>
            </a:r>
            <a:r>
              <a:rPr lang="fr-FR" sz="1800" b="0" noProof="1" smtClean="0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fr-FR" sz="1800" b="0" noProof="1" smtClean="0">
                <a:solidFill>
                  <a:prstClr val="black"/>
                </a:solidFill>
              </a:rPr>
              <a:t> négociations en cours avec SECHE ECOSERVICE et Brigitte Lonchambon (manque de réactivité du prestataire).</a:t>
            </a:r>
          </a:p>
          <a:p>
            <a:pPr marL="285750" indent="-285750" algn="just">
              <a:buFont typeface="Wingdings"/>
              <a:buChar char="è"/>
            </a:pPr>
            <a:r>
              <a:rPr lang="fr-FR" sz="1800" b="0" noProof="1" smtClean="0">
                <a:solidFill>
                  <a:prstClr val="black"/>
                </a:solidFill>
                <a:sym typeface="Wingdings"/>
              </a:rPr>
              <a:t>1</a:t>
            </a:r>
            <a:r>
              <a:rPr lang="fr-FR" sz="1800" b="0" baseline="30000" noProof="1" smtClean="0">
                <a:solidFill>
                  <a:prstClr val="black"/>
                </a:solidFill>
                <a:sym typeface="Wingdings"/>
              </a:rPr>
              <a:t>ère</a:t>
            </a:r>
            <a:r>
              <a:rPr lang="fr-FR" sz="1800" b="0" noProof="1" smtClean="0">
                <a:solidFill>
                  <a:prstClr val="black"/>
                </a:solidFill>
                <a:sym typeface="Wingdings"/>
              </a:rPr>
              <a:t> réunion réalisée : Proposition refusée, attente nouvelle proposition avec part de prise en charge plus importante que 6%, toujours aucun retour du prestataire.</a:t>
            </a:r>
          </a:p>
          <a:p>
            <a:pPr marL="285750" indent="-285750" algn="just">
              <a:buFont typeface="Wingdings"/>
              <a:buChar char="è"/>
            </a:pPr>
            <a:r>
              <a:rPr lang="fr-FR" sz="1800" b="0" noProof="1" smtClean="0">
                <a:solidFill>
                  <a:prstClr val="black"/>
                </a:solidFill>
                <a:sym typeface="Wingdings"/>
              </a:rPr>
              <a:t>Choix de ne pas relancer le prestataire retenu par Brigitte Lonchambon.</a:t>
            </a:r>
          </a:p>
          <a:p>
            <a:pPr algn="just"/>
            <a:endParaRPr lang="fr-FR" sz="1000" b="0" noProof="1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noProof="1" smtClean="0">
                <a:solidFill>
                  <a:srgbClr val="FF0000"/>
                </a:solidFill>
              </a:rPr>
              <a:t>Dépassement pH au niveau du rejet final: 9,5 pour une VLE à 8,5 </a:t>
            </a:r>
            <a:r>
              <a:rPr lang="fr-FR" sz="1800" b="0" noProof="1" smtClean="0">
                <a:solidFill>
                  <a:prstClr val="black"/>
                </a:solidFill>
              </a:rPr>
              <a:t>: attente rapport définitif. Recherche cause en cours (eau de purge ?, décomposition organique dans le bassin ?) </a:t>
            </a:r>
            <a:r>
              <a:rPr lang="fr-FR" sz="1800" b="0" noProof="1" smtClean="0">
                <a:solidFill>
                  <a:prstClr val="black"/>
                </a:solidFill>
                <a:sym typeface="Wingdings"/>
              </a:rPr>
              <a:t> certaines actions repoussées suite aux orages.</a:t>
            </a:r>
            <a:endParaRPr lang="fr-FR" sz="1800" b="0" noProof="1" smtClean="0">
              <a:solidFill>
                <a:prstClr val="black"/>
              </a:solidFill>
            </a:endParaRPr>
          </a:p>
          <a:p>
            <a:endParaRPr lang="fr-FR" sz="800" b="0" noProof="1" smtClean="0">
              <a:solidFill>
                <a:srgbClr val="00B050"/>
              </a:solidFill>
            </a:endParaRPr>
          </a:p>
          <a:p>
            <a:r>
              <a:rPr lang="fr-FR" sz="1800" noProof="1" smtClean="0">
                <a:solidFill>
                  <a:srgbClr val="00B050"/>
                </a:solidFill>
              </a:rPr>
              <a:t>Réussites :</a:t>
            </a:r>
          </a:p>
          <a:p>
            <a:endParaRPr lang="fr-FR" sz="1000" b="0" noProof="1" smtClean="0">
              <a:solidFill>
                <a:srgbClr val="00B0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noProof="1" smtClean="0">
                <a:solidFill>
                  <a:srgbClr val="00B050"/>
                </a:solidFill>
              </a:rPr>
              <a:t>Audit exigence essentielles  sécurité : </a:t>
            </a:r>
            <a:r>
              <a:rPr lang="fr-FR" sz="1800" noProof="1" smtClean="0">
                <a:solidFill>
                  <a:prstClr val="black"/>
                </a:solidFill>
              </a:rPr>
              <a:t> Retour positif des auditeurs sur le travail déjà accompli et l’implication de l’ensemble des salariés.</a:t>
            </a:r>
            <a:endParaRPr lang="fr-FR" sz="1800" noProof="1" smtClean="0">
              <a:solidFill>
                <a:srgbClr val="00B050"/>
              </a:solidFill>
            </a:endParaRPr>
          </a:p>
          <a:p>
            <a:pPr algn="just"/>
            <a:endParaRPr lang="fr-FR" sz="800" b="0" noProof="1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noProof="1" smtClean="0">
                <a:solidFill>
                  <a:srgbClr val="00B050"/>
                </a:solidFill>
              </a:rPr>
              <a:t>Arrêté préfectoral reçu.</a:t>
            </a:r>
            <a:endParaRPr lang="fr-FR" sz="1600" b="0" noProof="1" smtClean="0">
              <a:solidFill>
                <a:prstClr val="black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18654" y="185672"/>
            <a:ext cx="7669424" cy="707886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fr-FR" sz="3000" kern="1200" spc="-150" dirty="0">
                <a:solidFill>
                  <a:schemeClr val="bg1"/>
                </a:solidFill>
                <a:latin typeface="Arial Black"/>
                <a:ea typeface="+mn-ea"/>
                <a:cs typeface="Arial Blac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solidFill>
                  <a:prstClr val="white"/>
                </a:solidFill>
              </a:rPr>
              <a:t>Points </a:t>
            </a:r>
            <a:r>
              <a:rPr lang="en-US" sz="2000" err="1" smtClean="0">
                <a:solidFill>
                  <a:prstClr val="white"/>
                </a:solidFill>
              </a:rPr>
              <a:t>durs</a:t>
            </a:r>
            <a:r>
              <a:rPr lang="en-US" sz="2000" smtClean="0">
                <a:solidFill>
                  <a:prstClr val="white"/>
                </a:solidFill>
              </a:rPr>
              <a:t>, </a:t>
            </a:r>
            <a:r>
              <a:rPr lang="en-US" sz="2000" err="1" smtClean="0">
                <a:solidFill>
                  <a:prstClr val="white"/>
                </a:solidFill>
              </a:rPr>
              <a:t>réussites</a:t>
            </a:r>
            <a:r>
              <a:rPr lang="en-US" sz="2000" smtClean="0">
                <a:solidFill>
                  <a:prstClr val="white"/>
                </a:solidFill>
              </a:rPr>
              <a:t> et actions HSE en </a:t>
            </a:r>
            <a:r>
              <a:rPr lang="en-US" sz="2000" err="1" smtClean="0">
                <a:solidFill>
                  <a:prstClr val="white"/>
                </a:solidFill>
              </a:rPr>
              <a:t>cours</a:t>
            </a:r>
            <a:r>
              <a:rPr lang="en-US" sz="2000" smtClean="0">
                <a:solidFill>
                  <a:prstClr val="white"/>
                </a:solidFill>
              </a:rPr>
              <a:t> de </a:t>
            </a:r>
            <a:r>
              <a:rPr lang="en-US" sz="2000" err="1" smtClean="0">
                <a:solidFill>
                  <a:prstClr val="white"/>
                </a:solidFill>
              </a:rPr>
              <a:t>finalisation</a:t>
            </a:r>
            <a:r>
              <a:rPr lang="en-US" sz="2000" smtClean="0">
                <a:solidFill>
                  <a:prstClr val="white"/>
                </a:solidFill>
              </a:rPr>
              <a:t> 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r="5344"/>
          <a:stretch/>
        </p:blipFill>
        <p:spPr bwMode="auto">
          <a:xfrm>
            <a:off x="1738648" y="1029372"/>
            <a:ext cx="566669" cy="6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r="65595"/>
          <a:stretch/>
        </p:blipFill>
        <p:spPr bwMode="auto">
          <a:xfrm>
            <a:off x="1669957" y="4531796"/>
            <a:ext cx="542081" cy="61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1121" y="2433312"/>
            <a:ext cx="952712" cy="798193"/>
          </a:xfrm>
        </p:spPr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7980" y="3231505"/>
            <a:ext cx="4262652" cy="1831729"/>
          </a:xfrm>
        </p:spPr>
        <p:txBody>
          <a:bodyPr/>
          <a:lstStyle/>
          <a:p>
            <a:r>
              <a:rPr lang="fr-FR" dirty="0" smtClean="0"/>
              <a:t>Relevé de décisions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Relevé de décisions</a:t>
            </a:r>
            <a:endParaRPr lang="fr-FR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0" y="1057129"/>
            <a:ext cx="9143999" cy="5711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 smtClean="0"/>
              <a:t>Maintenance : </a:t>
            </a:r>
          </a:p>
          <a:p>
            <a:pPr lvl="1" algn="just"/>
            <a:r>
              <a:rPr lang="fr-FR" sz="1400" dirty="0" smtClean="0"/>
              <a:t>en utilisant les 1èrs relevés de consommation électriques, </a:t>
            </a:r>
            <a:r>
              <a:rPr lang="fr-FR" sz="1400" dirty="0" smtClean="0">
                <a:solidFill>
                  <a:srgbClr val="0070C0"/>
                </a:solidFill>
              </a:rPr>
              <a:t>Raymond ALLIER </a:t>
            </a:r>
            <a:r>
              <a:rPr lang="fr-FR" sz="1400" dirty="0" smtClean="0"/>
              <a:t>vérifiera que les coûts réactualisés dans le P3 sont en lignes avec ces consommations. Pour fin juin.</a:t>
            </a:r>
          </a:p>
          <a:p>
            <a:pPr lvl="1" algn="just"/>
            <a:r>
              <a:rPr lang="fr-FR" sz="1400" dirty="0" smtClean="0"/>
              <a:t>Rechercher un spécialiste </a:t>
            </a:r>
            <a:r>
              <a:rPr lang="fr-FR" sz="1400" dirty="0" smtClean="0"/>
              <a:t>soit du </a:t>
            </a:r>
            <a:r>
              <a:rPr lang="fr-FR" sz="1400" dirty="0" smtClean="0"/>
              <a:t>démarrage d’usine clef en </a:t>
            </a:r>
            <a:r>
              <a:rPr lang="fr-FR" sz="1400" dirty="0" smtClean="0"/>
              <a:t>main, soit un expert qui pourra vérifier que nous utilisons (ou non) les bonnes méthodes de travail. </a:t>
            </a:r>
            <a:r>
              <a:rPr lang="fr-FR" sz="1400" dirty="0" smtClean="0">
                <a:solidFill>
                  <a:srgbClr val="0070C0"/>
                </a:solidFill>
              </a:rPr>
              <a:t>Christophe SERRECCHIA </a:t>
            </a:r>
            <a:r>
              <a:rPr lang="fr-FR" sz="1400" dirty="0" smtClean="0"/>
              <a:t>contacte d’abord Jean-Charles RITTER avant fin juin.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 smtClean="0"/>
              <a:t>Supply Chain : </a:t>
            </a:r>
            <a:r>
              <a:rPr lang="fr-FR" sz="1600" dirty="0" smtClean="0">
                <a:solidFill>
                  <a:srgbClr val="0070C0"/>
                </a:solidFill>
              </a:rPr>
              <a:t>Nicolas Proix </a:t>
            </a:r>
            <a:r>
              <a:rPr lang="fr-FR" sz="1600" dirty="0" smtClean="0"/>
              <a:t>transmettra des photos des copeaux MKAD à UAM (</a:t>
            </a:r>
            <a:r>
              <a:rPr lang="fr-FR" sz="1600" dirty="0" err="1" smtClean="0"/>
              <a:t>Cronimet</a:t>
            </a:r>
            <a:r>
              <a:rPr lang="fr-FR" sz="1600" dirty="0" smtClean="0"/>
              <a:t>) pour vérifier la faisabilité du </a:t>
            </a:r>
            <a:r>
              <a:rPr lang="fr-FR" sz="1600" dirty="0" err="1" smtClean="0"/>
              <a:t>processing</a:t>
            </a:r>
            <a:r>
              <a:rPr lang="fr-FR" sz="1600" dirty="0" smtClean="0"/>
              <a:t> de ces copeaux. Pour mi juin.</a:t>
            </a:r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553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1121" y="2433312"/>
            <a:ext cx="952712" cy="798193"/>
          </a:xfrm>
        </p:spPr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graphicFrame>
        <p:nvGraphicFramePr>
          <p:cNvPr id="6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141155"/>
              </p:ext>
            </p:extLst>
          </p:nvPr>
        </p:nvGraphicFramePr>
        <p:xfrm>
          <a:off x="253053" y="1734092"/>
          <a:ext cx="8760320" cy="217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064"/>
                <a:gridCol w="1752064"/>
                <a:gridCol w="1752064"/>
                <a:gridCol w="1752064"/>
                <a:gridCol w="1752064"/>
              </a:tblGrid>
              <a:tr h="53813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Ventes en K€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Budget du mois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Réalisé</a:t>
                      </a:r>
                      <a:r>
                        <a:rPr lang="fr-FR" baseline="0" dirty="0" smtClean="0"/>
                        <a:t> du mois</a:t>
                      </a:r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Budget cumulé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Réalisé en</a:t>
                      </a:r>
                      <a:r>
                        <a:rPr lang="fr-FR" baseline="0" dirty="0" smtClean="0"/>
                        <a:t> cumul</a:t>
                      </a:r>
                      <a:endParaRPr lang="fr-FR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1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Lingots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305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1 011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686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813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Chutes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1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TOTAL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421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305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1 011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857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8654" y="1040711"/>
            <a:ext cx="254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Les ventes 2018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8654" y="921957"/>
            <a:ext cx="4136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Le détails des ventes 2018</a:t>
            </a:r>
            <a:endParaRPr lang="fr-F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12299"/>
              </p:ext>
            </p:extLst>
          </p:nvPr>
        </p:nvGraphicFramePr>
        <p:xfrm>
          <a:off x="130628" y="1473819"/>
          <a:ext cx="4682547" cy="44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137"/>
                <a:gridCol w="488278"/>
                <a:gridCol w="685791"/>
                <a:gridCol w="866907"/>
                <a:gridCol w="1051434"/>
              </a:tblGrid>
              <a:tr h="522514">
                <a:tc>
                  <a:txBody>
                    <a:bodyPr/>
                    <a:lstStyle/>
                    <a:p>
                      <a:pPr algn="l"/>
                      <a:r>
                        <a:rPr lang="fr-FR" sz="1100" dirty="0" smtClean="0"/>
                        <a:t>Détails de</a:t>
                      </a:r>
                      <a:r>
                        <a:rPr lang="fr-FR" sz="1100" baseline="0" dirty="0" smtClean="0"/>
                        <a:t> la vente des</a:t>
                      </a:r>
                      <a:r>
                        <a:rPr lang="fr-FR" sz="1100" dirty="0" smtClean="0"/>
                        <a:t> lingots 2018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K€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T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Prix</a:t>
                      </a:r>
                      <a:r>
                        <a:rPr lang="fr-FR" sz="1100" baseline="0" dirty="0" smtClean="0"/>
                        <a:t> au kg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Date de comptabilisation</a:t>
                      </a:r>
                      <a:endParaRPr lang="fr-FR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HAL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6,8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13,8 $/kg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Février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HAL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6,8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13,8 $/kg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Mars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86476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Bombardier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6,4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13,7 $/kg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Mars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Lama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6,6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8,5 €/kg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Mars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pour Airbus/Spirit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7,3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17,2 $/kg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Avril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UKAD 330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13,7 $/kg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Mai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</a:t>
                      </a:r>
                      <a:r>
                        <a:rPr lang="fr-FR" sz="1200" dirty="0" err="1" smtClean="0"/>
                        <a:t>Kind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6,7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14,1 $/kg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Mai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Lingot </a:t>
                      </a:r>
                      <a:r>
                        <a:rPr lang="fr-FR" sz="1200" dirty="0" err="1" smtClean="0"/>
                        <a:t>Acnis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7,1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15,7 $/kg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Mai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3 bouts de lingots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13,7 $/kg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Mai 2018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/>
                        <a:t>TOTAL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686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60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47639"/>
              </p:ext>
            </p:extLst>
          </p:nvPr>
        </p:nvGraphicFramePr>
        <p:xfrm>
          <a:off x="4860676" y="1479906"/>
          <a:ext cx="4235820" cy="273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78"/>
                <a:gridCol w="926314"/>
                <a:gridCol w="926314"/>
                <a:gridCol w="926314"/>
              </a:tblGrid>
              <a:tr h="51077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Détails de</a:t>
                      </a:r>
                      <a:r>
                        <a:rPr lang="fr-FR" sz="1100" baseline="0" dirty="0" smtClean="0"/>
                        <a:t> la vente des</a:t>
                      </a:r>
                      <a:r>
                        <a:rPr lang="fr-FR" sz="1100" dirty="0" smtClean="0"/>
                        <a:t> chutes 2018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K€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T</a:t>
                      </a: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€/kg</a:t>
                      </a:r>
                      <a:endParaRPr lang="fr-FR" sz="1100" dirty="0"/>
                    </a:p>
                  </a:txBody>
                  <a:tcPr anchor="ctr"/>
                </a:tc>
              </a:tr>
              <a:tr h="39174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AIS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87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4,5</a:t>
                      </a:r>
                      <a:endParaRPr lang="fr-FR" sz="1200" dirty="0"/>
                    </a:p>
                  </a:txBody>
                  <a:tcPr anchor="ctr"/>
                </a:tc>
              </a:tr>
              <a:tr h="36813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BRAMI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45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3,3</a:t>
                      </a:r>
                      <a:endParaRPr lang="fr-FR" sz="1200" dirty="0"/>
                    </a:p>
                  </a:txBody>
                  <a:tcPr anchor="ctr"/>
                </a:tc>
              </a:tr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CRONIMET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4,2</a:t>
                      </a:r>
                      <a:endParaRPr lang="fr-FR" sz="1200" dirty="0"/>
                    </a:p>
                  </a:txBody>
                  <a:tcPr anchor="ctr"/>
                </a:tc>
              </a:tr>
              <a:tr h="3562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ELG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1,5</a:t>
                      </a:r>
                      <a:endParaRPr lang="fr-FR" sz="1200" dirty="0"/>
                    </a:p>
                  </a:txBody>
                  <a:tcPr anchor="ctr"/>
                </a:tc>
              </a:tr>
              <a:tr h="3562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FERINOX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-12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-3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Ecarts</a:t>
                      </a:r>
                      <a:r>
                        <a:rPr lang="fr-FR" sz="800" baseline="0" dirty="0" smtClean="0"/>
                        <a:t> poids / prix</a:t>
                      </a:r>
                      <a:endParaRPr lang="fr-FR" sz="800" dirty="0"/>
                    </a:p>
                  </a:txBody>
                  <a:tcPr anchor="ctr"/>
                </a:tc>
              </a:tr>
              <a:tr h="35623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TOTAL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170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45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296395" y="6044540"/>
            <a:ext cx="384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Total lingots et chutes = 856 K€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9879" y="801402"/>
            <a:ext cx="2148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</a:t>
            </a:r>
            <a:r>
              <a:rPr lang="fr-FR" sz="1600" b="1" dirty="0" smtClean="0">
                <a:solidFill>
                  <a:prstClr val="black"/>
                </a:solidFill>
              </a:rPr>
              <a:t>l’énergie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878" y="3573251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</a:t>
            </a:r>
            <a:r>
              <a:rPr lang="fr-FR" sz="1600" b="1" dirty="0" smtClean="0">
                <a:solidFill>
                  <a:prstClr val="black"/>
                </a:solidFill>
              </a:rPr>
              <a:t>les consommables : 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Espace réservé du contenu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787598"/>
              </p:ext>
            </p:extLst>
          </p:nvPr>
        </p:nvGraphicFramePr>
        <p:xfrm>
          <a:off x="285094" y="3972560"/>
          <a:ext cx="8573911" cy="2479597"/>
        </p:xfrm>
        <a:graphic>
          <a:graphicData uri="http://schemas.openxmlformats.org/drawingml/2006/table">
            <a:tbl>
              <a:tblPr/>
              <a:tblGrid>
                <a:gridCol w="2419262"/>
                <a:gridCol w="939800"/>
                <a:gridCol w="1028700"/>
                <a:gridCol w="876300"/>
                <a:gridCol w="381921"/>
                <a:gridCol w="975976"/>
                <a:gridCol w="975976"/>
                <a:gridCol w="975976"/>
              </a:tblGrid>
              <a:tr h="3139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mai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67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Achats de métaux divers (stubs)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Fournitures de fabrication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Achats outils sur section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Achats d'emballage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2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consommables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Espace réservé du contenu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7715"/>
              </p:ext>
            </p:extLst>
          </p:nvPr>
        </p:nvGraphicFramePr>
        <p:xfrm>
          <a:off x="218654" y="1150484"/>
          <a:ext cx="8579391" cy="2292825"/>
        </p:xfrm>
        <a:graphic>
          <a:graphicData uri="http://schemas.openxmlformats.org/drawingml/2006/table">
            <a:tbl>
              <a:tblPr/>
              <a:tblGrid>
                <a:gridCol w="2398774"/>
                <a:gridCol w="958109"/>
                <a:gridCol w="958109"/>
                <a:gridCol w="958109"/>
                <a:gridCol w="431963"/>
                <a:gridCol w="958109"/>
                <a:gridCol w="958109"/>
                <a:gridCol w="958109"/>
              </a:tblGrid>
              <a:tr h="373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mai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3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Electricité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Gaz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Autres fluides &amp; gaz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énergie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9879" y="801402"/>
            <a:ext cx="2935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la </a:t>
            </a:r>
            <a:r>
              <a:rPr lang="fr-FR" sz="1600" b="1" dirty="0" smtClean="0">
                <a:solidFill>
                  <a:prstClr val="black"/>
                </a:solidFill>
              </a:rPr>
              <a:t>sous-traitance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877" y="4293809"/>
            <a:ext cx="2786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la </a:t>
            </a:r>
            <a:r>
              <a:rPr lang="fr-FR" sz="1600" b="1" dirty="0" smtClean="0">
                <a:solidFill>
                  <a:prstClr val="black"/>
                </a:solidFill>
              </a:rPr>
              <a:t>maintenance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392890"/>
              </p:ext>
            </p:extLst>
          </p:nvPr>
        </p:nvGraphicFramePr>
        <p:xfrm>
          <a:off x="218655" y="4632363"/>
          <a:ext cx="8517061" cy="1572576"/>
        </p:xfrm>
        <a:graphic>
          <a:graphicData uri="http://schemas.openxmlformats.org/drawingml/2006/table">
            <a:tbl>
              <a:tblPr/>
              <a:tblGrid>
                <a:gridCol w="2369510"/>
                <a:gridCol w="980045"/>
                <a:gridCol w="929133"/>
                <a:gridCol w="980045"/>
                <a:gridCol w="349813"/>
                <a:gridCol w="969505"/>
                <a:gridCol w="969505"/>
                <a:gridCol w="969505"/>
              </a:tblGrid>
              <a:tr h="276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mai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 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85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00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Fournitures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0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Prestations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0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</a:t>
                      </a:r>
                      <a:r>
                        <a:rPr lang="fr-FR" sz="1200" b="1" i="0" u="none" strike="noStrike" dirty="0" smtClean="0">
                          <a:effectLst/>
                          <a:latin typeface="Arial"/>
                        </a:rPr>
                        <a:t>maintenance</a:t>
                      </a:r>
                      <a:endParaRPr lang="fr-F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769596"/>
              </p:ext>
            </p:extLst>
          </p:nvPr>
        </p:nvGraphicFramePr>
        <p:xfrm>
          <a:off x="218654" y="1175115"/>
          <a:ext cx="8517062" cy="2641716"/>
        </p:xfrm>
        <a:graphic>
          <a:graphicData uri="http://schemas.openxmlformats.org/drawingml/2006/table">
            <a:tbl>
              <a:tblPr/>
              <a:tblGrid>
                <a:gridCol w="2381349"/>
                <a:gridCol w="951148"/>
                <a:gridCol w="951148"/>
                <a:gridCol w="951148"/>
                <a:gridCol w="428825"/>
                <a:gridCol w="951148"/>
                <a:gridCol w="951148"/>
                <a:gridCol w="951148"/>
              </a:tblGrid>
              <a:tr h="3164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mai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4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Sous-traitance processing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Coût transport 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Sous-traitance autres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ST labo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ST environnement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42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sous-traitance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399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667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-268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3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22266" y="1245974"/>
            <a:ext cx="3826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Zoom sur les frais divers de </a:t>
            </a:r>
            <a:r>
              <a:rPr lang="fr-FR" sz="1600" b="1" dirty="0" smtClean="0">
                <a:solidFill>
                  <a:prstClr val="black"/>
                </a:solidFill>
              </a:rPr>
              <a:t>gestion :</a:t>
            </a:r>
            <a:endParaRPr lang="fr-F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420528"/>
              </p:ext>
            </p:extLst>
          </p:nvPr>
        </p:nvGraphicFramePr>
        <p:xfrm>
          <a:off x="218654" y="1720631"/>
          <a:ext cx="8656081" cy="3770748"/>
        </p:xfrm>
        <a:graphic>
          <a:graphicData uri="http://schemas.openxmlformats.org/drawingml/2006/table">
            <a:tbl>
              <a:tblPr/>
              <a:tblGrid>
                <a:gridCol w="2420218"/>
                <a:gridCol w="966673"/>
                <a:gridCol w="966673"/>
                <a:gridCol w="966673"/>
                <a:gridCol w="435825"/>
                <a:gridCol w="966673"/>
                <a:gridCol w="966673"/>
                <a:gridCol w="966673"/>
              </a:tblGrid>
              <a:tr h="320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mai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Cumul fin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9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Delta B2018 / 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Honoraires + contrôles réglementaires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Informatique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Missions et réceptions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Services extérieurs (refacturation)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-103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Services généraux (dont locations de vêtements et EPI)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Téléphone + courrier + fournitures admin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Formation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effectLst/>
                          <a:latin typeface="Arial"/>
                        </a:rPr>
                        <a:t>Divers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64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TOTAL frais divers de gestion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/>
                        </a:rPr>
                        <a:t>468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0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D252B"/>
                </a:solidFill>
              </a:rPr>
              <a:t>Juin</a:t>
            </a:r>
            <a:r>
              <a:rPr lang="en-US" dirty="0" smtClean="0">
                <a:solidFill>
                  <a:srgbClr val="1D252B"/>
                </a:solidFill>
              </a:rPr>
              <a:t> 2018 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23220"/>
          </a:xfrm>
        </p:spPr>
        <p:txBody>
          <a:bodyPr/>
          <a:lstStyle/>
          <a:p>
            <a:r>
              <a:rPr lang="fr-FR" sz="2800" dirty="0" smtClean="0"/>
              <a:t>Audit exigences essentielles sécurité</a:t>
            </a:r>
            <a:endParaRPr lang="en-US" sz="2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0626"/>
              </p:ext>
            </p:extLst>
          </p:nvPr>
        </p:nvGraphicFramePr>
        <p:xfrm>
          <a:off x="313508" y="1061508"/>
          <a:ext cx="8377912" cy="1794795"/>
        </p:xfrm>
        <a:graphic>
          <a:graphicData uri="http://schemas.openxmlformats.org/drawingml/2006/table">
            <a:tbl>
              <a:tblPr/>
              <a:tblGrid>
                <a:gridCol w="8377912"/>
              </a:tblGrid>
              <a:tr h="388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PRINCIPALES RECOMMANDATIONS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923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Co-activité engins-piétons : Site neuf donc la conception et la réalisation permettent de démarrer sur de bonnes bases. A maintenir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pour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garantir la robustesse lors des phases de montée en puissance de la production.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9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Manutentions Mécaniques : Procédé bien modélisé lors de sa conception pour rendre les manutentions les plus fluides et robustes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possibles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L'appropriation de ces outils et leur maintenance est un enjeu majeur pour la suite des opérations.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10716"/>
              </p:ext>
            </p:extLst>
          </p:nvPr>
        </p:nvGraphicFramePr>
        <p:xfrm>
          <a:off x="362347" y="3165425"/>
          <a:ext cx="8299534" cy="3256580"/>
        </p:xfrm>
        <a:graphic>
          <a:graphicData uri="http://schemas.openxmlformats.org/drawingml/2006/table">
            <a:tbl>
              <a:tblPr/>
              <a:tblGrid>
                <a:gridCol w="8299534"/>
              </a:tblGrid>
              <a:tr h="255401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Co-</a:t>
                      </a:r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activité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Engins – Piétons,  Manutentions Mécaniques</a:t>
                      </a:r>
                    </a:p>
                  </a:txBody>
                  <a:tcPr marL="7094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Bonnes Pratiques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875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 Passeport individuel pour le suivi des salariés, sous forme de fiches dans un classeur.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Articulation entre les différentes opérations (levage / reprise / retournement…).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Conception des apparaux de levage spécifiques.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 renforcer / poursuivre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 Tenues haute-visibilité (contrat Groupe à venir).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 Audits formalisés en interne (hors Interactions et DA).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3/Traçage au sol dans usine.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4/Démarche "levage critique" à déployer et partager avec production.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 Finaliser l'Evaluations des Risques intégrées au sein des Fiches de Poste et vérifier articulation avec les Fiches de Recul.</a:t>
                      </a: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 Conformité règlementaire à maintenir au plus haut niveau via GMAO.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50" marR="7094" marT="70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2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D252B"/>
                </a:solidFill>
              </a:rPr>
              <a:t>Juini</a:t>
            </a:r>
            <a:r>
              <a:rPr lang="en-US" dirty="0" smtClean="0">
                <a:solidFill>
                  <a:srgbClr val="1D252B"/>
                </a:solidFill>
              </a:rPr>
              <a:t> 2018, 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400110"/>
          </a:xfrm>
        </p:spPr>
        <p:txBody>
          <a:bodyPr/>
          <a:lstStyle/>
          <a:p>
            <a:r>
              <a:rPr lang="fr-FR" sz="2000" dirty="0" smtClean="0"/>
              <a:t>Résultats du mois  et suivi des actions </a:t>
            </a:r>
            <a:endParaRPr lang="fr-FR" sz="2000" dirty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218654" y="3503088"/>
            <a:ext cx="8807780" cy="298083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noProof="1" smtClean="0"/>
              <a:t>A </a:t>
            </a:r>
            <a:r>
              <a:rPr lang="fr-FR" sz="1400" noProof="1"/>
              <a:t>VENIR</a:t>
            </a:r>
            <a:r>
              <a:rPr lang="fr-FR" sz="1400" noProof="1" smtClean="0"/>
              <a:t>:</a:t>
            </a:r>
            <a:endParaRPr lang="fr-FR" sz="800" b="0" noProof="1">
              <a:solidFill>
                <a:prstClr val="black"/>
              </a:solidFill>
            </a:endParaRPr>
          </a:p>
          <a:p>
            <a:endParaRPr lang="fr-FR" sz="400" b="0" noProof="1">
              <a:solidFill>
                <a:prstClr val="black"/>
              </a:solidFill>
            </a:endParaRPr>
          </a:p>
          <a:p>
            <a:r>
              <a:rPr lang="fr-FR" sz="1400" noProof="1" smtClean="0"/>
              <a:t>Mise en place du PIU : </a:t>
            </a:r>
            <a:r>
              <a:rPr lang="fr-FR" sz="1400" b="0" noProof="1" smtClean="0">
                <a:solidFill>
                  <a:prstClr val="black"/>
                </a:solidFill>
              </a:rPr>
              <a:t>Délai décalé de juillet à décembre 2018, afin de mettre en place de manière plus complète et efficace le PIU.</a:t>
            </a:r>
          </a:p>
          <a:p>
            <a:endParaRPr lang="fr-FR" sz="600" noProof="1" smtClean="0"/>
          </a:p>
          <a:p>
            <a:r>
              <a:rPr lang="fr-FR" sz="1400" noProof="1" smtClean="0"/>
              <a:t>Nettoyage </a:t>
            </a:r>
            <a:r>
              <a:rPr lang="fr-FR" sz="1400" noProof="1"/>
              <a:t>du bassin d’orage</a:t>
            </a:r>
            <a:r>
              <a:rPr lang="fr-FR" sz="1400" noProof="1" smtClean="0"/>
              <a:t>, et étancheité de la vanne de sortie : </a:t>
            </a:r>
            <a:r>
              <a:rPr lang="fr-FR" sz="1400" b="0" noProof="1" smtClean="0">
                <a:solidFill>
                  <a:prstClr val="black"/>
                </a:solidFill>
              </a:rPr>
              <a:t>Report sur juin suite aux orages.</a:t>
            </a:r>
          </a:p>
          <a:p>
            <a:endParaRPr lang="fr-FR" sz="600" b="0" noProof="1" smtClean="0">
              <a:solidFill>
                <a:prstClr val="black"/>
              </a:solidFill>
            </a:endParaRPr>
          </a:p>
          <a:p>
            <a:r>
              <a:rPr lang="fr-FR" sz="1400" noProof="1" smtClean="0"/>
              <a:t>Réalisation de l’étude ATEX (zonage ATEX et réalisation du DRPE) + Contrôle réglementaires de TAR suite à leur mise en service : </a:t>
            </a:r>
            <a:r>
              <a:rPr lang="fr-FR" sz="1400" b="0" noProof="1" smtClean="0">
                <a:solidFill>
                  <a:prstClr val="black"/>
                </a:solidFill>
              </a:rPr>
              <a:t>devis reçu, attente proposition de date du prestataire.</a:t>
            </a:r>
          </a:p>
          <a:p>
            <a:endParaRPr lang="fr-FR" sz="600" noProof="1" smtClean="0"/>
          </a:p>
          <a:p>
            <a:r>
              <a:rPr lang="fr-FR" sz="1400" noProof="1" smtClean="0"/>
              <a:t>Mesures </a:t>
            </a:r>
            <a:r>
              <a:rPr lang="fr-FR" sz="1400" noProof="1"/>
              <a:t>réglementaires de bruit </a:t>
            </a:r>
            <a:r>
              <a:rPr lang="fr-FR" sz="1400" noProof="1" smtClean="0"/>
              <a:t> extérieures </a:t>
            </a:r>
            <a:r>
              <a:rPr lang="fr-FR" sz="1400" b="0" noProof="1" smtClean="0">
                <a:solidFill>
                  <a:prstClr val="black"/>
                </a:solidFill>
              </a:rPr>
              <a:t>planifiées les 18 et 19 juin,  si conditions météo  favorables, et activité UPB compatibles.</a:t>
            </a:r>
          </a:p>
          <a:p>
            <a:endParaRPr lang="fr-FR" sz="600" b="0" noProof="1">
              <a:solidFill>
                <a:prstClr val="black"/>
              </a:solidFill>
            </a:endParaRPr>
          </a:p>
          <a:p>
            <a:r>
              <a:rPr lang="fr-FR" sz="1400" noProof="1" smtClean="0"/>
              <a:t>Sureté du site : </a:t>
            </a:r>
            <a:r>
              <a:rPr lang="fr-FR" sz="1400" b="0" noProof="1" smtClean="0">
                <a:solidFill>
                  <a:prstClr val="black"/>
                </a:solidFill>
              </a:rPr>
              <a:t>Evolution des rondes de surveillance pour vérification fermeture des portes du site + réalisation de consignes de sureté adaptées au fonctionnement actuel du site.</a:t>
            </a:r>
            <a:endParaRPr lang="fr-FR" sz="1400" b="0" noProof="1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27758" r="27862" b="35110"/>
          <a:stretch/>
        </p:blipFill>
        <p:spPr bwMode="auto">
          <a:xfrm>
            <a:off x="984101" y="675112"/>
            <a:ext cx="5916707" cy="27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900808" y="2026454"/>
            <a:ext cx="21256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Pas d’évènement sur le mois de mai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r="64978"/>
          <a:stretch/>
        </p:blipFill>
        <p:spPr bwMode="auto">
          <a:xfrm>
            <a:off x="7666255" y="1418585"/>
            <a:ext cx="541655" cy="6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7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9880" y="772176"/>
            <a:ext cx="5315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Résultats financiers à fin mai 2018:</a:t>
            </a:r>
            <a:endParaRPr lang="fr-F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11981"/>
              </p:ext>
            </p:extLst>
          </p:nvPr>
        </p:nvGraphicFramePr>
        <p:xfrm>
          <a:off x="218654" y="1201778"/>
          <a:ext cx="8653522" cy="528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Worksheet" r:id="rId3" imgW="11639685" imgH="7134315" progId="Excel.Sheet.12">
                  <p:embed/>
                </p:oleObj>
              </mc:Choice>
              <mc:Fallback>
                <p:oleObj name="Worksheet" r:id="rId3" imgW="11639685" imgH="7134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654" y="1201778"/>
                        <a:ext cx="8653522" cy="528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18654" y="6183480"/>
            <a:ext cx="8653522" cy="152400"/>
          </a:xfrm>
          <a:prstGeom prst="rect">
            <a:avLst/>
          </a:prstGeom>
          <a:noFill/>
          <a:ln w="158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EcoTitanium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Rapport de gestion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5427" y="712799"/>
            <a:ext cx="760541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21B3EF"/>
                </a:solidFill>
              </a:rPr>
              <a:t>Commentaires des résultats, en cumul à fin mai 2018, par rapport au budget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B050"/>
                </a:solidFill>
              </a:rPr>
              <a:t>2 points positifs :</a:t>
            </a:r>
          </a:p>
          <a:p>
            <a:pPr marL="0" lvl="1"/>
            <a:r>
              <a:rPr lang="fr-FR" sz="1200" b="1" dirty="0" smtClean="0">
                <a:solidFill>
                  <a:prstClr val="black"/>
                </a:solidFill>
              </a:rPr>
              <a:t>- Tenue des frais de maintenance.</a:t>
            </a:r>
          </a:p>
          <a:p>
            <a:pPr lvl="1"/>
            <a:endParaRPr lang="fr-FR" sz="1200" dirty="0" smtClean="0">
              <a:solidFill>
                <a:prstClr val="black"/>
              </a:solidFill>
            </a:endParaRPr>
          </a:p>
          <a:p>
            <a:pPr marL="0" lvl="1"/>
            <a:r>
              <a:rPr lang="fr-FR" sz="1200" b="1" dirty="0" smtClean="0">
                <a:solidFill>
                  <a:prstClr val="black"/>
                </a:solidFill>
              </a:rPr>
              <a:t>- Tenue des frais généraux.</a:t>
            </a:r>
          </a:p>
          <a:p>
            <a:pPr lvl="1"/>
            <a:endParaRPr lang="fr-FR" sz="1200" dirty="0">
              <a:solidFill>
                <a:prstClr val="black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79646">
                    <a:lumMod val="75000"/>
                  </a:srgbClr>
                </a:solidFill>
              </a:rPr>
              <a:t>3</a:t>
            </a: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fr-FR" sz="1400" b="1" dirty="0">
                <a:solidFill>
                  <a:srgbClr val="F79646">
                    <a:lumMod val="75000"/>
                  </a:srgbClr>
                </a:solidFill>
              </a:rPr>
              <a:t>p</a:t>
            </a: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</a:rPr>
              <a:t>oints en dépassement, mais liés à un sujet de mensualisation budgétaire :</a:t>
            </a:r>
          </a:p>
          <a:p>
            <a:pPr marL="0" lvl="3"/>
            <a:r>
              <a:rPr lang="fr-FR" sz="1200" b="1" dirty="0" smtClean="0">
                <a:solidFill>
                  <a:prstClr val="black"/>
                </a:solidFill>
              </a:rPr>
              <a:t>- Dépassement </a:t>
            </a:r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de 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37 </a:t>
            </a:r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K€ sur la ST de 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processing et le transport associé.</a:t>
            </a:r>
          </a:p>
          <a:p>
            <a:pPr marL="0" lvl="3"/>
            <a:endParaRPr lang="fr-FR" sz="12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3"/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- Dépassement de 57 K€ sur la ST de labo.</a:t>
            </a:r>
            <a:endParaRPr lang="fr-FR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3"/>
            <a:endParaRPr lang="fr-FR" sz="1200" dirty="0" smtClean="0">
              <a:solidFill>
                <a:prstClr val="black"/>
              </a:solidFill>
            </a:endParaRPr>
          </a:p>
          <a:p>
            <a:pPr marL="0" lvl="3"/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Dépassement </a:t>
            </a:r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sur les consommables:</a:t>
            </a:r>
          </a:p>
          <a:p>
            <a:pPr marL="1085850" lvl="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19 </a:t>
            </a: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K€ sur l’outillage au niveau de l’aléseuse.</a:t>
            </a:r>
          </a:p>
          <a:p>
            <a:pPr marL="1085850" lvl="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37 </a:t>
            </a: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K€ sur la mise à disposition des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stubs.</a:t>
            </a:r>
            <a:endParaRPr lang="fr-FR" sz="1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FF0000"/>
                </a:solidFill>
              </a:rPr>
              <a:t>4 points négatifs :</a:t>
            </a:r>
          </a:p>
          <a:p>
            <a:pPr marL="171450" lvl="1" indent="-171450">
              <a:buFontTx/>
              <a:buChar char="-"/>
            </a:pP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En mai, le décrochage au niveau du CA se poursuit: </a:t>
            </a:r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il manque 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155 </a:t>
            </a:r>
            <a:r>
              <a:rPr lang="fr-FR" sz="1200" b="1" dirty="0">
                <a:solidFill>
                  <a:prstClr val="black"/>
                </a:solidFill>
                <a:sym typeface="Wingdings" panose="05000000000000000000" pitchFamily="2" charset="2"/>
              </a:rPr>
              <a:t>K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€ à fin mai.</a:t>
            </a:r>
          </a:p>
          <a:p>
            <a:pPr marL="171450" lvl="1" indent="-171450">
              <a:buFontTx/>
              <a:buChar char="-"/>
            </a:pPr>
            <a:endParaRPr lang="fr-FR" sz="12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71450" lvl="1" indent="-171450">
              <a:buFontTx/>
              <a:buChar char="-"/>
            </a:pP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Dépassement au niveau de l’achat des MP de 31 K€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Principalement, un effet sur le prix d’achat du master-alloys (</a:t>
            </a:r>
            <a:r>
              <a:rPr lang="fr-FR" sz="1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Vana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Alu): impact de 50 K€ en mai [prix B2018: 27 €/kg et PMP actuel: 69 €/kg]. </a:t>
            </a:r>
            <a:endParaRPr lang="fr-FR" sz="1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1"/>
            <a:endParaRPr lang="fr-FR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2"/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- </a:t>
            </a:r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Explosion des frais de ST environnement et de ST meulage :</a:t>
            </a:r>
          </a:p>
          <a:p>
            <a:pPr marL="1657350" lvl="5" indent="-2857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Dépassement de 122 K€ sur la ST environnement [principale cause, l’incident au niveau du bassin pour 109 K€].</a:t>
            </a:r>
          </a:p>
          <a:p>
            <a:pPr marL="1657350" lvl="5" indent="-2857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Dépassement de 51 K€ sur la ST de meulage (</a:t>
            </a:r>
            <a:r>
              <a:rPr lang="fr-FR" sz="1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Calider</a:t>
            </a:r>
            <a:r>
              <a:rPr lang="fr-FR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principalement  suite coulures au niveau des électrodes et qualité de peaux au niveau des lingots).</a:t>
            </a:r>
          </a:p>
          <a:p>
            <a:pPr marL="1371600" lvl="5"/>
            <a:endParaRPr lang="fr-FR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2"/>
            <a:r>
              <a:rPr lang="fr-FR" sz="1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- Explosion de l’énergie :</a:t>
            </a:r>
          </a:p>
          <a:p>
            <a:pPr marL="1657350" lvl="5" indent="-2857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176 K€ en plus par rapport au budget, dont 97 K€ sur le seul poste électricité et       50 K€ de dépassement sur les autres fluides (hélium et eau).</a:t>
            </a:r>
          </a:p>
        </p:txBody>
      </p:sp>
      <p:pic>
        <p:nvPicPr>
          <p:cNvPr id="11" name="Picture 2" descr="Résultat de recherche d'images pour &quot;panneau attentio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2" t="26746" r="27746" b="28392"/>
          <a:stretch/>
        </p:blipFill>
        <p:spPr bwMode="auto">
          <a:xfrm>
            <a:off x="7920841" y="5332021"/>
            <a:ext cx="1104405" cy="11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ClMIGftkKjY2RATbkoC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Yy5rQKi0S0ew_IZFls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aO5uJuA0uwAY4wvabGy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iZUePpp0CI2gCmhA9L5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iZUePpp0CI2gCmhA9L5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DVn7siuES_OouI2nNyd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ZB74UQzkCJgGidIRYU1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UScp0aMkKOUdgKpXwF7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WCl1x31EOw1rgtnzdYk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dd36ok10W0aHnC8dybw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vMBGtZl0mHnyiEwOVfm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vMBGtZl0mHnyiEwOVf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VC6kr2kkqpPlXfCll6c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iZUePpp0CI2gCmhA9L5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iZUePpp0CI2gCmhA9L5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343CTnMkmV6IXFoQ9ev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343CTnMkmV6IXFoQ9ev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iZUePpp0CI2gCmhA9L5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ZB74UQzkCJgGidIRYU1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UScp0aMkKOUdgKpXwF7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WCl1x31EOw1rgtnzdYk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dd36ok10W0aHnC8dybw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vMBGtZl0mHnyiEwOVfm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QcLVUfD0aRgbSIRpTXT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vMBGtZl0mHnyiEwOVfm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Gj1RHx.EiEvjqNgqFNv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36R3gFuUSuHzoaBJzfq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SrmjHCTki7o4.2rwaM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jDArq2BEySQL1U2Fniq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AIEgxIKUawZ8KsA23X1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FPkzMzhEiR.blT.T1br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eefSE14EeXsN.URGHT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9GVBr1AkexVoNRXL0l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EiObwRTEaS5R.MoFDva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6gNduETEKEQlfHumerE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hKtmlTIU6Lat5aseUxb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r9XKbYtkqJRLYAhRQ_m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rrC4jquEym5_pphdby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Gj1RHx.EiEvjqNgqFN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MCB8jrE0a3w4BGt4DL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LP2HNYIkekhROqYL.YI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fMFkYcVk2CPRAm2VxN5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Co2wceMEWQzRjI1Om_G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lI9eqsnEq.zXnpfx4A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c2KqKkuk2zvpsuh6.JZ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1AO_GGoUSVJXhx21Tsj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EF5LGd0KI9l24LVRmY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BDpSEe.UCQRVT30w3BL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L8UqVcGEa_ifwVU_26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83pGa6tkiyevvmebayx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uY2Fawg0GySKrJM6saK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p19RJqnkOgyQoq0PsJr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jYKbfaQkqELCE24YxhO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tConuYG0aglVMyp3CH0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aRS2fY8EuQ.Hynfpxi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rlV1XWnkKYAmcYfYJ9t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Afh3c6hkK9tI0ZDVbRW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2_z7E0SkmtKtCImE5QK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hTz.HghkmpDeoUgVIQ.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CYIahqN0GYwbZ9MhaLi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oc._O1lEyXmB0bxgAcJ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6dYwAFa0OHT8u451CHN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knmGxjr0uwqztiv0oL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XTayYOwEimPbcm_u36i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PquIdlxUO1W.Wcusru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LGttdc1kG1KcYWgtEd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R3.TdEZkGhXkUd2Yl9u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DVn7siuES_OouI2nNyd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iZUePpp0CI2gCmhA9L5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343CTnMkmV6IXFoQ9e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4GxSp160GLYkNhlMHgw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EUSDT0uk.2A6Ciy.lde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Tug3if30m0Wx2JMxvyG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ZB74UQzkCJgGidIRYU1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UScp0aMkKOUdgKpXwF7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OesUHn7E2HJPa5.65aP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9xqooP0EOuac6ID0Zd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DuTnDqckCTzHuBgR9Jc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O3CMuz50eOY.iXwymtV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6VurxQ1kuPXoQpmyCj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6TFKA7JUGNDG1X6fEEp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4exK5l9EWYD7Ywpypk6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xmjidUckCGOH5FD6DV7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hBh1r_kUuKyaHLxdzuL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WCl1x31EOw1rgtnzdYk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dd36ok10W0aHnC8dybw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aO5uJuA0uwAY4wvabGy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al.40ZkE2MvM.SmMwL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WyoWmCCUKtU0BUoejQ2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rEZd3yXk.y8MPnc8Smo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x.oqPXB062JJM_ZCd13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tGqee0ZUSBM4UnU7b_4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aXCFvjnU2sUnnzxcNiy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vMBGtZl0mHnyiEwOVfm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Gj1RHx.EiEvjqNgqFNv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Gj1RHx.EiEvjqNgqFNv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Gj1RHx.EiEvjqNgqFNv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9sUbeEx0SNC85qf0IDJ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9sUbeEx0SNC85qf0IDJ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0OBRHrwEObPAoOmaANb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9sUbeEx0SNC85qf0IDJ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9sUbeEx0SNC85qf0IDJ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ZB74UQzkCJgGidIRYU1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UScp0aMkKOUdgKpXwF7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WCl1x31EOw1rgtnzdYk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dd36ok10W0aHnC8dybw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vMBGtZl0mHnyiEwOVfm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DuTnDqckCTzHuBgR9Jc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LGttdc1kG1KcYWgtEds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EUSDT0uk.2A6Ciy.ld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Zk6iCDvkuw8lBQi.5qJ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DuTnDqckCTzHuBgR9Jc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vMBGtZl0mHnyiEwOVfm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DVn7siuES_OouI2nNyd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vMBGtZl0mHnyiEwOVfm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aO5uJuA0uwAY4wvabGy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al.40ZkE2MvM.SmMwLt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rEZd3yXk.y8MPnc8Smo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x.oqPXB062JJM_ZCd13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tGqee0ZUSBM4UnU7b_4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aO5uJuA0uwAY4wvabGyQ"/>
</p:tagLst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6AB732"/>
        </a:solidFill>
      </a:spPr>
      <a:bodyPr wrap="square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RPORATE (rou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ICKEL (vert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NGANESE (bleu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AUTRES METAUX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6AB732"/>
        </a:solidFill>
      </a:spPr>
      <a:bodyPr wrap="square" rtlCol="0">
        <a:spAutoFit/>
      </a:bodyPr>
      <a:lstStyle>
        <a:defPPr>
          <a:defRPr sz="180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6AB732"/>
        </a:solidFill>
      </a:spPr>
      <a:bodyPr wrap="square" rtlCol="0">
        <a:spAutoFit/>
      </a:bodyPr>
      <a:lstStyle>
        <a:defPPr>
          <a:defRPr sz="180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3743</Words>
  <Application>Microsoft Office PowerPoint</Application>
  <PresentationFormat>Affichage à l'écran (4:3)</PresentationFormat>
  <Paragraphs>976</Paragraphs>
  <Slides>47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10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8" baseType="lpstr">
      <vt:lpstr>COUV - SOMMAIRE - CONTACT</vt:lpstr>
      <vt:lpstr>CORPORATE (rouge)</vt:lpstr>
      <vt:lpstr>NICKEL (vert)</vt:lpstr>
      <vt:lpstr>MANGANESE (bleu)</vt:lpstr>
      <vt:lpstr>ALLIAGE (orange)</vt:lpstr>
      <vt:lpstr>AUTRES METAUX</vt:lpstr>
      <vt:lpstr>1_ALLIAGE (orange)</vt:lpstr>
      <vt:lpstr>2_ALLIAGE (orange)</vt:lpstr>
      <vt:lpstr>3_ALLIAGE (orange)</vt:lpstr>
      <vt:lpstr>4_ALLIAGE (orange)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Raymond Allier</cp:lastModifiedBy>
  <cp:revision>478</cp:revision>
  <cp:lastPrinted>2018-05-14T08:18:01Z</cp:lastPrinted>
  <dcterms:created xsi:type="dcterms:W3CDTF">2016-11-07T15:50:27Z</dcterms:created>
  <dcterms:modified xsi:type="dcterms:W3CDTF">2018-06-19T11:29:44Z</dcterms:modified>
</cp:coreProperties>
</file>