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14" r:id="rId3"/>
    <p:sldMasterId id="2147483736" r:id="rId4"/>
    <p:sldMasterId id="2147483758" r:id="rId5"/>
    <p:sldMasterId id="2147483785" r:id="rId6"/>
    <p:sldMasterId id="2147483802" r:id="rId7"/>
    <p:sldMasterId id="2147483815" r:id="rId8"/>
    <p:sldMasterId id="2147483828" r:id="rId9"/>
  </p:sldMasterIdLst>
  <p:notesMasterIdLst>
    <p:notesMasterId r:id="rId54"/>
  </p:notesMasterIdLst>
  <p:handoutMasterIdLst>
    <p:handoutMasterId r:id="rId55"/>
  </p:handoutMasterIdLst>
  <p:sldIdLst>
    <p:sldId id="257" r:id="rId10"/>
    <p:sldId id="348" r:id="rId11"/>
    <p:sldId id="289" r:id="rId12"/>
    <p:sldId id="457" r:id="rId13"/>
    <p:sldId id="458" r:id="rId14"/>
    <p:sldId id="459" r:id="rId15"/>
    <p:sldId id="349" r:id="rId16"/>
    <p:sldId id="433" r:id="rId17"/>
    <p:sldId id="434" r:id="rId18"/>
    <p:sldId id="435" r:id="rId19"/>
    <p:sldId id="436" r:id="rId20"/>
    <p:sldId id="437" r:id="rId21"/>
    <p:sldId id="367" r:id="rId22"/>
    <p:sldId id="438" r:id="rId23"/>
    <p:sldId id="439" r:id="rId24"/>
    <p:sldId id="351" r:id="rId25"/>
    <p:sldId id="446" r:id="rId26"/>
    <p:sldId id="447" r:id="rId27"/>
    <p:sldId id="353" r:id="rId28"/>
    <p:sldId id="445" r:id="rId29"/>
    <p:sldId id="355" r:id="rId30"/>
    <p:sldId id="453" r:id="rId31"/>
    <p:sldId id="454" r:id="rId32"/>
    <p:sldId id="455" r:id="rId33"/>
    <p:sldId id="456" r:id="rId34"/>
    <p:sldId id="357" r:id="rId35"/>
    <p:sldId id="452" r:id="rId36"/>
    <p:sldId id="359" r:id="rId37"/>
    <p:sldId id="448" r:id="rId38"/>
    <p:sldId id="449" r:id="rId39"/>
    <p:sldId id="450" r:id="rId40"/>
    <p:sldId id="361" r:id="rId41"/>
    <p:sldId id="451" r:id="rId42"/>
    <p:sldId id="363" r:id="rId43"/>
    <p:sldId id="364" r:id="rId44"/>
    <p:sldId id="365" r:id="rId45"/>
    <p:sldId id="440" r:id="rId46"/>
    <p:sldId id="386" r:id="rId47"/>
    <p:sldId id="387" r:id="rId48"/>
    <p:sldId id="388" r:id="rId49"/>
    <p:sldId id="441" r:id="rId50"/>
    <p:sldId id="442" r:id="rId51"/>
    <p:sldId id="443" r:id="rId52"/>
    <p:sldId id="444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808080"/>
    <a:srgbClr val="F27019"/>
    <a:srgbClr val="1BAD93"/>
    <a:srgbClr val="21B3EF"/>
    <a:srgbClr val="6AB732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>
        <p:scale>
          <a:sx n="80" d="100"/>
          <a:sy n="80" d="100"/>
        </p:scale>
        <p:origin x="-846" y="-72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30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.proix\AppData\Local\Microsoft\Windows\Temporary%20Internet%20Files\Content.Outlook\QPPFGALR\Besoins_Lingots_Ecotitanium_2018_2019_v04052018%20(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Signal de demande 2018</a:t>
            </a:r>
            <a:r>
              <a:rPr lang="fr-FR" baseline="0"/>
              <a:t> (Mai 2018)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Consolidation!$A$3</c:f>
              <c:strCache>
                <c:ptCount val="1"/>
                <c:pt idx="0">
                  <c:v>Qualif. Airbus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Consolidation!$B$3:$M$3</c:f>
              <c:numCache>
                <c:formatCode>General</c:formatCode>
                <c:ptCount val="12"/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1B-4C5D-8291-B21A71CBAE7E}"/>
            </c:ext>
          </c:extLst>
        </c:ser>
        <c:ser>
          <c:idx val="1"/>
          <c:order val="1"/>
          <c:tx>
            <c:strRef>
              <c:f>Consolidation!$A$4</c:f>
              <c:strCache>
                <c:ptCount val="1"/>
                <c:pt idx="0">
                  <c:v>180 Beta Do.Fra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Consolidation!$B$4:$M$4</c:f>
              <c:numCache>
                <c:formatCode>General</c:formatCode>
                <c:ptCount val="1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1B-4C5D-8291-B21A71CBAE7E}"/>
            </c:ext>
          </c:extLst>
        </c:ser>
        <c:ser>
          <c:idx val="2"/>
          <c:order val="2"/>
          <c:tx>
            <c:strRef>
              <c:f>Consolidation!$A$5</c:f>
              <c:strCache>
                <c:ptCount val="1"/>
                <c:pt idx="0">
                  <c:v>Bombardier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Consolidation!$B$5:$M$5</c:f>
              <c:numCache>
                <c:formatCode>General</c:formatCode>
                <c:ptCount val="12"/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1B-4C5D-8291-B21A71CBAE7E}"/>
            </c:ext>
          </c:extLst>
        </c:ser>
        <c:ser>
          <c:idx val="3"/>
          <c:order val="3"/>
          <c:tx>
            <c:strRef>
              <c:f>Consolidation!$A$6</c:f>
              <c:strCache>
                <c:ptCount val="1"/>
                <c:pt idx="0">
                  <c:v>Meccachrome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Consolidation!$B$6:$M$6</c:f>
              <c:numCache>
                <c:formatCode>General</c:formatCode>
                <c:ptCount val="12"/>
                <c:pt idx="6">
                  <c:v>0.5</c:v>
                </c:pt>
                <c:pt idx="9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1B-4C5D-8291-B21A71CBAE7E}"/>
            </c:ext>
          </c:extLst>
        </c:ser>
        <c:ser>
          <c:idx val="4"/>
          <c:order val="4"/>
          <c:tx>
            <c:strRef>
              <c:f>Consolidation!$A$7</c:f>
              <c:strCache>
                <c:ptCount val="1"/>
                <c:pt idx="0">
                  <c:v>Qualif. SAFRAN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Consolidation!$B$7:$M$7</c:f>
              <c:numCache>
                <c:formatCode>General</c:formatCode>
                <c:ptCount val="12"/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1B-4C5D-8291-B21A71CBAE7E}"/>
            </c:ext>
          </c:extLst>
        </c:ser>
        <c:ser>
          <c:idx val="5"/>
          <c:order val="5"/>
          <c:tx>
            <c:strRef>
              <c:f>Consolidation!$A$8</c:f>
              <c:strCache>
                <c:ptCount val="1"/>
                <c:pt idx="0">
                  <c:v>SAFRAN AeroBo.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Consolidation!$B$8:$M$8</c:f>
              <c:numCache>
                <c:formatCode>General</c:formatCode>
                <c:ptCount val="12"/>
                <c:pt idx="8">
                  <c:v>3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1B-4C5D-8291-B21A71CBAE7E}"/>
            </c:ext>
          </c:extLst>
        </c:ser>
        <c:ser>
          <c:idx val="6"/>
          <c:order val="6"/>
          <c:tx>
            <c:strRef>
              <c:f>Consolidation!$A$9</c:f>
              <c:strCache>
                <c:ptCount val="1"/>
                <c:pt idx="0">
                  <c:v>Stock Decouplage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Consolidation!$B$9:$M$9</c:f>
              <c:numCache>
                <c:formatCode>General</c:formatCode>
                <c:ptCount val="12"/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1B-4C5D-8291-B21A71CBAE7E}"/>
            </c:ext>
          </c:extLst>
        </c:ser>
        <c:ser>
          <c:idx val="7"/>
          <c:order val="7"/>
          <c:tx>
            <c:strRef>
              <c:f>Consolidation!$A$10</c:f>
              <c:strCache>
                <c:ptCount val="1"/>
                <c:pt idx="0">
                  <c:v>AMS4928 Vente Dir.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Consolidation!$B$10:$M$10</c:f>
              <c:numCache>
                <c:formatCode>General</c:formatCode>
                <c:ptCount val="12"/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A1B-4C5D-8291-B21A71CBAE7E}"/>
            </c:ext>
          </c:extLst>
        </c:ser>
        <c:ser>
          <c:idx val="8"/>
          <c:order val="8"/>
          <c:tx>
            <c:strRef>
              <c:f>Consolidation!$A$11</c:f>
              <c:strCache>
                <c:ptCount val="1"/>
                <c:pt idx="0">
                  <c:v>AMS4928 Autres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Consolidation!$B$11:$M$11</c:f>
              <c:numCache>
                <c:formatCode>General</c:formatCode>
                <c:ptCount val="12"/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1B-4C5D-8291-B21A71CBA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244928"/>
        <c:axId val="39246464"/>
      </c:barChart>
      <c:lineChart>
        <c:grouping val="stacked"/>
        <c:varyColors val="0"/>
        <c:ser>
          <c:idx val="9"/>
          <c:order val="9"/>
          <c:tx>
            <c:strRef>
              <c:f>Consolidation!$A$12</c:f>
              <c:strCache>
                <c:ptCount val="1"/>
                <c:pt idx="0">
                  <c:v>Cumulé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Consolidation!$B$2:$M$2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Consolidation!$B$12:$M$12</c:f>
              <c:numCache>
                <c:formatCode>General</c:formatCode>
                <c:ptCount val="12"/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7</c:v>
                </c:pt>
                <c:pt idx="6">
                  <c:v>10.5</c:v>
                </c:pt>
                <c:pt idx="7">
                  <c:v>11.5</c:v>
                </c:pt>
                <c:pt idx="8">
                  <c:v>19.5</c:v>
                </c:pt>
                <c:pt idx="9">
                  <c:v>36.5</c:v>
                </c:pt>
                <c:pt idx="10">
                  <c:v>50.5</c:v>
                </c:pt>
                <c:pt idx="11">
                  <c:v>65.5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A1B-4C5D-8291-B21A71CBA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44928"/>
        <c:axId val="39246464"/>
      </c:lineChart>
      <c:dateAx>
        <c:axId val="39244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246464"/>
        <c:crosses val="autoZero"/>
        <c:auto val="1"/>
        <c:lblOffset val="100"/>
        <c:baseTimeUnit val="months"/>
      </c:dateAx>
      <c:valAx>
        <c:axId val="3924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2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5/28/2018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5/28/2018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8734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6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4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6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486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29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5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420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61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402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073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14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42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840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04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7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www.eramet.com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NOTRE APPLICATION FINANCE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RETROUVEZ-NOUS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SUR</a:t>
              </a:r>
              <a:r>
                <a:rPr lang="fr-FR" sz="900" baseline="0" dirty="0" smtClean="0">
                  <a:solidFill>
                    <a:schemeClr val="bg1"/>
                  </a:solidFill>
                </a:rPr>
                <a:t> LINKEDIN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41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2059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119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58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37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71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731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7064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98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6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783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759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569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953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39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810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3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7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798" r:id="rId3"/>
    <p:sldLayoutId id="2147483799" r:id="rId4"/>
    <p:sldLayoutId id="2147483800" r:id="rId5"/>
    <p:sldLayoutId id="2147483801" r:id="rId6"/>
    <p:sldLayoutId id="2147483652" r:id="rId7"/>
    <p:sldLayoutId id="214748369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14 mai 2018</a:t>
            </a:r>
            <a:endParaRPr lang="fr-FR" dirty="0"/>
          </a:p>
        </p:txBody>
      </p:sp>
      <p:pic>
        <p:nvPicPr>
          <p:cNvPr id="1026" name="Picture 2" descr="C:\Users\caroline.marty\Desktop\ECOTI - Infos légales\Logo_EcoTita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30" y="1901537"/>
            <a:ext cx="4590874" cy="21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0015" y="932611"/>
            <a:ext cx="3393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Le suivi du </a:t>
            </a:r>
            <a:r>
              <a:rPr lang="fr-FR" sz="1600" b="1" dirty="0" smtClean="0">
                <a:solidFill>
                  <a:prstClr val="black"/>
                </a:solidFill>
              </a:rPr>
              <a:t>stock à fin avril 2018: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64921"/>
              </p:ext>
            </p:extLst>
          </p:nvPr>
        </p:nvGraphicFramePr>
        <p:xfrm>
          <a:off x="380014" y="1365662"/>
          <a:ext cx="8526480" cy="511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10277543" imgH="6143625" progId="Excel.Sheet.12">
                  <p:embed/>
                </p:oleObj>
              </mc:Choice>
              <mc:Fallback>
                <p:oleObj name="Worksheet" r:id="rId4" imgW="10277543" imgH="6143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014" y="1365662"/>
                        <a:ext cx="8526480" cy="511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6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Actions correctives pour 2018 :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39260"/>
              </p:ext>
            </p:extLst>
          </p:nvPr>
        </p:nvGraphicFramePr>
        <p:xfrm>
          <a:off x="218654" y="922267"/>
          <a:ext cx="8472766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386"/>
                <a:gridCol w="1395345"/>
                <a:gridCol w="1395345"/>
                <a:gridCol w="1395345"/>
                <a:gridCol w="1395345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M€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B2018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Simulation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Simulation 2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CA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Tonnage lingots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607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607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200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200</a:t>
                      </a:r>
                      <a:endParaRPr lang="fr-FR" sz="1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Consommation MP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Coûts directs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Fgx</a:t>
                      </a:r>
                      <a:r>
                        <a:rPr lang="fr-FR" sz="1400" dirty="0" smtClean="0"/>
                        <a:t> et amortissements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ROC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-6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-6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-11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-7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Augmentation du capital nécessaire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4,9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5,4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9,2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6,4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 des augmentations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T1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T2 &amp; T4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T2 &amp; 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T2 &amp; T4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8026" y="4823707"/>
            <a:ext cx="8925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Simulation 1: EcoTitanium fait seulement 200 T de vente de lingots et continue dans son fonctionnement comme prévu au P2.</a:t>
            </a:r>
          </a:p>
          <a:p>
            <a:r>
              <a:rPr lang="fr-FR" sz="1200" dirty="0" smtClean="0">
                <a:solidFill>
                  <a:prstClr val="black"/>
                </a:solidFill>
              </a:rPr>
              <a:t>Simulation 2: EcoTitanium fait seulement 200 T de vente de lingots et </a:t>
            </a:r>
            <a:r>
              <a:rPr lang="fr-FR" sz="1200" i="1" dirty="0" smtClean="0">
                <a:solidFill>
                  <a:prstClr val="black"/>
                </a:solidFill>
              </a:rPr>
              <a:t>variabilise</a:t>
            </a:r>
            <a:r>
              <a:rPr lang="fr-FR" sz="1200" dirty="0" smtClean="0">
                <a:solidFill>
                  <a:prstClr val="black"/>
                </a:solidFill>
              </a:rPr>
              <a:t> sa consommation matières et une partie de ses coûts directs.</a:t>
            </a:r>
          </a:p>
          <a:p>
            <a:r>
              <a:rPr lang="fr-FR" sz="1200" dirty="0" smtClean="0">
                <a:solidFill>
                  <a:prstClr val="black"/>
                </a:solidFill>
              </a:rPr>
              <a:t>Les simulations ne prennent pas en compte le sujet supplémentaire du Ti 10.2.3 et restent à affiner.</a:t>
            </a:r>
            <a:endParaRPr lang="fr-FR" sz="1200" dirty="0">
              <a:solidFill>
                <a:prstClr val="black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Quelles sont les actions correctives pour limiter la dégradation du cash et du ROC? Réponses à apporter à la direction générale pour le 24 mai 2018.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Quid de l’</a:t>
            </a:r>
            <a:r>
              <a:rPr lang="fr-FR" sz="1600" b="1" dirty="0" err="1" smtClean="0">
                <a:solidFill>
                  <a:srgbClr val="FF0000"/>
                </a:solidFill>
              </a:rPr>
              <a:t>appro</a:t>
            </a:r>
            <a:r>
              <a:rPr lang="fr-FR" sz="1600" b="1" dirty="0" smtClean="0">
                <a:solidFill>
                  <a:srgbClr val="FF0000"/>
                </a:solidFill>
              </a:rPr>
              <a:t> MP? Quid du recrutement? Quid de l’ouverture atelier?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2095" y="1701029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Lettre pour la SEMERAP prête, en cours de signature.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Finalisation des documents à la fois pour l’augmentation de capital et pour l’audit des CAC.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Travail sur l’impact cash au sujet du Ti 10.2.3.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En attente de la délégation de signature, pour finaliser le contrat de factoring.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6260" y="939811"/>
            <a:ext cx="25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Actualités finance: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21761" y="2433312"/>
            <a:ext cx="912072" cy="798193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BP et développement commercial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BP et développement commercial</a:t>
            </a:r>
          </a:p>
        </p:txBody>
      </p:sp>
      <p:pic>
        <p:nvPicPr>
          <p:cNvPr id="3074" name="Imag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99408"/>
            <a:ext cx="8904256" cy="4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BP et développement commercial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45028"/>
            <a:ext cx="8569325" cy="58058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Préoccupations :</a:t>
            </a:r>
          </a:p>
          <a:p>
            <a:pPr algn="just"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	La </a:t>
            </a:r>
            <a:r>
              <a:rPr lang="fr-FR" sz="1600" dirty="0">
                <a:solidFill>
                  <a:prstClr val="black"/>
                </a:solidFill>
              </a:rPr>
              <a:t>peau et la tenue mécanique de la zone corticale lors de premiers forgeages. 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	Retour </a:t>
            </a:r>
            <a:r>
              <a:rPr lang="fr-FR" sz="1600" dirty="0">
                <a:solidFill>
                  <a:prstClr val="black"/>
                </a:solidFill>
              </a:rPr>
              <a:t>UKAD </a:t>
            </a:r>
            <a:r>
              <a:rPr lang="fr-FR" sz="1600" dirty="0" smtClean="0">
                <a:solidFill>
                  <a:prstClr val="black"/>
                </a:solidFill>
              </a:rPr>
              <a:t>préoccupant. </a:t>
            </a:r>
          </a:p>
          <a:p>
            <a:pPr algn="just"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	Cela </a:t>
            </a:r>
            <a:r>
              <a:rPr lang="fr-FR" sz="1600" dirty="0">
                <a:solidFill>
                  <a:prstClr val="black"/>
                </a:solidFill>
              </a:rPr>
              <a:t>risque de nuire chez les clients forgerons approvisionnant des lingots </a:t>
            </a:r>
            <a:r>
              <a:rPr lang="fr-FR" sz="1600" dirty="0" err="1" smtClean="0">
                <a:solidFill>
                  <a:prstClr val="black"/>
                </a:solidFill>
              </a:rPr>
              <a:t>Kind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et </a:t>
            </a:r>
            <a:r>
              <a:rPr lang="fr-FR" sz="1600" dirty="0" smtClean="0">
                <a:solidFill>
                  <a:prstClr val="black"/>
                </a:solidFill>
              </a:rPr>
              <a:t>IFA.</a:t>
            </a:r>
          </a:p>
          <a:p>
            <a:pPr algn="just"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	Analyse </a:t>
            </a:r>
            <a:r>
              <a:rPr lang="fr-FR" sz="1600" dirty="0">
                <a:solidFill>
                  <a:prstClr val="black"/>
                </a:solidFill>
              </a:rPr>
              <a:t>à faire et publier SVP entre lingots </a:t>
            </a:r>
            <a:r>
              <a:rPr lang="fr-FR" sz="1600" dirty="0" smtClean="0">
                <a:solidFill>
                  <a:prstClr val="black"/>
                </a:solidFill>
              </a:rPr>
              <a:t>meulés, </a:t>
            </a:r>
            <a:r>
              <a:rPr lang="fr-FR" sz="1600" dirty="0">
                <a:solidFill>
                  <a:prstClr val="black"/>
                </a:solidFill>
              </a:rPr>
              <a:t>non meulés et amélioration </a:t>
            </a:r>
            <a:r>
              <a:rPr lang="fr-FR" sz="1600" dirty="0" smtClean="0">
                <a:solidFill>
                  <a:prstClr val="black"/>
                </a:solidFill>
              </a:rPr>
              <a:t>des paramètres </a:t>
            </a:r>
            <a:r>
              <a:rPr lang="fr-FR" sz="1600" dirty="0">
                <a:solidFill>
                  <a:prstClr val="black"/>
                </a:solidFill>
              </a:rPr>
              <a:t>de refusion.</a:t>
            </a: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799" y="3807946"/>
            <a:ext cx="736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29 avril après-midi : démultiplication de la démarche </a:t>
            </a:r>
            <a:r>
              <a:rPr lang="fr-FR" dirty="0" err="1" smtClean="0">
                <a:solidFill>
                  <a:prstClr val="black"/>
                </a:solidFill>
              </a:rPr>
              <a:t>NeWays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Arrivée des 2 premiers intérimaires : S.Pradel, A.Soulfour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8654" y="730459"/>
            <a:ext cx="703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u="sng" dirty="0" smtClean="0">
                <a:solidFill>
                  <a:prstClr val="black"/>
                </a:solidFill>
              </a:rPr>
              <a:t>Production réalisé sur le mois d‘avril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81659"/>
              </p:ext>
            </p:extLst>
          </p:nvPr>
        </p:nvGraphicFramePr>
        <p:xfrm>
          <a:off x="218654" y="1124688"/>
          <a:ext cx="8114262" cy="2553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993"/>
                <a:gridCol w="702326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04-avr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OF10304, 1 électrode, 7545 kg, nombreuses coulures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24-avr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OF10342, 1 skull, RAS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25-avr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OF10322, 1 électrode, 7490 kg, nombreuses coulures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92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26-avr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OF10323, 1 électrode, divers essais réalisés sur torche 5 </a:t>
                      </a:r>
                      <a:r>
                        <a:rPr lang="fr-FR" sz="1100" u="none" strike="noStrike" dirty="0" smtClean="0">
                          <a:effectLst/>
                        </a:rPr>
                        <a:t>(pattern</a:t>
                      </a:r>
                      <a:r>
                        <a:rPr lang="fr-FR" sz="1100" u="none" strike="noStrike" dirty="0">
                          <a:effectLst/>
                        </a:rPr>
                        <a:t>, tension, puissance), arrêt après 5276kg, </a:t>
                      </a:r>
                      <a:r>
                        <a:rPr lang="fr-FR" sz="1100" u="none" strike="noStrike" dirty="0" smtClean="0">
                          <a:effectLst/>
                        </a:rPr>
                        <a:t>amorçage </a:t>
                      </a:r>
                      <a:r>
                        <a:rPr lang="fr-FR" sz="1100" u="none" strike="noStrike" dirty="0">
                          <a:effectLst/>
                        </a:rPr>
                        <a:t>entre torche 1 et vibrant. Pas de coulures au démoulage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06-avr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OF10302, 1 lingot, 7244 kg, double peau et coulures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12-avr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OF10304, 1 lingot, 7045 kg, double peau et coulures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19-avr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OF10324, une soudure, RAS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20-avr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OF10324, lingot d'essai, bcp d'écailles en peau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03-mai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OF10322, 1 lingot, 7222 kg, meilleur état de surface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2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912346"/>
            <a:ext cx="73614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Comment assurer la montée en production ?</a:t>
            </a:r>
          </a:p>
          <a:p>
            <a:endParaRPr lang="fr-FR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u="sng" dirty="0" smtClean="0">
                <a:solidFill>
                  <a:prstClr val="black"/>
                </a:solidFill>
              </a:rPr>
              <a:t>Matières 1éres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</a:rPr>
              <a:t>d</a:t>
            </a:r>
            <a:r>
              <a:rPr lang="fr-FR" sz="1600" dirty="0" smtClean="0">
                <a:solidFill>
                  <a:prstClr val="black"/>
                </a:solidFill>
              </a:rPr>
              <a:t>isponibles physiquement et informatiquement,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</a:rPr>
              <a:t>a</a:t>
            </a:r>
            <a:r>
              <a:rPr lang="fr-FR" sz="1600" dirty="0" smtClean="0">
                <a:solidFill>
                  <a:prstClr val="black"/>
                </a:solidFill>
              </a:rPr>
              <a:t>ucun doute sur les stocks,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600" dirty="0" err="1" smtClean="0">
                <a:solidFill>
                  <a:prstClr val="black"/>
                </a:solidFill>
              </a:rPr>
              <a:t>OFs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et calculs de charge </a:t>
            </a:r>
            <a:r>
              <a:rPr lang="fr-FR" sz="1600" dirty="0" smtClean="0">
                <a:solidFill>
                  <a:prstClr val="black"/>
                </a:solidFill>
              </a:rPr>
              <a:t>disponible au </a:t>
            </a:r>
            <a:r>
              <a:rPr lang="fr-FR" sz="1600" dirty="0">
                <a:solidFill>
                  <a:prstClr val="black"/>
                </a:solidFill>
              </a:rPr>
              <a:t>plus vite pour démarrer</a:t>
            </a:r>
            <a:r>
              <a:rPr lang="fr-FR" sz="1600" dirty="0" smtClean="0">
                <a:solidFill>
                  <a:prstClr val="black"/>
                </a:solidFill>
              </a:rPr>
              <a:t>,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u="sng" dirty="0" smtClean="0">
                <a:solidFill>
                  <a:prstClr val="black"/>
                </a:solidFill>
              </a:rPr>
              <a:t>Installations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prstClr val="black"/>
                </a:solidFill>
              </a:rPr>
              <a:t>finir de prendre en main les installations,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prstClr val="black"/>
                </a:solidFill>
              </a:rPr>
              <a:t>travailler par campagne sur le four Plasma,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</a:rPr>
              <a:t>f</a:t>
            </a:r>
            <a:r>
              <a:rPr lang="fr-FR" sz="1600" dirty="0" smtClean="0">
                <a:solidFill>
                  <a:prstClr val="black"/>
                </a:solidFill>
              </a:rPr>
              <a:t>iabiliser les vannes des chargeurs rotatifs,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</a:rPr>
              <a:t>c</a:t>
            </a:r>
            <a:r>
              <a:rPr lang="fr-FR" sz="1600" dirty="0" smtClean="0">
                <a:solidFill>
                  <a:prstClr val="black"/>
                </a:solidFill>
              </a:rPr>
              <a:t>ontinuer à monter en compétence et en fiabilisation sur la Trévisan,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Personnel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prstClr val="black"/>
                </a:solidFill>
              </a:rPr>
              <a:t>intégrer les nouveaux arrivants du mieux possible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prstClr val="black"/>
                </a:solidFill>
              </a:rPr>
              <a:t>continuer les recrutements prévus (un opérateur et deux opérateurs/mainteneurs)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Sécurité / environnement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Laurence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Rapport de gestion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Raymond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BP et développement Commercial  Patrick</a:t>
            </a: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Production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Claude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Maintenance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Christophe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Qualité process/produit et qualifications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Jessica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Qualité Système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Marc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Supply Chain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Nicolas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SI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Nicolas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RH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Raymond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Collecte et traitement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Patrick</a:t>
            </a:r>
          </a:p>
          <a:p>
            <a:pPr algn="just"/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96212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93959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818576"/>
            <a:ext cx="8569325" cy="572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Montée en puissance d’EcoTitanium conformément aux objectifs de volume du budget</a:t>
            </a:r>
            <a:endParaRPr lang="fr-FR" sz="1600" dirty="0">
              <a:solidFill>
                <a:srgbClr val="F27019"/>
              </a:solidFill>
            </a:endParaRPr>
          </a:p>
          <a:p>
            <a:pPr algn="just">
              <a:buFont typeface="Arial"/>
              <a:buNone/>
            </a:pPr>
            <a:r>
              <a:rPr lang="fr-FR" sz="1800" b="1" dirty="0" smtClean="0">
                <a:solidFill>
                  <a:prstClr val="black"/>
                </a:solidFill>
              </a:rPr>
              <a:t>HSE</a:t>
            </a:r>
            <a:r>
              <a:rPr lang="fr-FR" sz="1800" dirty="0" smtClean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(spécifique maintenance) </a:t>
            </a:r>
            <a:r>
              <a:rPr lang="fr-FR" sz="1800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buFont typeface="Arial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Individualisation de l’</a:t>
            </a:r>
            <a:r>
              <a:rPr lang="fr-FR" sz="1200" dirty="0" err="1" smtClean="0">
                <a:solidFill>
                  <a:prstClr val="black"/>
                </a:solidFill>
              </a:rPr>
              <a:t>oxygénomètre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(CSA)</a:t>
            </a:r>
          </a:p>
          <a:p>
            <a:pPr algn="just">
              <a:buFont typeface="Arial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Se fournir en PIR qui resteront à demeure (NDT)</a:t>
            </a:r>
          </a:p>
          <a:p>
            <a:pPr algn="just">
              <a:buFont typeface="Wingdings" pitchFamily="2" charset="2"/>
              <a:buNone/>
            </a:pPr>
            <a:endParaRPr lang="fr-FR" sz="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Budget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(pilote : CSA) </a:t>
            </a:r>
            <a:r>
              <a:rPr lang="fr-FR" sz="1600" dirty="0" smtClean="0">
                <a:solidFill>
                  <a:prstClr val="black"/>
                </a:solidFill>
              </a:rPr>
              <a:t>:</a:t>
            </a: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endParaRPr lang="fr-FR" sz="60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Performance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:</a:t>
            </a:r>
          </a:p>
          <a:p>
            <a:pPr algn="just">
              <a:buFont typeface="Arial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654" y="3784315"/>
            <a:ext cx="84727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4BACC6"/>
                </a:solidFill>
              </a:rPr>
              <a:t>Disponibilité machines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Mise en place d’un système de cadenas d’information pour toutes interventions au PAM-He (FEN),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Essais aux conditions nominales d’utilisation (Tous),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Poursuivre les analyses d’incidents et le suivi des actions associées, réalisation avec les équipes (CSA + Equipe),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Suivre le plan de préventif avec adaptation aux temps de fonctionnement (FEN),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Développer la polyvalence en automatisme : renforcement sur le diagnostique de panne (NDT + HAE),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Déployer la maintenance 1</a:t>
            </a:r>
            <a:r>
              <a:rPr lang="fr-FR" sz="1200" baseline="30000" dirty="0" smtClean="0">
                <a:solidFill>
                  <a:prstClr val="black"/>
                </a:solidFill>
              </a:rPr>
              <a:t>er</a:t>
            </a:r>
            <a:r>
              <a:rPr lang="fr-FR" sz="1200" dirty="0" smtClean="0">
                <a:solidFill>
                  <a:prstClr val="black"/>
                </a:solidFill>
              </a:rPr>
              <a:t> niveau : Graissage </a:t>
            </a:r>
            <a:r>
              <a:rPr lang="fr-FR" sz="1200" dirty="0" err="1" smtClean="0">
                <a:solidFill>
                  <a:prstClr val="black"/>
                </a:solidFill>
              </a:rPr>
              <a:t>Trevisan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(HAE) – Recyclage He (IDI) – UPB (PGN),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Avoir un outillage de 1</a:t>
            </a:r>
            <a:r>
              <a:rPr lang="fr-FR" sz="1200" baseline="30000" dirty="0" smtClean="0">
                <a:solidFill>
                  <a:prstClr val="black"/>
                </a:solidFill>
              </a:rPr>
              <a:t>ère</a:t>
            </a:r>
            <a:r>
              <a:rPr lang="fr-FR" sz="1200" dirty="0" smtClean="0">
                <a:solidFill>
                  <a:prstClr val="black"/>
                </a:solidFill>
              </a:rPr>
              <a:t> intervention afin de traiter les anomalies dès leur détection,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Trouver une solution technique pour supprimer les copeaux au niveau des </a:t>
            </a:r>
            <a:r>
              <a:rPr lang="fr-FR" sz="1200" dirty="0" err="1" smtClean="0">
                <a:solidFill>
                  <a:prstClr val="black"/>
                </a:solidFill>
              </a:rPr>
              <a:t>plunger</a:t>
            </a:r>
            <a:r>
              <a:rPr lang="fr-FR" sz="1200" dirty="0" smtClean="0">
                <a:solidFill>
                  <a:prstClr val="black"/>
                </a:solidFill>
              </a:rPr>
              <a:t> valves, et ainsi enchaîner les coulées</a:t>
            </a:r>
          </a:p>
          <a:p>
            <a:pPr algn="just"/>
            <a:endParaRPr lang="fr-FR" sz="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4BACC6"/>
                </a:solidFill>
              </a:rPr>
              <a:t>Qualité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Rigueur et professionnalisme : chantier propre, nettoyage des outils, rangement des outils. Audits et interactions (CSA),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Analyse des tonnes rebutées pour raison technique et suivi des actions associées (CSA + Equipe)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Poursuivre la création et la mise en place du plan d’étalonnage (NDT + IDI),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Passer en suivi « Full GMAO » à partir de juin (Tous)</a:t>
            </a:r>
            <a:r>
              <a:rPr lang="fr-FR" sz="600" dirty="0">
                <a:solidFill>
                  <a:prstClr val="black"/>
                </a:solidFill>
              </a:rPr>
              <a:t>.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3854" y="2018688"/>
            <a:ext cx="4867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Poursuivre le suivi à l’engagement,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L’appel à la S/T ne doit être réalisé que pour des raisons de compétences,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Poursuivre le planning des travaux hebdomadaires afin de bénéficier des ressources de production (CSA + Chefs de poste),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Recruter 2 opérateurs/mainteneurs et 1 technicien (CSA + CVR)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18654" y="1992129"/>
            <a:ext cx="8472766" cy="0"/>
          </a:xfrm>
          <a:prstGeom prst="line">
            <a:avLst/>
          </a:prstGeom>
          <a:ln w="19050" cmpd="sng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18654" y="3566896"/>
            <a:ext cx="8472766" cy="0"/>
          </a:xfrm>
          <a:prstGeom prst="line">
            <a:avLst/>
          </a:prstGeom>
          <a:ln w="19050" cmpd="sng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03073" y="1130467"/>
            <a:ext cx="48675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prstClr val="black"/>
                </a:solidFill>
              </a:rPr>
              <a:t>. </a:t>
            </a:r>
            <a:r>
              <a:rPr lang="fr-FR" sz="1200" dirty="0">
                <a:solidFill>
                  <a:prstClr val="black"/>
                </a:solidFill>
              </a:rPr>
              <a:t>Systématiser dans la mesure du possible les essais aux conditions nominales avant de restituer une installation. De même au niveau de nos sous-traitants</a:t>
            </a:r>
            <a:r>
              <a:rPr lang="fr-FR" sz="1200" dirty="0" smtClean="0">
                <a:solidFill>
                  <a:prstClr val="black"/>
                </a:solidFill>
              </a:rPr>
              <a:t>. Audits et interactions (CSA)</a:t>
            </a:r>
          </a:p>
          <a:p>
            <a:pPr algn="just"/>
            <a:r>
              <a:rPr lang="fr-FR" sz="1200" dirty="0" smtClean="0">
                <a:solidFill>
                  <a:prstClr val="black"/>
                </a:solidFill>
              </a:rPr>
              <a:t>. Formation risque gaz à mettre au plan 2019 voir 2018 si budget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4" y="2330063"/>
            <a:ext cx="3286672" cy="115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4495" y="1306713"/>
            <a:ext cx="8569325" cy="5320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Résultats du mois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buClr>
                <a:srgbClr val="F27019"/>
              </a:buClr>
            </a:pP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Fusion PAM : essai sur la torche n°5 pour limiter la formation de coulures : résultats encourageants – à confirmer lors de la prochaine fusion. </a:t>
            </a:r>
          </a:p>
          <a:p>
            <a:pPr algn="just">
              <a:buClr>
                <a:srgbClr val="F27019"/>
              </a:buClr>
            </a:pPr>
            <a:r>
              <a:rPr 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Refusion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VAR : poursuite des essais pour améliorer la qualité de peau du lingot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  <a:endParaRPr 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</a:rPr>
              <a:t>3 lingots livrés UKAD le 2/05 conformes en chimie (E05B, E05A et ELI), non meulés (amélioration de la qualité de peau) – dérogation suite à pins non finalisés et absence de rayonnage.</a:t>
            </a:r>
          </a:p>
          <a:p>
            <a:pPr algn="just">
              <a:buFont typeface="Wingdings" pitchFamily="2" charset="2"/>
              <a:buNone/>
            </a:pPr>
            <a:endParaRPr lang="fr-FR" sz="5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Actions à venir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Confirmation des résultats sur prochaine électrode PAM. 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Amélioration de la qualité de peau après VAR : poursuite d’essai (vitesse de fusion…). 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7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Points durs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>
                <a:solidFill>
                  <a:prstClr val="black"/>
                </a:solidFill>
              </a:rPr>
              <a:t>Lingots meulés : meulage important à la transformation chez UKAD,</a:t>
            </a:r>
          </a:p>
          <a:p>
            <a:pPr algn="just">
              <a:buClr>
                <a:srgbClr val="F27019"/>
              </a:buClr>
            </a:pPr>
            <a:r>
              <a:rPr lang="fr-FR" sz="1600" dirty="0">
                <a:solidFill>
                  <a:prstClr val="black"/>
                </a:solidFill>
              </a:rPr>
              <a:t>Lingot non meulé : surface non conforme au </a:t>
            </a:r>
            <a:r>
              <a:rPr lang="fr-FR" sz="1600" dirty="0" smtClean="0">
                <a:solidFill>
                  <a:prstClr val="black"/>
                </a:solidFill>
              </a:rPr>
              <a:t>forgeage</a:t>
            </a:r>
            <a:endParaRPr lang="fr-FR" sz="1600" dirty="0">
              <a:solidFill>
                <a:prstClr val="black"/>
              </a:solidFill>
            </a:endParaRPr>
          </a:p>
          <a:p>
            <a:pPr lvl="1"/>
            <a:r>
              <a:rPr lang="fr-FR" sz="1400" dirty="0" smtClean="0">
                <a:solidFill>
                  <a:prstClr val="black"/>
                </a:solidFill>
              </a:rPr>
              <a:t>Meulage de tous les lingots chez </a:t>
            </a:r>
            <a:r>
              <a:rPr lang="fr-FR" sz="1400" dirty="0" err="1" smtClean="0">
                <a:solidFill>
                  <a:prstClr val="black"/>
                </a:solidFill>
              </a:rPr>
              <a:t>EcoTitanium</a:t>
            </a:r>
            <a:r>
              <a:rPr lang="fr-FR" sz="1400" dirty="0" smtClean="0">
                <a:solidFill>
                  <a:prstClr val="black"/>
                </a:solidFill>
              </a:rPr>
              <a:t>,</a:t>
            </a:r>
          </a:p>
          <a:p>
            <a:pPr lvl="1"/>
            <a:r>
              <a:rPr lang="fr-FR" sz="1400" dirty="0" smtClean="0">
                <a:solidFill>
                  <a:prstClr val="black"/>
                </a:solidFill>
              </a:rPr>
              <a:t>Meulage en STT chez UKAD (pas de meulage des lingots) pour </a:t>
            </a:r>
            <a:r>
              <a:rPr lang="fr-FR" sz="1400" dirty="0">
                <a:solidFill>
                  <a:prstClr val="black"/>
                </a:solidFill>
              </a:rPr>
              <a:t>tous les produits Ecoti </a:t>
            </a:r>
            <a:r>
              <a:rPr lang="fr-FR" sz="1600" dirty="0">
                <a:solidFill>
                  <a:prstClr val="black"/>
                </a:solidFill>
              </a:rPr>
              <a:t> 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</a:rPr>
              <a:t>Labo ANC : 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</a:rPr>
              <a:t>Doutes sur les analyses Al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action </a:t>
            </a:r>
            <a:r>
              <a:rPr lang="fr-FR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PE.Richy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281579" y="1782124"/>
            <a:ext cx="8862421" cy="123321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6 lingots de qualification : 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1 lingot encore en cours chez UKAD (contrôle US à venir)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877" y="1311168"/>
            <a:ext cx="357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AMS 4928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990" y="2596088"/>
            <a:ext cx="3105337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</a:t>
            </a:r>
            <a:r>
              <a:rPr lang="fr-FR" sz="2400" b="1" dirty="0" smtClean="0">
                <a:solidFill>
                  <a:prstClr val="black"/>
                </a:solidFill>
              </a:rPr>
              <a:t>clients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281578" y="3103920"/>
            <a:ext cx="8530647" cy="312272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AIRBUS : 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Proposition d’un essai d’ensemencement </a:t>
            </a:r>
            <a:r>
              <a:rPr lang="fr-FR" dirty="0"/>
              <a:t>pour lever les 2 déviations à leur spécification (utilisation de copeaux RX et solides </a:t>
            </a:r>
            <a:r>
              <a:rPr lang="fr-FR" dirty="0" err="1" smtClean="0"/>
              <a:t>criqués</a:t>
            </a:r>
            <a:r>
              <a:rPr lang="fr-FR" dirty="0" smtClean="0"/>
              <a:t>): 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>
                <a:solidFill>
                  <a:prstClr val="black"/>
                </a:solidFill>
              </a:rPr>
              <a:t>sans LDI : validé par </a:t>
            </a:r>
            <a:r>
              <a:rPr lang="fr-FR" sz="1400" dirty="0" smtClean="0">
                <a:solidFill>
                  <a:prstClr val="black"/>
                </a:solidFill>
              </a:rPr>
              <a:t>Airbus,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Avec outils céramique : à étudier pour prise en compte,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Pas de contrôle RX sur les barres : argumentaire à construire pour validation Airbus.  </a:t>
            </a:r>
            <a:endParaRPr lang="fr-FR" sz="1400" dirty="0">
              <a:solidFill>
                <a:prstClr val="black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Prochaine réunion le 18/05/2018</a:t>
            </a:r>
          </a:p>
        </p:txBody>
      </p:sp>
    </p:spTree>
    <p:extLst>
      <p:ext uri="{BB962C8B-B14F-4D97-AF65-F5344CB8AC3E}">
        <p14:creationId xmlns:p14="http://schemas.microsoft.com/office/powerpoint/2010/main" val="1851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4495" y="1306713"/>
            <a:ext cx="8869504" cy="5320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Activités liées à la production : aujourd’hui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Méthodes : établissement des données techniques (article, gamme, nomenclature…)  5% </a:t>
            </a:r>
          </a:p>
          <a:p>
            <a:pPr algn="just">
              <a:buClr>
                <a:srgbClr val="F27019"/>
              </a:buClr>
            </a:pP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 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établissement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des données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techniques 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(normes d’élaboration, 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refusion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…),  5%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Réalisation des calculs d’enfournement,  10%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Suivi des évolutions de 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si nécessaire</a:t>
            </a:r>
            <a:r>
              <a:rPr lang="fr-F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  2%</a:t>
            </a:r>
            <a:endParaRPr lang="fr-FR" sz="1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Qualité : </a:t>
            </a:r>
            <a:endParaRPr 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Revue des spécifications clients (revue de contrat),   10%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Réception des matières premières (contrôle qualité, contrôle et traitement des analyses chimiques, implémentation dans le SI, réclamations fournisseurs),  25%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Acceptation des produits, PV, dérogations et suivi des actions associées. 55%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Suivi des productions: analyses des fusions et refusions, </a:t>
            </a:r>
            <a:r>
              <a:rPr lang="fr-F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Suivi des qualifications clients ( ! coulées ensemencées à venir),  50%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Qualifications des fournisseurs de MP et suivi. </a:t>
            </a:r>
            <a:r>
              <a:rPr lang="fr-F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15%</a:t>
            </a:r>
            <a:endParaRPr lang="fr-FR" sz="1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 algn="just">
              <a:buClr>
                <a:srgbClr val="F27019"/>
              </a:buClr>
            </a:pPr>
            <a:endParaRPr lang="fr-FR" sz="5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Activités annexes pour 2018: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Certification EN9100 : procédures, instructions, enregistrements à écrire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5% 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7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Points</a:t>
            </a:r>
            <a:r>
              <a:rPr lang="fr-FR" sz="1400" b="1" dirty="0">
                <a:solidFill>
                  <a:prstClr val="black"/>
                </a:solidFill>
              </a:rPr>
              <a:t> </a:t>
            </a:r>
            <a:r>
              <a:rPr lang="fr-FR" sz="1600" b="1" dirty="0">
                <a:solidFill>
                  <a:prstClr val="black"/>
                </a:solidFill>
              </a:rPr>
              <a:t>durs</a:t>
            </a:r>
            <a:r>
              <a:rPr lang="fr-FR" sz="1400" b="1" dirty="0">
                <a:solidFill>
                  <a:prstClr val="black"/>
                </a:solidFill>
              </a:rPr>
              <a:t> :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180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% à 2 personnes</a:t>
            </a:r>
            <a:endParaRPr lang="fr-FR" sz="1600" dirty="0">
              <a:solidFill>
                <a:srgbClr val="FF0000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>
                <a:solidFill>
                  <a:prstClr val="black"/>
                </a:solidFill>
              </a:rPr>
              <a:t>Seulement 2 personnes 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 taches difficiles à mener (</a:t>
            </a:r>
            <a:r>
              <a:rPr 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qualif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fournisseurs, suivi </a:t>
            </a:r>
            <a:r>
              <a:rPr 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, renforcement des </a:t>
            </a:r>
            <a:r>
              <a:rPr 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qualif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clients avec coulées ensemencées chronophages (au moins 3 séries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)…) – difficulté à assurer une polyvalence. </a:t>
            </a:r>
            <a:endParaRPr lang="fr-FR" sz="1600" dirty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4495" y="1306713"/>
            <a:ext cx="8869504" cy="5320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Activités liées à la production : à venir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Méthodes : établissement des données techniques (article, gamme, nomenclature…)  5% </a:t>
            </a:r>
          </a:p>
          <a:p>
            <a:pPr algn="just">
              <a:buClr>
                <a:srgbClr val="F27019"/>
              </a:buClr>
            </a:pP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 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établissement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des données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techniques 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(normes d’élaboration, 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refusion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…),  5%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Réalisation des calculs d’enfournement,  &gt; 10%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Suivi des évolutions de 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process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si nécessaire</a:t>
            </a:r>
            <a:r>
              <a:rPr lang="fr-F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&gt; 2%</a:t>
            </a:r>
            <a:endParaRPr lang="fr-FR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Qualité : </a:t>
            </a:r>
            <a:endParaRPr 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Revue des spécifications clients (revue de contrat),   &gt; 10%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Réception des matières premières (contrôle qualité, contrôle et traitement des analyses chimiques, implémentation dans le SI, réclamations fournisseurs),  &gt; 25%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Acceptation des produits, PV, dérogations et suivi des actions associées. 55%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Suivi des productions: analyses des fusions et refusions,  &gt; 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Suivi des qualifications clients ( ! coulées ensemencées à venir),  &gt; 50%</a:t>
            </a:r>
          </a:p>
          <a:p>
            <a:pPr lvl="1" algn="just">
              <a:buClr>
                <a:srgbClr val="F27019"/>
              </a:buClr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Qualifications des fournisseurs de MP et suivi.  &gt; 15%</a:t>
            </a:r>
            <a:endParaRPr lang="fr-FR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algn="just">
              <a:buClr>
                <a:srgbClr val="F27019"/>
              </a:buClr>
            </a:pPr>
            <a:endParaRPr lang="fr-FR" sz="5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Activités annexes pour 2018: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Certification EN9100 : procédures, instructions, enregistrements à écrire.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&gt; 5% 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7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Points durs </a:t>
            </a:r>
            <a:r>
              <a:rPr lang="fr-FR" sz="1600" b="1" dirty="0" smtClean="0">
                <a:solidFill>
                  <a:prstClr val="black"/>
                </a:solidFill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&gt;&gt; 180% à 2 personnes</a:t>
            </a:r>
            <a:endParaRPr lang="fr-FR" sz="1600" dirty="0" smtClean="0">
              <a:solidFill>
                <a:srgbClr val="FF0000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</a:rPr>
              <a:t>Renforcement de l’équipe MQP indispensable pour la montée en puissance de la production.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Qualité Système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Qualité Système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5680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2000" b="1" u="sng" dirty="0" smtClean="0">
                <a:solidFill>
                  <a:prstClr val="black"/>
                </a:solidFill>
              </a:rPr>
              <a:t>Résultats du mois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Planification du rituel revue de contrat les mercredi de 10h00 à 11h00. 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Revue de processus réalisées (reste M1)</a:t>
            </a:r>
          </a:p>
          <a:p>
            <a:pPr marL="0" indent="0" algn="just">
              <a:buClr>
                <a:srgbClr val="F27019"/>
              </a:buClr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r>
              <a:rPr lang="fr-FR" sz="2000" b="1" u="sng" dirty="0">
                <a:solidFill>
                  <a:prstClr val="black"/>
                </a:solidFill>
              </a:rPr>
              <a:t>Points durs (point de vigilance) </a:t>
            </a:r>
            <a:endParaRPr lang="fr-FR" sz="2000" b="1" u="sng" dirty="0" smtClean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Mode de fonctionnement </a:t>
            </a:r>
            <a:r>
              <a:rPr lang="fr-FR" sz="1600" dirty="0" err="1">
                <a:solidFill>
                  <a:prstClr val="black"/>
                </a:solidFill>
              </a:rPr>
              <a:t>EcoTitanium</a:t>
            </a:r>
            <a:r>
              <a:rPr lang="fr-FR" sz="1600" dirty="0">
                <a:solidFill>
                  <a:prstClr val="black"/>
                </a:solidFill>
              </a:rPr>
              <a:t> / UKAD à </a:t>
            </a:r>
            <a:r>
              <a:rPr lang="fr-FR" sz="1600" dirty="0" smtClean="0">
                <a:solidFill>
                  <a:prstClr val="black"/>
                </a:solidFill>
              </a:rPr>
              <a:t>finaliser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Du retard dans la réalisation des audits internes suivant planning établi</a:t>
            </a:r>
            <a:endParaRPr lang="fr-FR" sz="1600" dirty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2000" b="1" u="sng" dirty="0">
                <a:solidFill>
                  <a:prstClr val="black"/>
                </a:solidFill>
              </a:rPr>
              <a:t>Actions à venir 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Réalisation d’un audit de configuration / produit et lancement des audits de postes (prévu le mois dernier).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Mise en place d’un rituel de suivi « plan d’actions QSE 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Accélérer le déploiement du plan d’actions « EN9100 », le but étant d’être prêt pour l’audit interne de notre système en octobre.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Supply Chain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1/3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78132"/>
              </p:ext>
            </p:extLst>
          </p:nvPr>
        </p:nvGraphicFramePr>
        <p:xfrm>
          <a:off x="287866" y="857525"/>
          <a:ext cx="8612293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Besoins clients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Budget,</a:t>
                      </a:r>
                      <a:r>
                        <a:rPr lang="fr-FR" sz="1200" baseline="0" dirty="0" smtClean="0"/>
                        <a:t> PIC à lancer: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Revue demande réalisée S18</a:t>
                      </a:r>
                      <a:endParaRPr lang="fr-FR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3-Plan de ventes si nécessaire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Planification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Budget</a:t>
                      </a:r>
                      <a:r>
                        <a:rPr lang="fr-FR" sz="1200" baseline="0" dirty="0" smtClean="0"/>
                        <a:t> (report ?)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0-V0</a:t>
                      </a:r>
                      <a:r>
                        <a:rPr lang="fr-FR" sz="1200" baseline="0" dirty="0" smtClean="0"/>
                        <a:t> des capacités Ecotitanium</a:t>
                      </a:r>
                    </a:p>
                    <a:p>
                      <a:r>
                        <a:rPr lang="fr-FR" sz="1200" baseline="0" dirty="0" smtClean="0"/>
                        <a:t>1-Equilibrage charge capa</a:t>
                      </a:r>
                    </a:p>
                    <a:p>
                      <a:r>
                        <a:rPr lang="fr-FR" sz="1200" baseline="0" dirty="0" smtClean="0"/>
                        <a:t>2-Ajustement </a:t>
                      </a:r>
                      <a:r>
                        <a:rPr lang="fr-FR" sz="1200" baseline="0" dirty="0" err="1" smtClean="0"/>
                        <a:t>appros</a:t>
                      </a:r>
                      <a:endParaRPr lang="fr-FR" sz="12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Appros</a:t>
                      </a:r>
                      <a:r>
                        <a:rPr lang="fr-FR" sz="1200" dirty="0" smtClean="0"/>
                        <a:t> chutes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/>
                        <a:t>Reprise progressive du sujet </a:t>
                      </a:r>
                      <a:r>
                        <a:rPr lang="fr-FR" sz="1200" baseline="0" dirty="0" err="1" smtClean="0"/>
                        <a:t>Douanes:</a:t>
                      </a:r>
                      <a:r>
                        <a:rPr lang="fr-FR" sz="1200" b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Lancé</a:t>
                      </a:r>
                      <a:r>
                        <a:rPr lang="fr-FR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S18 </a:t>
                      </a:r>
                    </a:p>
                    <a:p>
                      <a:r>
                        <a:rPr lang="fr-FR" sz="1200" baseline="0" dirty="0" smtClean="0"/>
                        <a:t>Reprise progressive du sujet Expédition : </a:t>
                      </a:r>
                      <a:r>
                        <a:rPr lang="fr-FR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S18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Surstock tournures TA6V  UKAD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 marquage Chutes classe A (</a:t>
                      </a:r>
                      <a:r>
                        <a:rPr lang="fr-FR" sz="120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suite tri SEPI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Projet</a:t>
                      </a:r>
                      <a:r>
                        <a:rPr lang="fr-FR" sz="1200" baseline="0" dirty="0" smtClean="0"/>
                        <a:t> Douanes CSP (Y2018)</a:t>
                      </a:r>
                    </a:p>
                    <a:p>
                      <a:r>
                        <a:rPr lang="fr-FR" sz="1200" baseline="0" dirty="0" smtClean="0"/>
                        <a:t>Projet Transport Bolloré(Y2018)</a:t>
                      </a:r>
                    </a:p>
                    <a:p>
                      <a:r>
                        <a:rPr lang="fr-FR" sz="1200" baseline="0" dirty="0" smtClean="0"/>
                        <a:t>Synchro Douanes/Bolloré sur 2018S2</a:t>
                      </a:r>
                    </a:p>
                    <a:p>
                      <a:r>
                        <a:rPr lang="fr-FR" sz="1200" baseline="0" dirty="0" smtClean="0"/>
                        <a:t>Retour Douanes (suite Contrôle Copeaux)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err="1" smtClean="0"/>
                        <a:t>Robustifier</a:t>
                      </a:r>
                      <a:r>
                        <a:rPr lang="fr-FR" sz="1200" baseline="0" dirty="0" smtClean="0"/>
                        <a:t> les informations (poids, dimensionnels)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Processing</a:t>
                      </a:r>
                      <a:r>
                        <a:rPr lang="fr-FR" sz="1200" dirty="0" smtClean="0"/>
                        <a:t> chutes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Rééquilibrage</a:t>
                      </a:r>
                      <a:r>
                        <a:rPr lang="fr-FR" sz="1200" baseline="0" dirty="0" smtClean="0"/>
                        <a:t> (GT/ELG)</a:t>
                      </a:r>
                    </a:p>
                    <a:p>
                      <a:r>
                        <a:rPr lang="fr-FR" sz="1200" baseline="0" dirty="0" smtClean="0"/>
                        <a:t>Point ELG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Suite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Cronimet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Rendement Classe C (GT vs ELG)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Logistique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Rencontre Bolloré 18/4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Navette</a:t>
                      </a:r>
                      <a:r>
                        <a:rPr lang="fr-FR" sz="1200" baseline="0" dirty="0" smtClean="0"/>
                        <a:t> Labo à lancer sur 2018Q2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1</a:t>
                      </a:r>
                      <a:r>
                        <a:rPr lang="fr-FR" sz="1200" baseline="30000" dirty="0" smtClean="0"/>
                        <a:t>er</a:t>
                      </a:r>
                      <a:r>
                        <a:rPr lang="fr-FR" sz="1200" baseline="0" dirty="0" smtClean="0"/>
                        <a:t> transport sur 2018S1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Stock : Puces RFID arrivées reprise à lancer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Projet</a:t>
                      </a:r>
                      <a:r>
                        <a:rPr lang="fr-FR" sz="1200" baseline="0" dirty="0" smtClean="0"/>
                        <a:t> RACK : échéance à synchroniser avec la montée en puissance </a:t>
                      </a:r>
                      <a:r>
                        <a:rPr lang="fr-FR" sz="1200" baseline="0" dirty="0" err="1" smtClean="0"/>
                        <a:t>Ecoti</a:t>
                      </a:r>
                      <a:r>
                        <a:rPr lang="fr-FR" sz="1200" baseline="0" dirty="0" smtClean="0"/>
                        <a:t> (niveau PIC/</a:t>
                      </a:r>
                      <a:r>
                        <a:rPr lang="fr-FR" sz="1100" baseline="0" dirty="0" smtClean="0"/>
                        <a:t>Eté 2018)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Appros</a:t>
                      </a:r>
                      <a:r>
                        <a:rPr lang="fr-FR" sz="1200" dirty="0" smtClean="0"/>
                        <a:t> MP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/>
                        <a:t>Master </a:t>
                      </a:r>
                      <a:r>
                        <a:rPr lang="fr-FR" sz="1200" baseline="0" dirty="0" err="1" smtClean="0"/>
                        <a:t>Alloys</a:t>
                      </a:r>
                      <a:r>
                        <a:rPr lang="fr-FR" sz="1200" baseline="0" dirty="0" smtClean="0"/>
                        <a:t> Al /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Caisses </a:t>
                      </a:r>
                      <a:r>
                        <a:rPr lang="fr-FR" sz="1200" dirty="0" err="1" smtClean="0"/>
                        <a:t>TiCp</a:t>
                      </a:r>
                      <a:r>
                        <a:rPr lang="fr-FR" sz="1200" baseline="0" dirty="0" smtClean="0"/>
                        <a:t> : stockage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err="1" smtClean="0"/>
                        <a:t>Robustifier</a:t>
                      </a:r>
                      <a:r>
                        <a:rPr lang="fr-FR" sz="1200" baseline="0" dirty="0" smtClean="0"/>
                        <a:t> les informations (poids, dimensionnels)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Production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Ordonnancement</a:t>
                      </a:r>
                      <a:r>
                        <a:rPr lang="fr-FR" sz="1200" baseline="0" dirty="0" smtClean="0"/>
                        <a:t> initialisé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Première</a:t>
                      </a:r>
                      <a:r>
                        <a:rPr lang="fr-FR" sz="1200" baseline="0" dirty="0" smtClean="0"/>
                        <a:t> capacité démontrée : à lancer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Capacité Ecotitanium</a:t>
                      </a:r>
                      <a:r>
                        <a:rPr lang="fr-FR" sz="1200" baseline="0" dirty="0" smtClean="0"/>
                        <a:t> V0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Soustraitance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Backup meulage à lancer (simplification </a:t>
                      </a:r>
                      <a:r>
                        <a:rPr lang="fr-FR" sz="1200" dirty="0" err="1" smtClean="0"/>
                        <a:t>process</a:t>
                      </a:r>
                      <a:r>
                        <a:rPr lang="fr-FR" sz="1200" dirty="0" smtClean="0"/>
                        <a:t>)</a:t>
                      </a:r>
                    </a:p>
                    <a:p>
                      <a:r>
                        <a:rPr lang="fr-FR" sz="1200" b="1" dirty="0" smtClean="0"/>
                        <a:t>Backup </a:t>
                      </a:r>
                      <a:r>
                        <a:rPr lang="fr-FR" sz="1200" b="1" dirty="0" err="1" smtClean="0"/>
                        <a:t>FluoX</a:t>
                      </a:r>
                      <a:r>
                        <a:rPr lang="fr-FR" sz="1200" b="1" dirty="0" smtClean="0"/>
                        <a:t> /!\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Rencontre CALIDER 14/5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BFR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 suivre</a:t>
                      </a:r>
                      <a:r>
                        <a:rPr lang="fr-FR" sz="1200" baseline="0" dirty="0" smtClean="0"/>
                        <a:t> au niveau PIC : </a:t>
                      </a:r>
                      <a:r>
                        <a:rPr lang="fr-FR" sz="1200" baseline="0" dirty="0" smtClean="0">
                          <a:solidFill>
                            <a:schemeClr val="accent4"/>
                          </a:solidFill>
                        </a:rPr>
                        <a:t>à lancer</a:t>
                      </a:r>
                      <a:endParaRPr lang="fr-FR" sz="12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Sécurité Environnement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2/3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01336"/>
              </p:ext>
            </p:extLst>
          </p:nvPr>
        </p:nvGraphicFramePr>
        <p:xfrm>
          <a:off x="218654" y="1131845"/>
          <a:ext cx="8688279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5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smtClean="0"/>
                        <a:t>ADV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Travail</a:t>
                      </a:r>
                      <a:r>
                        <a:rPr lang="fr-FR" sz="1100" baseline="0" dirty="0" smtClean="0"/>
                        <a:t> lancé, première revue d’offre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/>
                        <a:t>Rituel offre à lancer (</a:t>
                      </a:r>
                      <a:r>
                        <a:rPr lang="fr-FR" sz="1100" baseline="0" dirty="0" err="1" smtClean="0"/>
                        <a:t>UKAD+EcoTitanium</a:t>
                      </a:r>
                      <a:r>
                        <a:rPr lang="fr-FR" sz="1100" baseline="0" dirty="0" smtClean="0"/>
                        <a:t>): </a:t>
                      </a:r>
                      <a:r>
                        <a:rPr lang="fr-FR" sz="1100" b="1" baseline="0" dirty="0" smtClean="0"/>
                        <a:t>à lancer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Processus</a:t>
                      </a:r>
                      <a:r>
                        <a:rPr lang="fr-FR" sz="1100" baseline="0" dirty="0" smtClean="0"/>
                        <a:t> ARC à ritualiser : </a:t>
                      </a:r>
                      <a:r>
                        <a:rPr lang="fr-FR" sz="1100" baseline="0" dirty="0" smtClean="0">
                          <a:solidFill>
                            <a:schemeClr val="accent4"/>
                          </a:solidFill>
                        </a:rPr>
                        <a:t>à lancer</a:t>
                      </a:r>
                      <a:endParaRPr lang="fr-FR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/>
                        <a:t>Rituel offre à lancer (</a:t>
                      </a:r>
                      <a:r>
                        <a:rPr lang="fr-FR" sz="1100" baseline="0" dirty="0" err="1" smtClean="0"/>
                        <a:t>UKAD+EcoTitanium</a:t>
                      </a:r>
                      <a:r>
                        <a:rPr lang="fr-FR" sz="1100" baseline="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/>
                        <a:t>Focus ventes Chutes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err="1" smtClean="0"/>
                        <a:t>Robustifier</a:t>
                      </a:r>
                      <a:r>
                        <a:rPr lang="fr-FR" sz="1100" baseline="0" dirty="0" smtClean="0"/>
                        <a:t> les informations (poids, dimensionnels)</a:t>
                      </a:r>
                      <a:endParaRPr lang="fr-FR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Autres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 smtClean="0"/>
                        <a:t>1-Cartographie « service </a:t>
                      </a:r>
                      <a:r>
                        <a:rPr lang="fr-FR" sz="1100" dirty="0" err="1" smtClean="0"/>
                        <a:t>supply</a:t>
                      </a:r>
                      <a:r>
                        <a:rPr lang="fr-FR" sz="1100" dirty="0" smtClean="0"/>
                        <a:t> 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 smtClean="0"/>
                        <a:t>2- Besoin</a:t>
                      </a:r>
                      <a:r>
                        <a:rPr lang="fr-FR" sz="1100" baseline="0" dirty="0" smtClean="0"/>
                        <a:t> effectif « service </a:t>
                      </a:r>
                      <a:r>
                        <a:rPr lang="fr-FR" sz="1100" baseline="0" dirty="0" err="1" smtClean="0"/>
                        <a:t>Supply</a:t>
                      </a:r>
                      <a:r>
                        <a:rPr lang="fr-FR" sz="1100" baseline="0" dirty="0" smtClean="0"/>
                        <a:t> »</a:t>
                      </a:r>
                      <a:endParaRPr lang="fr-FR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6" y="3037526"/>
            <a:ext cx="4440742" cy="26691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13" y="3037526"/>
            <a:ext cx="4360017" cy="26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3/3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352934"/>
              </p:ext>
            </p:extLst>
          </p:nvPr>
        </p:nvGraphicFramePr>
        <p:xfrm>
          <a:off x="218654" y="1214439"/>
          <a:ext cx="8158581" cy="464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46667" y="2476732"/>
            <a:ext cx="3708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Aerobooster</a:t>
            </a:r>
            <a:r>
              <a:rPr lang="fr-FR" dirty="0" smtClean="0">
                <a:solidFill>
                  <a:prstClr val="white"/>
                </a:solidFill>
              </a:rPr>
              <a:t> :</a:t>
            </a:r>
          </a:p>
          <a:p>
            <a:r>
              <a:rPr lang="fr-FR" dirty="0">
                <a:solidFill>
                  <a:prstClr val="white"/>
                </a:solidFill>
              </a:rPr>
              <a:t>hypothèse: 40 tonnes/mois, 100% UKAD. 1ères livraisons en janv.</a:t>
            </a:r>
          </a:p>
        </p:txBody>
      </p:sp>
    </p:spTree>
    <p:extLst>
      <p:ext uri="{BB962C8B-B14F-4D97-AF65-F5344CB8AC3E}">
        <p14:creationId xmlns:p14="http://schemas.microsoft.com/office/powerpoint/2010/main" val="3344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Système d’Information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Système d’Information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16920"/>
              </p:ext>
            </p:extLst>
          </p:nvPr>
        </p:nvGraphicFramePr>
        <p:xfrm>
          <a:off x="236203" y="1503036"/>
          <a:ext cx="868150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M-1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N4 (SAP)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Poursuite stabilisation,</a:t>
                      </a:r>
                      <a:r>
                        <a:rPr lang="fr-FR" sz="1200" baseline="0" dirty="0" smtClean="0"/>
                        <a:t> lancement </a:t>
                      </a:r>
                      <a:r>
                        <a:rPr lang="fr-FR" sz="1200" baseline="0" dirty="0" err="1" smtClean="0"/>
                        <a:t>reporting</a:t>
                      </a:r>
                      <a:endParaRPr lang="fr-FR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Arrivée étiquette 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Point stabilisation à</a:t>
                      </a:r>
                      <a:r>
                        <a:rPr lang="fr-FR" sz="1200" baseline="0" dirty="0" smtClean="0"/>
                        <a:t> venir</a:t>
                      </a:r>
                      <a:r>
                        <a:rPr lang="fr-FR" sz="1200" dirty="0" smtClean="0"/>
                        <a:t> BCT /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S20)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N3 (</a:t>
                      </a:r>
                      <a:r>
                        <a:rPr lang="fr-FR" sz="1200" dirty="0" err="1" smtClean="0"/>
                        <a:t>KmProd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Accélération</a:t>
                      </a:r>
                      <a:r>
                        <a:rPr lang="fr-FR" sz="1200" baseline="0" dirty="0" smtClean="0"/>
                        <a:t> formation C </a:t>
                      </a:r>
                      <a:r>
                        <a:rPr lang="fr-FR" sz="1200" baseline="0" dirty="0" err="1" smtClean="0"/>
                        <a:t>Ceresa</a:t>
                      </a:r>
                      <a:r>
                        <a:rPr lang="fr-FR" sz="1200" baseline="0" dirty="0" smtClean="0"/>
                        <a:t>: demande d’avancement transfert compétence pour </a:t>
                      </a:r>
                      <a:r>
                        <a:rPr lang="fr-FR" sz="1200" baseline="0" dirty="0" err="1" smtClean="0"/>
                        <a:t>copil</a:t>
                      </a:r>
                      <a:r>
                        <a:rPr lang="fr-FR" sz="1200" baseline="0" dirty="0" smtClean="0"/>
                        <a:t> SI</a:t>
                      </a:r>
                    </a:p>
                    <a:p>
                      <a:r>
                        <a:rPr lang="fr-FR" sz="1200" baseline="0" dirty="0" smtClean="0"/>
                        <a:t>OF disparu, Poids perdu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Copil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Stock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Suivi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Idocs</a:t>
                      </a:r>
                      <a:r>
                        <a:rPr lang="fr-FR" sz="1200" baseline="0" dirty="0" smtClean="0"/>
                        <a:t> + Inventaires tournants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Points Contrôle gestion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Interface</a:t>
                      </a:r>
                      <a:r>
                        <a:rPr lang="fr-FR" sz="1200" baseline="0" dirty="0" smtClean="0"/>
                        <a:t> N3/N4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Idocs</a:t>
                      </a:r>
                      <a:r>
                        <a:rPr lang="fr-FR" sz="1200" baseline="0" dirty="0" smtClean="0"/>
                        <a:t> suivis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20161" y="2433312"/>
            <a:ext cx="1013672" cy="798193"/>
          </a:xfrm>
        </p:spPr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RH et Communication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RH et Communication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dirty="0"/>
              <a:t>Résultats du mois :</a:t>
            </a:r>
          </a:p>
          <a:p>
            <a:pPr algn="just"/>
            <a:r>
              <a:rPr lang="fr-FR" sz="1600" dirty="0" smtClean="0"/>
              <a:t>Plan </a:t>
            </a:r>
            <a:r>
              <a:rPr lang="fr-FR" sz="1600" dirty="0"/>
              <a:t>de recrutement opérateurs et </a:t>
            </a:r>
            <a:r>
              <a:rPr lang="fr-FR" sz="1600" dirty="0" smtClean="0"/>
              <a:t>opérateur-mainteneurs :</a:t>
            </a:r>
          </a:p>
          <a:p>
            <a:pPr lvl="1" algn="just"/>
            <a:r>
              <a:rPr lang="fr-FR" sz="1400" dirty="0"/>
              <a:t>2 </a:t>
            </a:r>
            <a:r>
              <a:rPr lang="fr-FR" sz="1400" dirty="0" smtClean="0"/>
              <a:t>opérateurs sont arrivés,</a:t>
            </a:r>
          </a:p>
          <a:p>
            <a:pPr lvl="1" algn="just"/>
            <a:r>
              <a:rPr lang="fr-FR" sz="1400" dirty="0" smtClean="0"/>
              <a:t>1 opérateur mainteneur arrive cette semaine,</a:t>
            </a:r>
          </a:p>
          <a:p>
            <a:pPr lvl="1" algn="just"/>
            <a:r>
              <a:rPr lang="fr-FR" sz="1400" dirty="0" smtClean="0"/>
              <a:t>1 opérateur en cours de recrutement.</a:t>
            </a:r>
          </a:p>
          <a:p>
            <a:pPr algn="just">
              <a:buFont typeface="Wingdings" pitchFamily="2" charset="2"/>
              <a:buNone/>
            </a:pPr>
            <a:endParaRPr lang="fr-FR" sz="1600" dirty="0"/>
          </a:p>
          <a:p>
            <a:pPr algn="just">
              <a:buFont typeface="Wingdings" pitchFamily="2" charset="2"/>
              <a:buNone/>
            </a:pPr>
            <a:r>
              <a:rPr lang="fr-FR" sz="1600" dirty="0"/>
              <a:t>Actions à venir :</a:t>
            </a:r>
          </a:p>
          <a:p>
            <a:pPr algn="just"/>
            <a:r>
              <a:rPr lang="fr-FR" sz="1600" dirty="0" smtClean="0"/>
              <a:t>Poursuite plan de recrutement pour opérateurs mainteneurs.</a:t>
            </a:r>
          </a:p>
          <a:p>
            <a:pPr algn="just">
              <a:buFont typeface="Wingdings" pitchFamily="2" charset="2"/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077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Collecte et Processing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Collecte et Processing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 smtClean="0"/>
          </a:p>
          <a:p>
            <a:r>
              <a:rPr lang="fr-FR" sz="1600" dirty="0" smtClean="0"/>
              <a:t>Nous </a:t>
            </a:r>
            <a:r>
              <a:rPr lang="fr-FR" sz="1600" dirty="0"/>
              <a:t>avons eu semaine dernière les retours de IMET,  GT / BSA, et retour sur lot en </a:t>
            </a:r>
            <a:r>
              <a:rPr lang="fr-FR" sz="1600" dirty="0" err="1"/>
              <a:t>processing</a:t>
            </a:r>
            <a:r>
              <a:rPr lang="fr-FR" sz="1600" dirty="0"/>
              <a:t> chez </a:t>
            </a:r>
            <a:r>
              <a:rPr lang="fr-FR" sz="1600" dirty="0" err="1" smtClean="0"/>
              <a:t>Cronimet</a:t>
            </a:r>
            <a:r>
              <a:rPr lang="fr-FR" sz="1600" dirty="0" smtClean="0"/>
              <a:t>.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L’analyse </a:t>
            </a:r>
            <a:r>
              <a:rPr lang="fr-FR" sz="1600" dirty="0"/>
              <a:t>et comparatif des offres  est à faire.</a:t>
            </a:r>
          </a:p>
          <a:p>
            <a:endParaRPr lang="fr-FR" sz="1600" dirty="0"/>
          </a:p>
          <a:p>
            <a:r>
              <a:rPr lang="fr-FR" sz="1600" dirty="0"/>
              <a:t>Quid d’Ecore ? Faut-il relancer </a:t>
            </a:r>
            <a:r>
              <a:rPr lang="fr-FR" sz="1600" dirty="0" smtClean="0"/>
              <a:t>?</a:t>
            </a:r>
          </a:p>
          <a:p>
            <a:endParaRPr lang="fr-FR" sz="1600" dirty="0"/>
          </a:p>
          <a:p>
            <a:r>
              <a:rPr lang="fr-FR" sz="1600" dirty="0"/>
              <a:t>Pas de retour d’ELG.</a:t>
            </a:r>
          </a:p>
          <a:p>
            <a:endParaRPr lang="fr-FR" sz="1600" dirty="0"/>
          </a:p>
          <a:p>
            <a:r>
              <a:rPr lang="fr-FR" sz="1600" dirty="0"/>
              <a:t>Demande de rencontre </a:t>
            </a:r>
            <a:r>
              <a:rPr lang="fr-FR" sz="1600" dirty="0" smtClean="0"/>
              <a:t>IMET. </a:t>
            </a:r>
            <a:r>
              <a:rPr lang="fr-FR" sz="1600" dirty="0"/>
              <a:t>A traiter, sauf si on décide d’écarter directement…</a:t>
            </a:r>
          </a:p>
        </p:txBody>
      </p:sp>
    </p:spTree>
    <p:extLst>
      <p:ext uri="{BB962C8B-B14F-4D97-AF65-F5344CB8AC3E}">
        <p14:creationId xmlns:p14="http://schemas.microsoft.com/office/powerpoint/2010/main" val="654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7980" y="3231505"/>
            <a:ext cx="4262652" cy="1831729"/>
          </a:xfrm>
        </p:spPr>
        <p:txBody>
          <a:bodyPr/>
          <a:lstStyle/>
          <a:p>
            <a:r>
              <a:rPr lang="fr-FR" dirty="0" smtClean="0"/>
              <a:t>Relevé de décisions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Relevé de décisions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0" y="1057129"/>
            <a:ext cx="9143999" cy="5711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/>
              <a:t>Sécurité :  suite à l’accident d’Hervé ANDROGE, insérer dans la procédure d’intervention du sous-traitant </a:t>
            </a:r>
            <a:r>
              <a:rPr lang="fr-FR" sz="1600" dirty="0" err="1" smtClean="0"/>
              <a:t>Westfalen</a:t>
            </a:r>
            <a:r>
              <a:rPr lang="fr-FR" sz="1600" dirty="0" smtClean="0"/>
              <a:t> qu’il ne doit faire aucun essai en pression tant que les carters de protection de sont pas en place. Action </a:t>
            </a:r>
            <a:r>
              <a:rPr lang="fr-FR" sz="1600" dirty="0" smtClean="0">
                <a:solidFill>
                  <a:srgbClr val="0070C0"/>
                </a:solidFill>
              </a:rPr>
              <a:t>Christophe SERRECCHIA </a:t>
            </a:r>
            <a:r>
              <a:rPr lang="fr-FR" sz="1600" dirty="0" smtClean="0"/>
              <a:t>pour S23.</a:t>
            </a: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Rapport de gestion : 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pour comprendre l’écart de consommation d’énergie électrique, mise en place de relevés pour définir les conso au cours d’une coulée et pendant les périodes d’inter-coulées / inter-campagnes.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Christophe SERRECCHIA </a:t>
            </a:r>
            <a:r>
              <a:rPr lang="fr-FR" sz="1400" dirty="0" smtClean="0">
                <a:sym typeface="Wingdings" panose="05000000000000000000" pitchFamily="2" charset="2"/>
              </a:rPr>
              <a:t>pour mi juin.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Sur les lingots en transformation à UKAD, obtenir l’état des produits, ainsi que les commande d’achat des produits vendus par UKAD :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Raymond ALLIER </a:t>
            </a:r>
            <a:r>
              <a:rPr lang="fr-FR" sz="1400" dirty="0" smtClean="0">
                <a:sym typeface="Wingdings" panose="05000000000000000000" pitchFamily="2" charset="2"/>
              </a:rPr>
              <a:t>pour fin mai. Sur cette base, décider au plus tard en septembre l’affectation des ces produits : vente à des clients ou rebut pour ré-enfournement :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Raymond ALLIER </a:t>
            </a:r>
            <a:r>
              <a:rPr lang="fr-FR" sz="1400" dirty="0" smtClean="0">
                <a:sym typeface="Wingdings" panose="05000000000000000000" pitchFamily="2" charset="2"/>
              </a:rPr>
              <a:t>et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Patrick DELABORDE </a:t>
            </a:r>
            <a:r>
              <a:rPr lang="fr-FR" sz="1400" dirty="0" smtClean="0">
                <a:sym typeface="Wingdings" panose="05000000000000000000" pitchFamily="2" charset="2"/>
              </a:rPr>
              <a:t>en septembre.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Revoir le budget fin 2018 et calculer le besoin en cash associé :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Raymond ALLIER </a:t>
            </a:r>
            <a:r>
              <a:rPr lang="fr-FR" sz="1400" dirty="0" smtClean="0">
                <a:sym typeface="Wingdings" panose="05000000000000000000" pitchFamily="2" charset="2"/>
              </a:rPr>
              <a:t>et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François GOURITEN</a:t>
            </a:r>
            <a:r>
              <a:rPr lang="fr-FR" sz="1400" dirty="0" smtClean="0">
                <a:sym typeface="Wingdings" panose="05000000000000000000" pitchFamily="2" charset="2"/>
              </a:rPr>
              <a:t> pour fin mai.</a:t>
            </a: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Production : pour faciliter les conditions de production les services supports doivent identifier les principales actions prioritaires qu’il faut traiter dans l’ordre (justesse des stocks, documentaires disponibles, enchainement des coulées de briquettes…) : action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Nicolas PROIX</a:t>
            </a:r>
            <a:r>
              <a:rPr lang="fr-FR" sz="1600" dirty="0" smtClean="0">
                <a:sym typeface="Wingdings" panose="05000000000000000000" pitchFamily="2" charset="2"/>
              </a:rPr>
              <a:t>,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Jessica ESCAFFRE</a:t>
            </a:r>
            <a:r>
              <a:rPr lang="fr-FR" sz="1600" dirty="0" smtClean="0">
                <a:sym typeface="Wingdings" panose="05000000000000000000" pitchFamily="2" charset="2"/>
              </a:rPr>
              <a:t>,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Christophe SERRECCHIA</a:t>
            </a:r>
            <a:r>
              <a:rPr lang="fr-FR" sz="1600" dirty="0" smtClean="0">
                <a:sym typeface="Wingdings" panose="05000000000000000000" pitchFamily="2" charset="2"/>
              </a:rPr>
              <a:t> pour début juin.</a:t>
            </a:r>
          </a:p>
          <a:p>
            <a:pPr algn="just"/>
            <a:r>
              <a:rPr lang="fr-FR" sz="1600" dirty="0"/>
              <a:t>Maintenance </a:t>
            </a:r>
            <a:r>
              <a:rPr lang="fr-FR" sz="1600" dirty="0" smtClean="0"/>
              <a:t>: Réflexion à mener par Christophe SERRECCHIA sur la possibilité de mise en place d’une consignation des pièces stratégiques avec les achats.</a:t>
            </a:r>
          </a:p>
          <a:p>
            <a:pPr algn="just"/>
            <a:r>
              <a:rPr lang="fr-FR" sz="1400" dirty="0" smtClean="0"/>
              <a:t>MQP : </a:t>
            </a:r>
            <a:r>
              <a:rPr lang="fr-FR" sz="1600" dirty="0" smtClean="0"/>
              <a:t>Analyse à poursuivre des besoins en ressources du service MQP, en définissant les niveau de compétences requis, en définissant les priorités, voire en listant les tâches à repousser : action </a:t>
            </a:r>
            <a:r>
              <a:rPr lang="fr-FR" sz="1600" dirty="0" smtClean="0">
                <a:solidFill>
                  <a:srgbClr val="0070C0"/>
                </a:solidFill>
              </a:rPr>
              <a:t>Jessica ESCAFFRE </a:t>
            </a:r>
            <a:r>
              <a:rPr lang="fr-FR" sz="1600" dirty="0" smtClean="0"/>
              <a:t>pour mi juin.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553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625132"/>
            <a:ext cx="3146730" cy="232867"/>
          </a:xfrm>
        </p:spPr>
        <p:txBody>
          <a:bodyPr/>
          <a:lstStyle/>
          <a:p>
            <a:r>
              <a:rPr lang="fr-FR" dirty="0" smtClean="0">
                <a:solidFill>
                  <a:srgbClr val="1D252B"/>
                </a:solidFill>
              </a:rPr>
              <a:t>Mai 2018,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218652" y="1133339"/>
            <a:ext cx="8809437" cy="532436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1">
                <a:solidFill>
                  <a:srgbClr val="FF0000"/>
                </a:solidFill>
              </a:rPr>
              <a:t>Points durs: </a:t>
            </a:r>
            <a:endParaRPr lang="fr-FR" sz="1800" noProof="1" smtClean="0">
              <a:solidFill>
                <a:srgbClr val="FF0000"/>
              </a:solidFill>
            </a:endParaRPr>
          </a:p>
          <a:p>
            <a:endParaRPr lang="fr-FR" sz="1000" b="0" noProof="1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FF0000"/>
                </a:solidFill>
              </a:rPr>
              <a:t>Impact économique suite déversement accidentel du 14/02/2018</a:t>
            </a:r>
            <a:r>
              <a:rPr lang="fr-FR" sz="1800" b="0" noProof="1" smtClean="0">
                <a:solidFill>
                  <a:srgbClr val="FF0000"/>
                </a:solidFill>
              </a:rPr>
              <a:t> </a:t>
            </a:r>
            <a:r>
              <a:rPr lang="fr-FR" sz="1800" b="0" noProof="1" smtClean="0">
                <a:solidFill>
                  <a:prstClr val="black"/>
                </a:solidFill>
              </a:rPr>
              <a:t>-&gt; négociations en cours avec SECHE ECOSERVICE et Brigitte Lonchambon (manque de réactivité du prestataire).</a:t>
            </a:r>
          </a:p>
          <a:p>
            <a:pPr marL="285750" indent="-285750" algn="just">
              <a:buFont typeface="Wingdings"/>
              <a:buChar char="è"/>
            </a:pPr>
            <a:r>
              <a:rPr lang="fr-FR" sz="1800" b="0" noProof="1" smtClean="0">
                <a:solidFill>
                  <a:prstClr val="black"/>
                </a:solidFill>
                <a:sym typeface="Wingdings"/>
              </a:rPr>
              <a:t>1</a:t>
            </a:r>
            <a:r>
              <a:rPr lang="fr-FR" sz="1800" b="0" baseline="30000" noProof="1" smtClean="0">
                <a:solidFill>
                  <a:prstClr val="black"/>
                </a:solidFill>
                <a:sym typeface="Wingdings"/>
              </a:rPr>
              <a:t>ère</a:t>
            </a:r>
            <a:r>
              <a:rPr lang="fr-FR" sz="1800" b="0" noProof="1" smtClean="0">
                <a:solidFill>
                  <a:prstClr val="black"/>
                </a:solidFill>
                <a:sym typeface="Wingdings"/>
              </a:rPr>
              <a:t> réunion réalisée: Proposition refusée, attente nouvelle proposition avec part de prise en charge plus importante que 6%</a:t>
            </a:r>
          </a:p>
          <a:p>
            <a:pPr algn="just"/>
            <a:endParaRPr lang="fr-FR" sz="1000" b="0" noProof="1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FF0000"/>
                </a:solidFill>
              </a:rPr>
              <a:t>Dépassement pH au niveau du rejet final: 9,5 pour une VLE à 8,5</a:t>
            </a:r>
            <a:r>
              <a:rPr lang="fr-FR" sz="1800" b="0" noProof="1" smtClean="0">
                <a:solidFill>
                  <a:prstClr val="black"/>
                </a:solidFill>
              </a:rPr>
              <a:t>: attente rapport définitif. Recherche cause en cours (eau de purge?, décomposition organique dans le bassin?)</a:t>
            </a:r>
          </a:p>
          <a:p>
            <a:endParaRPr lang="fr-FR" sz="800" b="0" noProof="1" smtClean="0">
              <a:solidFill>
                <a:srgbClr val="00B050"/>
              </a:solidFill>
            </a:endParaRPr>
          </a:p>
          <a:p>
            <a:r>
              <a:rPr lang="fr-FR" sz="1800" noProof="1" smtClean="0">
                <a:solidFill>
                  <a:srgbClr val="00B050"/>
                </a:solidFill>
              </a:rPr>
              <a:t>Réussites:</a:t>
            </a:r>
          </a:p>
          <a:p>
            <a:endParaRPr lang="fr-FR" sz="1000" b="0" noProof="1" smtClean="0">
              <a:solidFill>
                <a:srgbClr val="00B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00B050"/>
                </a:solidFill>
              </a:rPr>
              <a:t>Journée Mondiale de la Sécurité en partenariat avec UKAD et AD Ancizes</a:t>
            </a:r>
            <a:r>
              <a:rPr lang="fr-FR" sz="1800" b="0" noProof="1" smtClean="0">
                <a:solidFill>
                  <a:prstClr val="black"/>
                </a:solidFill>
              </a:rPr>
              <a:t>, </a:t>
            </a:r>
            <a:r>
              <a:rPr lang="fr-FR" sz="1800" b="0" noProof="1">
                <a:solidFill>
                  <a:prstClr val="black"/>
                </a:solidFill>
              </a:rPr>
              <a:t>le </a:t>
            </a:r>
            <a:r>
              <a:rPr lang="fr-FR" sz="1800" b="0" noProof="1" smtClean="0">
                <a:solidFill>
                  <a:prstClr val="black"/>
                </a:solidFill>
              </a:rPr>
              <a:t>27/04/2018 : 100% participants (hors absents). Retours positifs des participants et animateurs</a:t>
            </a:r>
          </a:p>
          <a:p>
            <a:pPr algn="just"/>
            <a:endParaRPr lang="fr-FR" sz="1000" b="0" noProof="1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00B050"/>
                </a:solidFill>
              </a:rPr>
              <a:t>Projet d’arrêté préfectoral validé </a:t>
            </a:r>
            <a:r>
              <a:rPr lang="fr-FR" sz="1800" b="0" noProof="1" smtClean="0">
                <a:solidFill>
                  <a:prstClr val="black"/>
                </a:solidFill>
              </a:rPr>
              <a:t>par la Préfecture</a:t>
            </a:r>
            <a:r>
              <a:rPr lang="fr-FR" sz="1600" b="0" noProof="1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18654" y="185672"/>
            <a:ext cx="7669424" cy="707886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3000" kern="1200" spc="-150" dirty="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prstClr val="white"/>
                </a:solidFill>
              </a:rPr>
              <a:t>Points </a:t>
            </a:r>
            <a:r>
              <a:rPr lang="en-US" sz="2000" err="1" smtClean="0">
                <a:solidFill>
                  <a:prstClr val="white"/>
                </a:solidFill>
              </a:rPr>
              <a:t>durs</a:t>
            </a:r>
            <a:r>
              <a:rPr lang="en-US" sz="2000" smtClean="0">
                <a:solidFill>
                  <a:prstClr val="white"/>
                </a:solidFill>
              </a:rPr>
              <a:t>, </a:t>
            </a:r>
            <a:r>
              <a:rPr lang="en-US" sz="2000" err="1" smtClean="0">
                <a:solidFill>
                  <a:prstClr val="white"/>
                </a:solidFill>
              </a:rPr>
              <a:t>réussites</a:t>
            </a:r>
            <a:r>
              <a:rPr lang="en-US" sz="2000" smtClean="0">
                <a:solidFill>
                  <a:prstClr val="white"/>
                </a:solidFill>
              </a:rPr>
              <a:t> et actions HSE en </a:t>
            </a:r>
            <a:r>
              <a:rPr lang="en-US" sz="2000" err="1" smtClean="0">
                <a:solidFill>
                  <a:prstClr val="white"/>
                </a:solidFill>
              </a:rPr>
              <a:t>cours</a:t>
            </a:r>
            <a:r>
              <a:rPr lang="en-US" sz="2000" smtClean="0">
                <a:solidFill>
                  <a:prstClr val="white"/>
                </a:solidFill>
              </a:rPr>
              <a:t> de </a:t>
            </a:r>
            <a:r>
              <a:rPr lang="en-US" sz="2000" err="1" smtClean="0">
                <a:solidFill>
                  <a:prstClr val="white"/>
                </a:solidFill>
              </a:rPr>
              <a:t>finalisation</a:t>
            </a:r>
            <a:r>
              <a:rPr lang="en-US" sz="2000" smtClean="0">
                <a:solidFill>
                  <a:prstClr val="white"/>
                </a:solidFill>
              </a:rPr>
              <a:t> 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r="5344"/>
          <a:stretch/>
        </p:blipFill>
        <p:spPr bwMode="auto">
          <a:xfrm>
            <a:off x="1738648" y="1029372"/>
            <a:ext cx="566669" cy="6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65595"/>
          <a:stretch/>
        </p:blipFill>
        <p:spPr bwMode="auto">
          <a:xfrm>
            <a:off x="1669958" y="4224268"/>
            <a:ext cx="542081" cy="61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329354"/>
              </p:ext>
            </p:extLst>
          </p:nvPr>
        </p:nvGraphicFramePr>
        <p:xfrm>
          <a:off x="253053" y="1555962"/>
          <a:ext cx="8760320" cy="217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064"/>
                <a:gridCol w="1752064"/>
                <a:gridCol w="1752064"/>
                <a:gridCol w="1752064"/>
                <a:gridCol w="1752064"/>
              </a:tblGrid>
              <a:tr h="5381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Ventes en K€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Budget du mois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Réalisé</a:t>
                      </a:r>
                      <a:r>
                        <a:rPr lang="fr-FR" baseline="0" dirty="0" smtClean="0"/>
                        <a:t> du mois</a:t>
                      </a:r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Budget cumulé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Réalisé en</a:t>
                      </a:r>
                      <a:r>
                        <a:rPr lang="fr-FR" baseline="0" dirty="0" smtClean="0"/>
                        <a:t> cumul</a:t>
                      </a:r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Lingots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337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85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590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381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3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Chutes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170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337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85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590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552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8654" y="1040711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Les ventes 2018</a:t>
            </a:r>
            <a:endParaRPr lang="fr-F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73120"/>
              </p:ext>
            </p:extLst>
          </p:nvPr>
        </p:nvGraphicFramePr>
        <p:xfrm>
          <a:off x="253053" y="3835730"/>
          <a:ext cx="4425825" cy="276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378"/>
                <a:gridCol w="451263"/>
                <a:gridCol w="878774"/>
                <a:gridCol w="1294410"/>
              </a:tblGrid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Détails de</a:t>
                      </a:r>
                      <a:r>
                        <a:rPr lang="fr-FR" sz="1100" baseline="0" dirty="0" smtClean="0"/>
                        <a:t> la vente des</a:t>
                      </a:r>
                      <a:r>
                        <a:rPr lang="fr-FR" sz="1100" dirty="0" smtClean="0"/>
                        <a:t> lingots 2018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K€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Prix</a:t>
                      </a:r>
                      <a:r>
                        <a:rPr lang="fr-FR" sz="1100" baseline="0" dirty="0" smtClean="0"/>
                        <a:t> au kg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Date de comptabilisation</a:t>
                      </a:r>
                      <a:endParaRPr lang="fr-FR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HAL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13,8 $/kg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Février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HAL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13,8 $/kg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8647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Bombardier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13,7 $/kg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Lama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8,5 €/kg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Airbus/Spirit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17,2 $/kg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Avril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381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37301"/>
              </p:ext>
            </p:extLst>
          </p:nvPr>
        </p:nvGraphicFramePr>
        <p:xfrm>
          <a:off x="4777554" y="3835730"/>
          <a:ext cx="4235820" cy="273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78"/>
                <a:gridCol w="926314"/>
                <a:gridCol w="926314"/>
                <a:gridCol w="926314"/>
              </a:tblGrid>
              <a:tr h="51077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Détails de</a:t>
                      </a:r>
                      <a:r>
                        <a:rPr lang="fr-FR" sz="1100" baseline="0" dirty="0" smtClean="0"/>
                        <a:t> la vente des</a:t>
                      </a:r>
                      <a:r>
                        <a:rPr lang="fr-FR" sz="1100" dirty="0" smtClean="0"/>
                        <a:t> chutes 2018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K€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€/kg</a:t>
                      </a:r>
                      <a:endParaRPr lang="fr-FR" sz="1100" dirty="0"/>
                    </a:p>
                  </a:txBody>
                  <a:tcPr anchor="ctr"/>
                </a:tc>
              </a:tr>
              <a:tr h="39174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87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4,5</a:t>
                      </a:r>
                      <a:endParaRPr lang="fr-FR" sz="1200" dirty="0"/>
                    </a:p>
                  </a:txBody>
                  <a:tcPr anchor="ctr"/>
                </a:tc>
              </a:tr>
              <a:tr h="36813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BRAMI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45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3,3</a:t>
                      </a:r>
                      <a:endParaRPr lang="fr-FR" sz="1200" dirty="0"/>
                    </a:p>
                  </a:txBody>
                  <a:tcPr anchor="ctr"/>
                </a:tc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CRONIMET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4,2</a:t>
                      </a:r>
                      <a:endParaRPr lang="fr-FR" sz="12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ELG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1,5</a:t>
                      </a:r>
                      <a:endParaRPr lang="fr-FR" sz="12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FERINOX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-12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Ecarts</a:t>
                      </a:r>
                      <a:r>
                        <a:rPr lang="fr-FR" sz="800" baseline="0" dirty="0" smtClean="0"/>
                        <a:t> poids / prix</a:t>
                      </a:r>
                      <a:endParaRPr lang="fr-FR" sz="8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170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45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79" y="801402"/>
            <a:ext cx="21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</a:t>
            </a:r>
            <a:r>
              <a:rPr lang="fr-FR" sz="1600" b="1" dirty="0" smtClean="0">
                <a:solidFill>
                  <a:prstClr val="black"/>
                </a:solidFill>
              </a:rPr>
              <a:t>l’énergie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878" y="3573251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</a:t>
            </a:r>
            <a:r>
              <a:rPr lang="fr-FR" sz="1600" b="1" dirty="0" smtClean="0">
                <a:solidFill>
                  <a:prstClr val="black"/>
                </a:solidFill>
              </a:rPr>
              <a:t>les consommables : 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961475"/>
              </p:ext>
            </p:extLst>
          </p:nvPr>
        </p:nvGraphicFramePr>
        <p:xfrm>
          <a:off x="285094" y="3972560"/>
          <a:ext cx="8573911" cy="2479597"/>
        </p:xfrm>
        <a:graphic>
          <a:graphicData uri="http://schemas.openxmlformats.org/drawingml/2006/table">
            <a:tbl>
              <a:tblPr/>
              <a:tblGrid>
                <a:gridCol w="2419262"/>
                <a:gridCol w="939800"/>
                <a:gridCol w="1028700"/>
                <a:gridCol w="876300"/>
                <a:gridCol w="381921"/>
                <a:gridCol w="975976"/>
                <a:gridCol w="975976"/>
                <a:gridCol w="975976"/>
              </a:tblGrid>
              <a:tr h="313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d’avril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avril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de métaux divers (stubs)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Fournitures de fabrication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outils sur section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d'emballage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consommables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187954"/>
              </p:ext>
            </p:extLst>
          </p:nvPr>
        </p:nvGraphicFramePr>
        <p:xfrm>
          <a:off x="218654" y="1150484"/>
          <a:ext cx="8579391" cy="2292825"/>
        </p:xfrm>
        <a:graphic>
          <a:graphicData uri="http://schemas.openxmlformats.org/drawingml/2006/table">
            <a:tbl>
              <a:tblPr/>
              <a:tblGrid>
                <a:gridCol w="2398774"/>
                <a:gridCol w="958109"/>
                <a:gridCol w="958109"/>
                <a:gridCol w="958109"/>
                <a:gridCol w="431963"/>
                <a:gridCol w="958109"/>
                <a:gridCol w="958109"/>
                <a:gridCol w="958109"/>
              </a:tblGrid>
              <a:tr h="37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d’avril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avril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3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Electricité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Gaz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Autres fluides &amp; gaz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énergie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79" y="801402"/>
            <a:ext cx="2935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la </a:t>
            </a:r>
            <a:r>
              <a:rPr lang="fr-FR" sz="1600" b="1" dirty="0" smtClean="0">
                <a:solidFill>
                  <a:prstClr val="black"/>
                </a:solidFill>
              </a:rPr>
              <a:t>sous-traitance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877" y="4293809"/>
            <a:ext cx="2786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la </a:t>
            </a:r>
            <a:r>
              <a:rPr lang="fr-FR" sz="1600" b="1" dirty="0" smtClean="0">
                <a:solidFill>
                  <a:prstClr val="black"/>
                </a:solidFill>
              </a:rPr>
              <a:t>maintenance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700225"/>
              </p:ext>
            </p:extLst>
          </p:nvPr>
        </p:nvGraphicFramePr>
        <p:xfrm>
          <a:off x="218655" y="4632363"/>
          <a:ext cx="8517061" cy="1572576"/>
        </p:xfrm>
        <a:graphic>
          <a:graphicData uri="http://schemas.openxmlformats.org/drawingml/2006/table">
            <a:tbl>
              <a:tblPr/>
              <a:tblGrid>
                <a:gridCol w="2369510"/>
                <a:gridCol w="980045"/>
                <a:gridCol w="929133"/>
                <a:gridCol w="980045"/>
                <a:gridCol w="349813"/>
                <a:gridCol w="969505"/>
                <a:gridCol w="969505"/>
                <a:gridCol w="969505"/>
              </a:tblGrid>
              <a:tr h="276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d’avril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avril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85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Fournitures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Prestations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effectLst/>
                          <a:latin typeface="Arial"/>
                        </a:rPr>
                        <a:t>maintenance</a:t>
                      </a:r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301387"/>
              </p:ext>
            </p:extLst>
          </p:nvPr>
        </p:nvGraphicFramePr>
        <p:xfrm>
          <a:off x="218654" y="1175115"/>
          <a:ext cx="8517062" cy="2641716"/>
        </p:xfrm>
        <a:graphic>
          <a:graphicData uri="http://schemas.openxmlformats.org/drawingml/2006/table">
            <a:tbl>
              <a:tblPr/>
              <a:tblGrid>
                <a:gridCol w="2381349"/>
                <a:gridCol w="951148"/>
                <a:gridCol w="951148"/>
                <a:gridCol w="951148"/>
                <a:gridCol w="428825"/>
                <a:gridCol w="951148"/>
                <a:gridCol w="951148"/>
                <a:gridCol w="951148"/>
              </a:tblGrid>
              <a:tr h="316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d’avril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avril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4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Sous-traitance processing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Coût transport 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Sous-traitance autres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ST labo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ST environnement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sous-traitance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2266" y="1245974"/>
            <a:ext cx="3826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les frais divers de </a:t>
            </a:r>
            <a:r>
              <a:rPr lang="fr-FR" sz="1600" b="1" dirty="0" smtClean="0">
                <a:solidFill>
                  <a:prstClr val="black"/>
                </a:solidFill>
              </a:rPr>
              <a:t>gestion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18721"/>
              </p:ext>
            </p:extLst>
          </p:nvPr>
        </p:nvGraphicFramePr>
        <p:xfrm>
          <a:off x="218654" y="1720631"/>
          <a:ext cx="8656081" cy="3770748"/>
        </p:xfrm>
        <a:graphic>
          <a:graphicData uri="http://schemas.openxmlformats.org/drawingml/2006/table">
            <a:tbl>
              <a:tblPr/>
              <a:tblGrid>
                <a:gridCol w="2420218"/>
                <a:gridCol w="966673"/>
                <a:gridCol w="966673"/>
                <a:gridCol w="966673"/>
                <a:gridCol w="435825"/>
                <a:gridCol w="966673"/>
                <a:gridCol w="966673"/>
                <a:gridCol w="966673"/>
              </a:tblGrid>
              <a:tr h="320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d’avril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avril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Honoraires + contrôles réglementaires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Informatique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Missions et réceptions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Services extérieurs (refacturation)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Services généraux (dont locations de vêtements et EPI)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Téléphone + courrier + fournitures admin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Formation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Divers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frais divers de 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Mai 2018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23220"/>
          </a:xfrm>
        </p:spPr>
        <p:txBody>
          <a:bodyPr/>
          <a:lstStyle/>
          <a:p>
            <a:r>
              <a:rPr lang="fr-FR" sz="2800" dirty="0" smtClean="0"/>
              <a:t>Audit exigences essentielles sécurité</a:t>
            </a:r>
            <a:endParaRPr lang="en-US" sz="2800" dirty="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218653" y="880679"/>
            <a:ext cx="8809437" cy="544284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u="sng" noProof="1" smtClean="0">
                <a:solidFill>
                  <a:srgbClr val="0070C0"/>
                </a:solidFill>
              </a:rPr>
              <a:t>Audit planifié les 16 et 17 mai</a:t>
            </a:r>
          </a:p>
          <a:p>
            <a:endParaRPr lang="fr-FR" sz="1100" b="0" noProof="1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noProof="1" smtClean="0">
                <a:solidFill>
                  <a:prstClr val="black"/>
                </a:solidFill>
              </a:rPr>
              <a:t>Exigences auditées: Manutentions mécaniques/ Circulation Coactivité engins/piétons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noProof="1" smtClean="0">
                <a:solidFill>
                  <a:prstClr val="black"/>
                </a:solidFill>
              </a:rPr>
              <a:t>2 auditeurs: Nicolas Wolter/ Franck Hissler</a:t>
            </a:r>
            <a:endParaRPr lang="fr-FR" sz="1600" b="0" noProof="1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600" noProof="1" smtClean="0">
                <a:solidFill>
                  <a:srgbClr val="0070C0"/>
                </a:solidFill>
              </a:rPr>
              <a:t>Des actions en cours sur ces 2 thématiques, mais les points de travail sont identifiés: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noProof="1" smtClean="0">
                <a:solidFill>
                  <a:prstClr val="black"/>
                </a:solidFill>
              </a:rPr>
              <a:t>Continuer la réalisation des documents (procédures, modes opératoires, instructions, …)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noProof="1" smtClean="0">
                <a:solidFill>
                  <a:prstClr val="black"/>
                </a:solidFill>
              </a:rPr>
              <a:t>Finaliser mise en place règles de circulation dans les ateliers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noProof="1" smtClean="0">
                <a:solidFill>
                  <a:prstClr val="black"/>
                </a:solidFill>
              </a:rPr>
              <a:t>Sécuriser zone de chargement des fûts briquettes: Proposition opérateur validée, achat de barrières en cours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1600" b="0" noProof="1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1600" b="0" noProof="1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600" b="0" noProof="1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5" t="50000" r="55190" b="17079"/>
          <a:stretch/>
        </p:blipFill>
        <p:spPr bwMode="auto">
          <a:xfrm>
            <a:off x="1179703" y="4067699"/>
            <a:ext cx="3485575" cy="24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8332" y="4130437"/>
            <a:ext cx="3039413" cy="235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Intéraction sécurité réalisée sur cette zone pendant les transferts de fûts: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Engagement tenu de l’opérateur de proposer une solution pour sécuriser sa zone de travail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16" y="4689092"/>
            <a:ext cx="560003" cy="11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Mai 2018,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400110"/>
          </a:xfrm>
        </p:spPr>
        <p:txBody>
          <a:bodyPr/>
          <a:lstStyle/>
          <a:p>
            <a:r>
              <a:rPr lang="fr-FR" sz="2000" dirty="0" smtClean="0"/>
              <a:t>Résultats du mois  et suivi des actions </a:t>
            </a:r>
            <a:endParaRPr lang="fr-FR" sz="2000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18654" y="3045883"/>
            <a:ext cx="8554324" cy="318749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noProof="1" smtClean="0"/>
              <a:t>A </a:t>
            </a:r>
            <a:r>
              <a:rPr lang="fr-FR" sz="1400" noProof="1"/>
              <a:t>VENIR</a:t>
            </a:r>
            <a:r>
              <a:rPr lang="fr-FR" sz="1400" noProof="1" smtClean="0"/>
              <a:t>:</a:t>
            </a:r>
            <a:endParaRPr lang="fr-FR" sz="800" b="0" noProof="1">
              <a:solidFill>
                <a:prstClr val="black"/>
              </a:solidFill>
            </a:endParaRPr>
          </a:p>
          <a:p>
            <a:endParaRPr lang="fr-FR" sz="800" b="0" noProof="1">
              <a:solidFill>
                <a:prstClr val="black"/>
              </a:solidFill>
            </a:endParaRPr>
          </a:p>
          <a:p>
            <a:r>
              <a:rPr lang="fr-FR" sz="1400" noProof="1" smtClean="0"/>
              <a:t>Mise en place du PIU: </a:t>
            </a:r>
          </a:p>
          <a:p>
            <a:r>
              <a:rPr lang="fr-FR" sz="1400" b="0" noProof="1">
                <a:solidFill>
                  <a:prstClr val="black"/>
                </a:solidFill>
              </a:rPr>
              <a:t>Finaliser procédure et documents </a:t>
            </a:r>
            <a:r>
              <a:rPr lang="fr-FR" sz="1400" b="0" noProof="1" smtClean="0">
                <a:solidFill>
                  <a:prstClr val="black"/>
                </a:solidFill>
              </a:rPr>
              <a:t>associés, formation du personnel, réalisation d’un test PIU avant fin d’année + caler coordination entre EcoTitanium, postes de garde et service médical des Ancizes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noProof="1" smtClean="0"/>
          </a:p>
          <a:p>
            <a:r>
              <a:rPr lang="fr-FR" sz="1400" noProof="1" smtClean="0"/>
              <a:t>Nettoyage </a:t>
            </a:r>
            <a:r>
              <a:rPr lang="fr-FR" sz="1400" noProof="1"/>
              <a:t>du bassin d’orage</a:t>
            </a:r>
            <a:r>
              <a:rPr lang="fr-FR" sz="1400" noProof="1" smtClean="0"/>
              <a:t>, et étancheité de la vanne de sortie</a:t>
            </a:r>
          </a:p>
          <a:p>
            <a:endParaRPr lang="fr-FR" sz="800" noProof="1" smtClean="0"/>
          </a:p>
          <a:p>
            <a:r>
              <a:rPr lang="fr-FR" sz="1400" noProof="1" smtClean="0"/>
              <a:t>Réalisation de l’étude ATEX (zonage ATEX et réalisation du DRPE) + Contrôle réglementaires de TAR suite à leur mise en service: </a:t>
            </a:r>
            <a:r>
              <a:rPr lang="fr-FR" sz="1400" b="0" noProof="1" smtClean="0">
                <a:solidFill>
                  <a:prstClr val="black"/>
                </a:solidFill>
              </a:rPr>
              <a:t>attente proposition de date du prestataire.</a:t>
            </a:r>
          </a:p>
          <a:p>
            <a:endParaRPr lang="fr-FR" sz="800" noProof="1" smtClean="0"/>
          </a:p>
          <a:p>
            <a:r>
              <a:rPr lang="fr-FR" sz="1400" noProof="1"/>
              <a:t>Chantier insonorisation ventilateurs extérieurs </a:t>
            </a:r>
            <a:r>
              <a:rPr lang="fr-FR" sz="1400" noProof="1" smtClean="0"/>
              <a:t>terminé:</a:t>
            </a:r>
          </a:p>
          <a:p>
            <a:r>
              <a:rPr lang="fr-FR" sz="1400" b="0" noProof="1" smtClean="0">
                <a:solidFill>
                  <a:prstClr val="black"/>
                </a:solidFill>
              </a:rPr>
              <a:t>-Attente devis de Bureau Veritas pour réalisation d’une </a:t>
            </a:r>
            <a:r>
              <a:rPr lang="fr-FR" sz="1400" b="0" noProof="1">
                <a:solidFill>
                  <a:prstClr val="black"/>
                </a:solidFill>
              </a:rPr>
              <a:t>mesure de bruit afin de </a:t>
            </a:r>
            <a:r>
              <a:rPr lang="fr-FR" sz="1400" b="0" noProof="1" smtClean="0">
                <a:solidFill>
                  <a:prstClr val="black"/>
                </a:solidFill>
              </a:rPr>
              <a:t>vérifier l’efficacité de l’insonorisation et s’assurer d’être </a:t>
            </a:r>
            <a:r>
              <a:rPr lang="fr-FR" sz="1400" b="0" noProof="1">
                <a:solidFill>
                  <a:prstClr val="black"/>
                </a:solidFill>
              </a:rPr>
              <a:t>conforme par rapport à notre arrêté </a:t>
            </a:r>
            <a:r>
              <a:rPr lang="fr-FR" sz="1400" b="0" noProof="1" smtClean="0">
                <a:solidFill>
                  <a:prstClr val="black"/>
                </a:solidFill>
              </a:rPr>
              <a:t>préfectoral</a:t>
            </a:r>
            <a:endParaRPr lang="fr-FR" sz="1400" b="0" noProof="1">
              <a:solidFill>
                <a:prstClr val="black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98621"/>
              </p:ext>
            </p:extLst>
          </p:nvPr>
        </p:nvGraphicFramePr>
        <p:xfrm>
          <a:off x="218655" y="796504"/>
          <a:ext cx="7650336" cy="19192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2584"/>
                <a:gridCol w="1539240"/>
                <a:gridCol w="2614411"/>
                <a:gridCol w="1584101"/>
              </a:tblGrid>
              <a:tr h="4653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INDICATEURS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RESULTATS </a:t>
                      </a:r>
                      <a:r>
                        <a:rPr lang="fr-FR" sz="1400" baseline="0" dirty="0" smtClean="0"/>
                        <a:t> 2017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RESULTATS FIN AVRIL 2018 (depuis </a:t>
                      </a:r>
                      <a:r>
                        <a:rPr lang="fr-FR" sz="1400" baseline="0" dirty="0" smtClean="0"/>
                        <a:t> début 2018)*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OBJECTIF 2018</a:t>
                      </a:r>
                      <a:endParaRPr lang="en-US" sz="1400" dirty="0"/>
                    </a:p>
                  </a:txBody>
                  <a:tcPr anchor="ctr"/>
                </a:tc>
              </a:tr>
              <a:tr h="44147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TF1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65,1 </a:t>
                      </a:r>
                      <a:r>
                        <a:rPr lang="fr-FR" sz="1400" b="0" dirty="0" smtClean="0"/>
                        <a:t>(1 AAA)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24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4147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TF2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65,1 </a:t>
                      </a:r>
                      <a:r>
                        <a:rPr lang="fr-FR" sz="1400" b="0" dirty="0" smtClean="0"/>
                        <a:t>(1 AAA)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24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4147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Incident</a:t>
                      </a:r>
                      <a:r>
                        <a:rPr lang="fr-FR" sz="1400" b="1" baseline="0" dirty="0" smtClean="0"/>
                        <a:t> Environnement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8655" y="2715764"/>
            <a:ext cx="7447600" cy="194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prstClr val="black"/>
                </a:solidFill>
              </a:rPr>
              <a:t>*nouveau mode de calcul niveau groupe depuis début 2018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-2664" r="35184" b="2664"/>
          <a:stretch/>
        </p:blipFill>
        <p:spPr bwMode="auto">
          <a:xfrm>
            <a:off x="7921243" y="1410787"/>
            <a:ext cx="922170" cy="9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80" y="772176"/>
            <a:ext cx="541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Résultats financiers à fin avril 2018:</a:t>
            </a:r>
            <a:endParaRPr lang="fr-F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74304"/>
              </p:ext>
            </p:extLst>
          </p:nvPr>
        </p:nvGraphicFramePr>
        <p:xfrm>
          <a:off x="69742" y="1233841"/>
          <a:ext cx="8918369" cy="522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11601585" imgH="7134315" progId="Excel.Sheet.12">
                  <p:embed/>
                </p:oleObj>
              </mc:Choice>
              <mc:Fallback>
                <p:oleObj name="Worksheet" r:id="rId4" imgW="11601585" imgH="7134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42" y="1233841"/>
                        <a:ext cx="8918369" cy="5226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9742" y="6156960"/>
            <a:ext cx="8918369" cy="152400"/>
          </a:xfrm>
          <a:prstGeom prst="rect">
            <a:avLst/>
          </a:prstGeom>
          <a:noFill/>
          <a:ln w="158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5427" y="712799"/>
            <a:ext cx="76054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1B3EF"/>
                </a:solidFill>
              </a:rPr>
              <a:t>Commentaires des résultats, en cumul à fin avril 2018, par rapport au budget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B050"/>
                </a:solidFill>
              </a:rPr>
              <a:t>2 points positifs :</a:t>
            </a:r>
          </a:p>
          <a:p>
            <a:endParaRPr lang="fr-FR" sz="1200" dirty="0" smtClean="0">
              <a:solidFill>
                <a:prstClr val="black"/>
              </a:solidFill>
            </a:endParaRP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Tenue des frais de maintenance.</a:t>
            </a:r>
          </a:p>
          <a:p>
            <a:pPr lvl="1"/>
            <a:endParaRPr lang="fr-FR" sz="1200" dirty="0" smtClean="0">
              <a:solidFill>
                <a:prstClr val="black"/>
              </a:solidFill>
            </a:endParaRP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Tenue des frais généraux.</a:t>
            </a:r>
          </a:p>
          <a:p>
            <a:pPr lvl="1"/>
            <a:endParaRPr lang="fr-FR" sz="1200" dirty="0">
              <a:solidFill>
                <a:prstClr val="black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79646">
                    <a:lumMod val="75000"/>
                  </a:srgbClr>
                </a:solidFill>
              </a:rPr>
              <a:t>3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fr-FR" sz="1400" b="1" dirty="0">
                <a:solidFill>
                  <a:srgbClr val="F79646">
                    <a:lumMod val="75000"/>
                  </a:srgbClr>
                </a:solidFill>
              </a:rPr>
              <a:t>p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</a:rPr>
              <a:t>oints en dépassement, mais liés à un sujet de mensualisation budgétaire :</a:t>
            </a:r>
          </a:p>
          <a:p>
            <a:pPr marL="0" lvl="3"/>
            <a:endParaRPr lang="fr-FR" sz="1200" b="1" dirty="0" smtClean="0">
              <a:solidFill>
                <a:prstClr val="black"/>
              </a:solidFill>
            </a:endParaRPr>
          </a:p>
          <a:p>
            <a:pPr marL="0" lvl="3"/>
            <a:r>
              <a:rPr lang="fr-FR" sz="1200" b="1" dirty="0" smtClean="0">
                <a:solidFill>
                  <a:prstClr val="black"/>
                </a:solidFill>
              </a:rPr>
              <a:t>- Dépassement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de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61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K€ sur la ST de processing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 marL="0" lvl="3"/>
            <a:endParaRPr lang="fr-FR" sz="12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Dépassement de 68 K€ sur la ST de labo.</a:t>
            </a:r>
            <a:endParaRPr lang="fr-FR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3"/>
            <a:endParaRPr lang="fr-FR" sz="1200" dirty="0" smtClean="0">
              <a:solidFill>
                <a:prstClr val="black"/>
              </a:solidFill>
            </a:endParaRPr>
          </a:p>
          <a:p>
            <a:pPr marL="0" lvl="3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sur les consommables:</a:t>
            </a:r>
          </a:p>
          <a:p>
            <a:pPr marL="1085850" lvl="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23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K€ sur l’outillage au niveau de l’aléseuse.</a:t>
            </a:r>
          </a:p>
          <a:p>
            <a:pPr marL="1085850" lvl="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41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K€ sur la mise à disposition des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stubs.</a:t>
            </a:r>
            <a:endParaRPr lang="fr-FR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</a:rPr>
              <a:t>3</a:t>
            </a:r>
            <a:r>
              <a:rPr lang="fr-FR" sz="1400" b="1" dirty="0" smtClean="0">
                <a:solidFill>
                  <a:srgbClr val="FF0000"/>
                </a:solidFill>
              </a:rPr>
              <a:t> points négatifs :</a:t>
            </a:r>
          </a:p>
          <a:p>
            <a:pPr marL="0" lvl="1"/>
            <a:endParaRPr lang="fr-FR" sz="1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1"/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- Début du décrochage, en avril, au niveau du CA: il manque 38 K€.</a:t>
            </a:r>
          </a:p>
          <a:p>
            <a:pPr marL="0" lvl="1"/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2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Explosion des frais de ST environnement et de ST meulage :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de 127 K€ sur la ST environnement [principale cause, l’incident au niveau du bassin pour 109 K€].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de 34 K€ sur la ST de meulage (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Calider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principalement  suite coulures au niveau des électrodes et qualité de peaux au niveau des lingots).</a:t>
            </a:r>
          </a:p>
          <a:p>
            <a:pPr marL="1371600" lvl="5"/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2"/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Explosion de l’énergie :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165 K€ en plus par rapport au budget, dont 90 K€ sur le seul poste électricité et       46 K€ de dépassement sur les autres fluides (hélium et eau).</a:t>
            </a:r>
          </a:p>
        </p:txBody>
      </p:sp>
      <p:pic>
        <p:nvPicPr>
          <p:cNvPr id="11" name="Picture 2" descr="Résultat de recherche d'images pour &quot;panneau attentio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t="26746" r="27746" b="28392"/>
          <a:stretch/>
        </p:blipFill>
        <p:spPr bwMode="auto">
          <a:xfrm>
            <a:off x="7920841" y="5332021"/>
            <a:ext cx="1104405" cy="11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3722</Words>
  <Application>Microsoft Office PowerPoint</Application>
  <PresentationFormat>Affichage à l'écran (4:3)</PresentationFormat>
  <Paragraphs>878</Paragraphs>
  <Slides>44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4" baseType="lpstr">
      <vt:lpstr>COUV - SOMMAIRE - CONTACT</vt:lpstr>
      <vt:lpstr>CORPORATE (rouge)</vt:lpstr>
      <vt:lpstr>NICKEL (vert)</vt:lpstr>
      <vt:lpstr>MANGANESE (bleu)</vt:lpstr>
      <vt:lpstr>ALLIAGE (orange)</vt:lpstr>
      <vt:lpstr>AUTRES METAUX</vt:lpstr>
      <vt:lpstr>1_ALLIAGE (orange)</vt:lpstr>
      <vt:lpstr>2_ALLIAGE (orange)</vt:lpstr>
      <vt:lpstr>3_ALLIAGE (orange)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460</cp:revision>
  <cp:lastPrinted>2018-05-14T08:18:01Z</cp:lastPrinted>
  <dcterms:created xsi:type="dcterms:W3CDTF">2016-11-07T15:50:27Z</dcterms:created>
  <dcterms:modified xsi:type="dcterms:W3CDTF">2018-05-28T09:27:31Z</dcterms:modified>
</cp:coreProperties>
</file>