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14" r:id="rId3"/>
    <p:sldMasterId id="2147483736" r:id="rId4"/>
    <p:sldMasterId id="2147483758" r:id="rId5"/>
    <p:sldMasterId id="2147483785" r:id="rId6"/>
    <p:sldMasterId id="2147483802" r:id="rId7"/>
    <p:sldMasterId id="2147483815" r:id="rId8"/>
  </p:sldMasterIdLst>
  <p:notesMasterIdLst>
    <p:notesMasterId r:id="rId52"/>
  </p:notesMasterIdLst>
  <p:handoutMasterIdLst>
    <p:handoutMasterId r:id="rId53"/>
  </p:handoutMasterIdLst>
  <p:sldIdLst>
    <p:sldId id="257" r:id="rId9"/>
    <p:sldId id="348" r:id="rId10"/>
    <p:sldId id="289" r:id="rId11"/>
    <p:sldId id="407" r:id="rId12"/>
    <p:sldId id="408" r:id="rId13"/>
    <p:sldId id="409" r:id="rId14"/>
    <p:sldId id="349" r:id="rId15"/>
    <p:sldId id="411" r:id="rId16"/>
    <p:sldId id="412" r:id="rId17"/>
    <p:sldId id="413" r:id="rId18"/>
    <p:sldId id="414" r:id="rId19"/>
    <p:sldId id="367" r:id="rId20"/>
    <p:sldId id="351" r:id="rId21"/>
    <p:sldId id="419" r:id="rId22"/>
    <p:sldId id="431" r:id="rId23"/>
    <p:sldId id="432" r:id="rId24"/>
    <p:sldId id="353" r:id="rId25"/>
    <p:sldId id="420" r:id="rId26"/>
    <p:sldId id="355" r:id="rId27"/>
    <p:sldId id="421" r:id="rId28"/>
    <p:sldId id="422" r:id="rId29"/>
    <p:sldId id="423" r:id="rId30"/>
    <p:sldId id="357" r:id="rId31"/>
    <p:sldId id="410" r:id="rId32"/>
    <p:sldId id="359" r:id="rId33"/>
    <p:sldId id="424" r:id="rId34"/>
    <p:sldId id="425" r:id="rId35"/>
    <p:sldId id="426" r:id="rId36"/>
    <p:sldId id="427" r:id="rId37"/>
    <p:sldId id="428" r:id="rId38"/>
    <p:sldId id="361" r:id="rId39"/>
    <p:sldId id="429" r:id="rId40"/>
    <p:sldId id="430" r:id="rId41"/>
    <p:sldId id="363" r:id="rId42"/>
    <p:sldId id="364" r:id="rId43"/>
    <p:sldId id="365" r:id="rId44"/>
    <p:sldId id="386" r:id="rId45"/>
    <p:sldId id="387" r:id="rId46"/>
    <p:sldId id="388" r:id="rId47"/>
    <p:sldId id="415" r:id="rId48"/>
    <p:sldId id="416" r:id="rId49"/>
    <p:sldId id="417" r:id="rId50"/>
    <p:sldId id="418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27019"/>
    <a:srgbClr val="1BAD93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80" d="100"/>
          <a:sy n="80" d="100"/>
        </p:scale>
        <p:origin x="-1668" y="-378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30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4/25/2018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4/25/2018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AFC-67BE-9140-AEFA-9E640EA71009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8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AFC-67BE-9140-AEFA-9E640EA71009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0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AFC-67BE-9140-AEFA-9E640EA71009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6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4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6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486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29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5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420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61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402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073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14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42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840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04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7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www.eramet.com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NOTRE APPLICATION FINANCE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RETROUVEZ-NOUS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SUR</a:t>
              </a:r>
              <a:r>
                <a:rPr lang="fr-FR" sz="900" baseline="0" dirty="0" smtClean="0">
                  <a:solidFill>
                    <a:schemeClr val="bg1"/>
                  </a:solidFill>
                </a:rPr>
                <a:t> LINKEDIN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41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2059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119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58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37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71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731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7064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798" r:id="rId3"/>
    <p:sldLayoutId id="2147483799" r:id="rId4"/>
    <p:sldLayoutId id="2147483800" r:id="rId5"/>
    <p:sldLayoutId id="2147483801" r:id="rId6"/>
    <p:sldLayoutId id="2147483652" r:id="rId7"/>
    <p:sldLayoutId id="214748369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16 avril 2018</a:t>
            </a:r>
            <a:endParaRPr lang="fr-FR" dirty="0"/>
          </a:p>
        </p:txBody>
      </p:sp>
      <p:pic>
        <p:nvPicPr>
          <p:cNvPr id="1026" name="Picture 2" descr="C:\Users\caroline.marty\Desktop\ECOTI - Infos légales\Logo_EcoTita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30" y="1901537"/>
            <a:ext cx="4590874" cy="21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0015" y="932611"/>
            <a:ext cx="3461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Le suivi du </a:t>
            </a:r>
            <a:r>
              <a:rPr lang="fr-FR" sz="1600" b="1" dirty="0" smtClean="0">
                <a:solidFill>
                  <a:prstClr val="black"/>
                </a:solidFill>
              </a:rPr>
              <a:t>stock à fin mars 2018: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9409"/>
              </p:ext>
            </p:extLst>
          </p:nvPr>
        </p:nvGraphicFramePr>
        <p:xfrm>
          <a:off x="380015" y="1597577"/>
          <a:ext cx="8603671" cy="4863374"/>
        </p:xfrm>
        <a:graphic>
          <a:graphicData uri="http://schemas.openxmlformats.org/drawingml/2006/table">
            <a:tbl>
              <a:tblPr/>
              <a:tblGrid>
                <a:gridCol w="331528"/>
                <a:gridCol w="152704"/>
                <a:gridCol w="667076"/>
                <a:gridCol w="2081598"/>
                <a:gridCol w="717308"/>
                <a:gridCol w="795669"/>
                <a:gridCol w="795669"/>
                <a:gridCol w="795669"/>
                <a:gridCol w="795669"/>
                <a:gridCol w="482223"/>
                <a:gridCol w="482223"/>
                <a:gridCol w="506335"/>
              </a:tblGrid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 décembre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Réalisé fin mars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4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062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Copeaux et massifs bruts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Eponges déconsignées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stock 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 décembre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Réalisé fin mars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Copeaux et massifs traités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 rowSpan="8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Copeaux et massifs génériques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Lingots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Articles anomalie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Articles sous-produits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Stubs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stock DP / skulls / anomalie / art sous-produit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4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stock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 décembre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Réalisé fin mars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4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06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Encours de processing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Encours de fabrication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Encours de skulls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4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encours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stock et encours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2095" y="1701029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La prévision budgétaire P2 a été «rentré» dans Magnitude, le 26 et le 27 mars 2018.</a:t>
            </a:r>
            <a:endParaRPr lang="fr-FR" sz="16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Préparation des documents, avec Emilie, pour l’augmentation du capital d’EcoTitanium en mai 2018.</a:t>
            </a:r>
            <a:endParaRPr lang="fr-FR" sz="1600" dirty="0">
              <a:solidFill>
                <a:prstClr val="black"/>
              </a:solidFill>
            </a:endParaRP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>
                <a:solidFill>
                  <a:prstClr val="black"/>
                </a:solidFill>
              </a:rPr>
              <a:t>Audit des CAC </a:t>
            </a:r>
            <a:r>
              <a:rPr lang="fr-FR" sz="1600" dirty="0" smtClean="0">
                <a:solidFill>
                  <a:prstClr val="black"/>
                </a:solidFill>
              </a:rPr>
              <a:t>d’EcoTitanium en S12.</a:t>
            </a:r>
            <a:endParaRPr lang="fr-FR" sz="1600" dirty="0">
              <a:solidFill>
                <a:prstClr val="black"/>
              </a:solidFill>
            </a:endParaRP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Finalisation en-cours du contrat de factoring.</a:t>
            </a:r>
            <a:endParaRPr lang="fr-FR" sz="16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>
                <a:solidFill>
                  <a:prstClr val="black"/>
                </a:solidFill>
              </a:rPr>
              <a:t>Efforts à poursuivre sur la tenue des stocks et des encours (finaliser le paramétrage SI et être à jour dans les déclarations</a:t>
            </a:r>
            <a:r>
              <a:rPr lang="fr-FR" sz="1600" dirty="0" smtClean="0">
                <a:solidFill>
                  <a:prstClr val="black"/>
                </a:solidFill>
              </a:rPr>
              <a:t>).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Lettre pour la SEMERAP prête, en attente validation Jean-François DUMAS.</a:t>
            </a:r>
            <a:endParaRPr lang="fr-FR" sz="16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6260" y="939811"/>
            <a:ext cx="25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Actualités finance: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21761" y="2433312"/>
            <a:ext cx="912072" cy="798193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BP et développement commercial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58623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u="sng" dirty="0">
                <a:solidFill>
                  <a:prstClr val="black"/>
                </a:solidFill>
              </a:rPr>
              <a:t>Résultats du mois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</a:p>
          <a:p>
            <a:pPr algn="just"/>
            <a:endParaRPr lang="fr-FR" sz="1400" dirty="0" smtClean="0">
              <a:solidFill>
                <a:prstClr val="black"/>
              </a:solidFill>
            </a:endParaRPr>
          </a:p>
          <a:p>
            <a:pPr algn="just"/>
            <a:r>
              <a:rPr lang="fr-FR" sz="1400" dirty="0" smtClean="0">
                <a:solidFill>
                  <a:prstClr val="black"/>
                </a:solidFill>
              </a:rPr>
              <a:t>Production réalisée :</a:t>
            </a:r>
          </a:p>
          <a:p>
            <a:pPr algn="just"/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400" dirty="0">
                <a:solidFill>
                  <a:prstClr val="black"/>
                </a:solidFill>
              </a:rPr>
              <a:t>	</a:t>
            </a:r>
            <a:r>
              <a:rPr lang="fr-FR" sz="1400" dirty="0" smtClean="0">
                <a:solidFill>
                  <a:prstClr val="black"/>
                </a:solidFill>
              </a:rPr>
              <a:t>3 semaines d’arrêt PAM suite entrée d’eau au 1</a:t>
            </a:r>
            <a:r>
              <a:rPr lang="fr-FR" sz="1400" baseline="30000" dirty="0" smtClean="0">
                <a:solidFill>
                  <a:prstClr val="black"/>
                </a:solidFill>
              </a:rPr>
              <a:t>er</a:t>
            </a:r>
            <a:r>
              <a:rPr lang="fr-FR" sz="1400" dirty="0" smtClean="0">
                <a:solidFill>
                  <a:prstClr val="black"/>
                </a:solidFill>
              </a:rPr>
              <a:t> mars.</a:t>
            </a:r>
          </a:p>
          <a:p>
            <a:pPr algn="just">
              <a:buFont typeface="Wingdings" pitchFamily="2" charset="2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	2 semaines d’arrêt VAR suite remonté tige dans tête de four.</a:t>
            </a:r>
          </a:p>
          <a:p>
            <a:pPr algn="just">
              <a:buFont typeface="Wingdings" pitchFamily="2" charset="2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	Action sur le PAM : éliminer les coulures, plan d’actions en cours.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/>
            <a:r>
              <a:rPr lang="fr-FR" sz="1400" dirty="0" smtClean="0">
                <a:solidFill>
                  <a:prstClr val="black"/>
                </a:solidFill>
              </a:rPr>
              <a:t>Unité de préparation des briquettes : </a:t>
            </a: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Installation pas encore fiable, des arrêts non maitrisables (par exemple demande d’acquitter un défaut qui n’existe pas)</a:t>
            </a:r>
            <a:r>
              <a:rPr lang="fr-FR" sz="1400" dirty="0">
                <a:solidFill>
                  <a:prstClr val="black"/>
                </a:solidFill>
              </a:rPr>
              <a:t>.</a:t>
            </a:r>
            <a:endParaRPr lang="fr-FR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22582"/>
              </p:ext>
            </p:extLst>
          </p:nvPr>
        </p:nvGraphicFramePr>
        <p:xfrm>
          <a:off x="431658" y="1721915"/>
          <a:ext cx="8106700" cy="222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976"/>
                <a:gridCol w="7016724"/>
              </a:tblGrid>
              <a:tr h="21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 smtClean="0">
                          <a:effectLst/>
                        </a:rPr>
                        <a:t>PAM :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>
                          <a:effectLst/>
                        </a:rPr>
                        <a:t>OF 10301, 1 SKULL, RAS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>
                          <a:effectLst/>
                        </a:rPr>
                        <a:t>OF 10302, 1 électrode, 7676kg, coulures, un arrêt torche 5 pendant la </a:t>
                      </a:r>
                      <a:r>
                        <a:rPr lang="fr-FR" sz="1400" u="none" strike="noStrike" noProof="0" dirty="0" smtClean="0">
                          <a:effectLst/>
                        </a:rPr>
                        <a:t>fusion.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noProof="0" dirty="0">
                          <a:effectLst/>
                        </a:rPr>
                        <a:t>27-mars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>
                          <a:effectLst/>
                        </a:rPr>
                        <a:t>OF 10321, 1 </a:t>
                      </a:r>
                      <a:r>
                        <a:rPr lang="fr-FR" sz="1400" u="none" strike="noStrike" noProof="0" dirty="0" smtClean="0">
                          <a:effectLst/>
                        </a:rPr>
                        <a:t>SKULL, </a:t>
                      </a:r>
                      <a:r>
                        <a:rPr lang="fr-FR" sz="1400" u="none" strike="noStrike" noProof="0" dirty="0">
                          <a:effectLst/>
                        </a:rPr>
                        <a:t>RAS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noProof="0" dirty="0">
                          <a:effectLst/>
                        </a:rPr>
                        <a:t>27-mars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>
                          <a:effectLst/>
                        </a:rPr>
                        <a:t>OF 10320, 1 électrode, 7175kg, coulures, un arrêt torche 5 pendant la fusion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noProof="0" dirty="0">
                          <a:effectLst/>
                        </a:rPr>
                        <a:t>30-mars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>
                          <a:effectLst/>
                        </a:rPr>
                        <a:t>OF 10303, 1 </a:t>
                      </a:r>
                      <a:r>
                        <a:rPr lang="fr-FR" sz="1400" u="none" strike="noStrike" noProof="0" dirty="0" smtClean="0">
                          <a:effectLst/>
                        </a:rPr>
                        <a:t>SKULL, </a:t>
                      </a:r>
                      <a:r>
                        <a:rPr lang="fr-FR" sz="1400" u="none" strike="noStrike" noProof="0" dirty="0">
                          <a:effectLst/>
                        </a:rPr>
                        <a:t>RAS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 smtClean="0">
                          <a:effectLst/>
                        </a:rPr>
                        <a:t>VAR :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noProof="0" dirty="0">
                          <a:effectLst/>
                        </a:rPr>
                        <a:t>09-mars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 smtClean="0">
                          <a:effectLst/>
                        </a:rPr>
                        <a:t>OF10262, 1 lingot 6810 kg, double peau,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3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noProof="0" dirty="0">
                          <a:effectLst/>
                        </a:rPr>
                        <a:t>12-mars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noProof="0" dirty="0">
                          <a:effectLst/>
                        </a:rPr>
                        <a:t>OF10280, 1 lingot 7069 kg, double peau, coupure M3 suite remonté de </a:t>
                      </a:r>
                      <a:r>
                        <a:rPr lang="fr-FR" sz="1400" u="none" strike="noStrike" noProof="0" dirty="0" smtClean="0">
                          <a:effectLst/>
                        </a:rPr>
                        <a:t>pression.</a:t>
                      </a:r>
                      <a:endParaRPr lang="fr-F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u="sng" dirty="0">
                <a:solidFill>
                  <a:prstClr val="black"/>
                </a:solidFill>
              </a:rPr>
              <a:t>Résultats du mois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</a:p>
          <a:p>
            <a:pPr marL="0" indent="0" algn="just">
              <a:buFont typeface="Arial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/>
            <a:r>
              <a:rPr lang="fr-FR" sz="1400" dirty="0" smtClean="0">
                <a:solidFill>
                  <a:prstClr val="black"/>
                </a:solidFill>
              </a:rPr>
              <a:t>Trévisan : </a:t>
            </a: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Casse d’outils et de porte outils sur lingots présentant des défauts de structure (« trou » dans la matière).</a:t>
            </a: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Les nouveaux porte outil envoyé par Trévisan ne sont pas exactement les mêmes : les finitions ne sont pas réalisables.</a:t>
            </a: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Action en cours : trouver les mêmes </a:t>
            </a:r>
            <a:r>
              <a:rPr lang="fr-FR" sz="1400" dirty="0" err="1" smtClean="0">
                <a:solidFill>
                  <a:prstClr val="black"/>
                </a:solidFill>
              </a:rPr>
              <a:t>portes-outils</a:t>
            </a:r>
            <a:r>
              <a:rPr lang="fr-FR" sz="1400" dirty="0" smtClean="0">
                <a:solidFill>
                  <a:prstClr val="black"/>
                </a:solidFill>
              </a:rPr>
              <a:t> avec d’autre société ( </a:t>
            </a:r>
            <a:r>
              <a:rPr lang="fr-FR" sz="1400" dirty="0" err="1" smtClean="0">
                <a:solidFill>
                  <a:prstClr val="black"/>
                </a:solidFill>
              </a:rPr>
              <a:t>Evatec</a:t>
            </a:r>
            <a:r>
              <a:rPr lang="fr-FR" sz="1400" dirty="0" smtClean="0">
                <a:solidFill>
                  <a:prstClr val="black"/>
                </a:solidFill>
              </a:rPr>
              <a:t> par exemple).</a:t>
            </a:r>
          </a:p>
          <a:p>
            <a:pPr marL="0" indent="0" algn="just">
              <a:buFont typeface="Arial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Actuellement machine en tension, seulement 1 opérateur « formé » par équipe. Action à très court terme : détacher du personnel sur cette installation pour formation. Manque de compétence générale sur cette installation, nous nous faisons aider par AD mais  pas suffisant. Peut-être besoin ponctuel d’une personne profil usineur pour nous développer les outils, porte-outils et faire monter nos compétences.</a:t>
            </a:r>
            <a:endParaRPr lang="fr-FR" sz="14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/>
            <a:r>
              <a:rPr lang="fr-FR" sz="1400" dirty="0" smtClean="0">
                <a:solidFill>
                  <a:prstClr val="black"/>
                </a:solidFill>
              </a:rPr>
              <a:t>Brosseuse lingotière VAR :</a:t>
            </a: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Les essais réalisés (nouvelles brosses, vitesse de rotation plus rapide) sont concluants, les lingotières ressortent « propres ».</a:t>
            </a:r>
            <a:endParaRPr lang="fr-FR" sz="1400" dirty="0">
              <a:solidFill>
                <a:prstClr val="black"/>
              </a:solidFill>
            </a:endParaRPr>
          </a:p>
          <a:p>
            <a:pPr lvl="1" algn="just"/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400" u="sng" dirty="0" smtClean="0">
                <a:solidFill>
                  <a:prstClr val="black"/>
                </a:solidFill>
              </a:rPr>
              <a:t>Points positifs : </a:t>
            </a:r>
          </a:p>
          <a:p>
            <a:pPr algn="just">
              <a:buFont typeface="Wingdings" pitchFamily="2" charset="2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Monté significatives en compétence au PAM</a:t>
            </a:r>
            <a:r>
              <a:rPr lang="fr-FR" sz="1400" dirty="0">
                <a:solidFill>
                  <a:prstClr val="black"/>
                </a:solidFill>
              </a:rPr>
              <a:t>.</a:t>
            </a: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VAR compétences de base acquises.</a:t>
            </a:r>
          </a:p>
        </p:txBody>
      </p:sp>
    </p:spTree>
    <p:extLst>
      <p:ext uri="{BB962C8B-B14F-4D97-AF65-F5344CB8AC3E}">
        <p14:creationId xmlns:p14="http://schemas.microsoft.com/office/powerpoint/2010/main" val="16567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Augmentation rythme 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u="sng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u="sng" dirty="0" smtClean="0">
                <a:solidFill>
                  <a:prstClr val="black"/>
                </a:solidFill>
              </a:rPr>
              <a:t>Base </a:t>
            </a:r>
            <a:r>
              <a:rPr lang="fr-FR" sz="1600" b="1" dirty="0" smtClean="0">
                <a:solidFill>
                  <a:prstClr val="black"/>
                </a:solidFill>
              </a:rPr>
              <a:t>: </a:t>
            </a:r>
            <a:r>
              <a:rPr lang="fr-FR" sz="1600" dirty="0" smtClean="0">
                <a:solidFill>
                  <a:prstClr val="black"/>
                </a:solidFill>
              </a:rPr>
              <a:t>Travailler par campagne PAM de 2 à 3 électrodes minimum.</a:t>
            </a:r>
          </a:p>
          <a:p>
            <a:pPr algn="just">
              <a:buFont typeface="Wingdings" pitchFamily="2" charset="2"/>
              <a:buNone/>
            </a:pPr>
            <a:r>
              <a:rPr lang="fr-FR" sz="1600" dirty="0">
                <a:solidFill>
                  <a:prstClr val="black"/>
                </a:solidFill>
              </a:rPr>
              <a:t>	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Permet d’arrêter le four PAM entre 2 campagnes : gain énergie et temps pour maintenance.</a:t>
            </a:r>
          </a:p>
          <a:p>
            <a:pPr algn="just">
              <a:buFont typeface="Wingdings" pitchFamily="2" charset="2"/>
              <a:buNone/>
            </a:pP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Réduit l’impact de la préparation du four et de la pré-campagne.</a:t>
            </a: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AXES DE TRAVAIL :</a:t>
            </a:r>
          </a:p>
          <a:p>
            <a:pPr algn="just">
              <a:buFont typeface="Wingdings" pitchFamily="2" charset="2"/>
              <a:buNone/>
            </a:pPr>
            <a:r>
              <a:rPr lang="fr-FR" sz="1600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Production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Finaliser les recrutements des opérateurs et opérateurs mainteneurs et assurer la montée en compétence.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Réaliser la formation à l’aléseuse.</a:t>
            </a:r>
          </a:p>
          <a:p>
            <a:pPr marL="0" indent="0" algn="just">
              <a:buNone/>
            </a:pPr>
            <a:r>
              <a:rPr lang="fr-FR" sz="1600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MQP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 Améliorer les qualités de peau PAM et VAR.</a:t>
            </a:r>
          </a:p>
          <a:p>
            <a:pPr marL="0" indent="0" algn="just">
              <a:buNone/>
            </a:pPr>
            <a:r>
              <a:rPr lang="fr-FR" sz="1600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SC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Sécuriser l’approvisionnement des chutes et MP.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Avoir plus de visibilité  mise en place d’un PIC avec UKAD.</a:t>
            </a:r>
          </a:p>
          <a:p>
            <a:pPr marL="0" indent="0" algn="just">
              <a:buNone/>
            </a:pPr>
            <a:r>
              <a:rPr lang="fr-FR" sz="1600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Maintenance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 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Faire monter en compétence les nouveaux opérateurs mainteneurs.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Réduire le taux de panne.</a:t>
            </a:r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4" y="4303615"/>
            <a:ext cx="3286672" cy="21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96212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93959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818576"/>
            <a:ext cx="8569325" cy="572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fr-FR" sz="1800" dirty="0">
                <a:solidFill>
                  <a:prstClr val="black"/>
                </a:solidFill>
              </a:rPr>
              <a:t>HSE </a:t>
            </a:r>
            <a:r>
              <a:rPr lang="fr-FR" sz="1400" dirty="0" smtClean="0">
                <a:solidFill>
                  <a:prstClr val="black"/>
                </a:solidFill>
              </a:rPr>
              <a:t>(spécifique maintenance) </a:t>
            </a:r>
            <a:r>
              <a:rPr lang="fr-FR" sz="1800" dirty="0" smtClean="0">
                <a:solidFill>
                  <a:prstClr val="black"/>
                </a:solidFill>
              </a:rPr>
              <a:t>:</a:t>
            </a:r>
            <a:endParaRPr lang="fr-FR" sz="18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. </a:t>
            </a:r>
            <a:r>
              <a:rPr lang="fr-FR" sz="1200" dirty="0" smtClean="0">
                <a:solidFill>
                  <a:prstClr val="black"/>
                </a:solidFill>
              </a:rPr>
              <a:t>Permis </a:t>
            </a:r>
            <a:r>
              <a:rPr lang="fr-FR" sz="1200" dirty="0">
                <a:solidFill>
                  <a:prstClr val="black"/>
                </a:solidFill>
              </a:rPr>
              <a:t>de feu interne semble </a:t>
            </a:r>
            <a:r>
              <a:rPr lang="fr-FR" sz="1200" dirty="0" smtClean="0">
                <a:solidFill>
                  <a:prstClr val="black"/>
                </a:solidFill>
              </a:rPr>
              <a:t>systématisé.</a:t>
            </a:r>
            <a:endParaRPr lang="fr-FR" sz="12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Fin </a:t>
            </a:r>
            <a:r>
              <a:rPr lang="fr-FR" sz="1200" dirty="0">
                <a:solidFill>
                  <a:prstClr val="black"/>
                </a:solidFill>
              </a:rPr>
              <a:t>coaching interactions (13/04).</a:t>
            </a:r>
          </a:p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Budget </a:t>
            </a:r>
            <a:r>
              <a:rPr lang="fr-FR" sz="1400" dirty="0" smtClean="0">
                <a:solidFill>
                  <a:prstClr val="black"/>
                </a:solidFill>
              </a:rPr>
              <a:t>(suivi à l’engagement) </a:t>
            </a:r>
            <a:r>
              <a:rPr lang="fr-FR" sz="1600" dirty="0" smtClean="0">
                <a:solidFill>
                  <a:prstClr val="black"/>
                </a:solidFill>
              </a:rPr>
              <a:t>:</a:t>
            </a: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endParaRPr lang="fr-FR" sz="105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Performance </a:t>
            </a:r>
            <a:r>
              <a:rPr lang="fr-FR" sz="1600" dirty="0">
                <a:solidFill>
                  <a:prstClr val="black"/>
                </a:solidFill>
              </a:rPr>
              <a:t>:</a:t>
            </a:r>
          </a:p>
          <a:p>
            <a:pPr algn="just">
              <a:buFont typeface="Arial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3854" y="3794706"/>
            <a:ext cx="48675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Résultats du mois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  <a:r>
              <a:rPr lang="fr-FR" sz="1400" dirty="0" smtClean="0">
                <a:solidFill>
                  <a:prstClr val="black"/>
                </a:solidFill>
              </a:rPr>
              <a:t>- </a:t>
            </a:r>
            <a:r>
              <a:rPr lang="fr-FR" sz="1200" dirty="0" smtClean="0">
                <a:solidFill>
                  <a:prstClr val="black"/>
                </a:solidFill>
              </a:rPr>
              <a:t>93% (+</a:t>
            </a:r>
            <a:r>
              <a:rPr lang="fr-FR" sz="1200" dirty="0">
                <a:solidFill>
                  <a:prstClr val="black"/>
                </a:solidFill>
              </a:rPr>
              <a:t>3</a:t>
            </a:r>
            <a:r>
              <a:rPr lang="fr-FR" sz="1200" dirty="0" smtClean="0">
                <a:solidFill>
                  <a:prstClr val="black"/>
                </a:solidFill>
              </a:rPr>
              <a:t>%) plan de maintenance créé (lubrification, GMAO, identification Pièces Rechange).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Gammes étalonnage : pesée et analyseurs faits.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Fuite d’eau PAM (collier),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Préventif mensuel PAM a révélé 4 anomalies dont 2 pannes potentielles.</a:t>
            </a:r>
            <a:endParaRPr lang="fr-FR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Validation CDD op/maint pour 16 mai.</a:t>
            </a:r>
          </a:p>
          <a:p>
            <a:pPr algn="just"/>
            <a:endParaRPr lang="fr-FR" sz="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Actions </a:t>
            </a:r>
            <a:r>
              <a:rPr lang="fr-FR" sz="1600" dirty="0">
                <a:solidFill>
                  <a:srgbClr val="F27019"/>
                </a:solidFill>
              </a:rPr>
              <a:t>à venir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  <a:r>
              <a:rPr lang="fr-FR" sz="1400" dirty="0" smtClean="0">
                <a:solidFill>
                  <a:prstClr val="black"/>
                </a:solidFill>
              </a:rPr>
              <a:t>- </a:t>
            </a:r>
            <a:r>
              <a:rPr lang="fr-FR" sz="1200" dirty="0" smtClean="0">
                <a:solidFill>
                  <a:prstClr val="black"/>
                </a:solidFill>
              </a:rPr>
              <a:t>Finaliser plan maintenance Trévisan.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Commencer gamme étalonnage VAR, valider celles réalisées,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Préventif compresseurs He,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Maintenir les préventifs quelques soient les évènements.</a:t>
            </a:r>
          </a:p>
          <a:p>
            <a:pPr algn="just">
              <a:buFont typeface="Wingdings" pitchFamily="2" charset="2"/>
              <a:buNone/>
            </a:pPr>
            <a:endParaRPr lang="fr-FR" sz="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Points </a:t>
            </a:r>
            <a:r>
              <a:rPr lang="fr-FR" sz="1600" dirty="0">
                <a:solidFill>
                  <a:srgbClr val="F27019"/>
                </a:solidFill>
              </a:rPr>
              <a:t>durs </a:t>
            </a:r>
            <a:r>
              <a:rPr lang="fr-FR" sz="1600" dirty="0">
                <a:solidFill>
                  <a:prstClr val="black"/>
                </a:solidFill>
              </a:rPr>
              <a:t>: </a:t>
            </a:r>
            <a:r>
              <a:rPr lang="fr-FR" sz="1200" dirty="0" smtClean="0">
                <a:solidFill>
                  <a:prstClr val="black"/>
                </a:solidFill>
              </a:rPr>
              <a:t>Accompagnement et formation du personnel. Pannes du domaine de la conception longues à résoudre.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3854" y="1800477"/>
            <a:ext cx="48675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Résultats du mois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  <a:r>
              <a:rPr lang="fr-FR" sz="1200" dirty="0" smtClean="0">
                <a:solidFill>
                  <a:prstClr val="black"/>
                </a:solidFill>
              </a:rPr>
              <a:t>stabilité des dépenses.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7,3k€ Pièce PRESSE non budgétée (34 </a:t>
            </a:r>
            <a:r>
              <a:rPr lang="fr-FR" sz="1200" dirty="0" err="1" smtClean="0">
                <a:solidFill>
                  <a:prstClr val="black"/>
                </a:solidFill>
              </a:rPr>
              <a:t>sem</a:t>
            </a:r>
            <a:r>
              <a:rPr lang="fr-FR" sz="1200" dirty="0" smtClean="0">
                <a:solidFill>
                  <a:prstClr val="black"/>
                </a:solidFill>
              </a:rPr>
              <a:t> de délai).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Maintenance compresseurs He : 23k€ à 12k€/an/</a:t>
            </a:r>
            <a:r>
              <a:rPr lang="fr-FR" sz="1200" dirty="0" err="1" smtClean="0">
                <a:solidFill>
                  <a:prstClr val="black"/>
                </a:solidFill>
              </a:rPr>
              <a:t>comp</a:t>
            </a:r>
            <a:r>
              <a:rPr lang="fr-FR" sz="1200" dirty="0" smtClean="0">
                <a:solidFill>
                  <a:prstClr val="black"/>
                </a:solidFill>
              </a:rPr>
              <a:t> suite travail Reicat</a:t>
            </a:r>
          </a:p>
          <a:p>
            <a:pPr algn="just">
              <a:buFont typeface="Wingdings" pitchFamily="2" charset="2"/>
              <a:buNone/>
            </a:pPr>
            <a:endParaRPr lang="fr-FR" sz="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Actions </a:t>
            </a:r>
            <a:r>
              <a:rPr lang="fr-FR" sz="1600" dirty="0">
                <a:solidFill>
                  <a:srgbClr val="F27019"/>
                </a:solidFill>
              </a:rPr>
              <a:t>à venir </a:t>
            </a:r>
            <a:r>
              <a:rPr lang="fr-FR" sz="1600" dirty="0" smtClean="0">
                <a:solidFill>
                  <a:prstClr val="black"/>
                </a:solidFill>
              </a:rPr>
              <a:t>: </a:t>
            </a:r>
            <a:r>
              <a:rPr lang="fr-FR" sz="1200" dirty="0" smtClean="0">
                <a:solidFill>
                  <a:prstClr val="black"/>
                </a:solidFill>
              </a:rPr>
              <a:t>Poursuivre contrat Reicat avec nouvel acheteur sur nouvelle proposition.</a:t>
            </a:r>
          </a:p>
          <a:p>
            <a:pPr algn="just">
              <a:buFont typeface="Wingdings" pitchFamily="2" charset="2"/>
              <a:buNone/>
            </a:pPr>
            <a:endParaRPr lang="fr-FR" sz="600" i="1" dirty="0">
              <a:solidFill>
                <a:srgbClr val="80808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Points </a:t>
            </a:r>
            <a:r>
              <a:rPr lang="fr-FR" sz="1600" dirty="0">
                <a:solidFill>
                  <a:srgbClr val="F27019"/>
                </a:solidFill>
              </a:rPr>
              <a:t>durs </a:t>
            </a:r>
            <a:r>
              <a:rPr lang="fr-FR" sz="1600" dirty="0" smtClean="0">
                <a:solidFill>
                  <a:prstClr val="black"/>
                </a:solidFill>
              </a:rPr>
              <a:t>: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/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18654" y="1670010"/>
            <a:ext cx="8472766" cy="0"/>
          </a:xfrm>
          <a:prstGeom prst="line">
            <a:avLst/>
          </a:prstGeom>
          <a:ln w="19050" cmpd="sng">
            <a:solidFill>
              <a:srgbClr val="8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18654" y="3826671"/>
            <a:ext cx="8472766" cy="0"/>
          </a:xfrm>
          <a:prstGeom prst="line">
            <a:avLst/>
          </a:prstGeom>
          <a:ln w="19050" cmpd="sng">
            <a:solidFill>
              <a:srgbClr val="8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23854" y="814493"/>
            <a:ext cx="48675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. </a:t>
            </a:r>
            <a:r>
              <a:rPr lang="fr-FR" sz="1200" dirty="0" smtClean="0">
                <a:solidFill>
                  <a:prstClr val="black"/>
                </a:solidFill>
              </a:rPr>
              <a:t>1 accident et incident suite intervention technique pour la même cause racine : pas d’essai </a:t>
            </a:r>
            <a:r>
              <a:rPr lang="fr-FR" sz="1200" dirty="0">
                <a:solidFill>
                  <a:srgbClr val="808080"/>
                </a:solidFill>
              </a:rPr>
              <a:t>► </a:t>
            </a:r>
            <a:r>
              <a:rPr lang="fr-FR" sz="1200" i="1" dirty="0" smtClean="0">
                <a:solidFill>
                  <a:srgbClr val="808080"/>
                </a:solidFill>
              </a:rPr>
              <a:t>Accompagnement managérial impératif + audits opérations de maintenance avec grille appropriée.</a:t>
            </a:r>
          </a:p>
          <a:p>
            <a:pPr algn="just">
              <a:buFont typeface="Wingdings" pitchFamily="2" charset="2"/>
              <a:buNone/>
            </a:pPr>
            <a:r>
              <a:rPr lang="fr-FR" sz="1200" i="1" dirty="0" smtClean="0">
                <a:solidFill>
                  <a:srgbClr val="808080"/>
                </a:solidFill>
              </a:rPr>
              <a:t>. </a:t>
            </a:r>
            <a:r>
              <a:rPr lang="fr-FR" sz="1200" dirty="0" smtClean="0">
                <a:solidFill>
                  <a:prstClr val="black"/>
                </a:solidFill>
              </a:rPr>
              <a:t>Contrôle réglementaire appareils de levage (avec masses </a:t>
            </a:r>
            <a:r>
              <a:rPr lang="fr-FR" sz="1200" dirty="0" err="1" smtClean="0">
                <a:solidFill>
                  <a:prstClr val="black"/>
                </a:solidFill>
              </a:rPr>
              <a:t>Ancizes</a:t>
            </a:r>
            <a:r>
              <a:rPr lang="fr-FR" sz="1200" dirty="0" smtClean="0">
                <a:solidFill>
                  <a:prstClr val="black"/>
                </a:solidFill>
              </a:rPr>
              <a:t>).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4" y="1980321"/>
            <a:ext cx="3366209" cy="17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2161310" y="6068288"/>
            <a:ext cx="358931" cy="17664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Sécurité / environnement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Laurence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Rapport de gestion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Raymond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BP et développement Commercial  Patrick</a:t>
            </a: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Production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Claude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Maintenance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Christophe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Qualité process/produit et qualifications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Jessica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Qualité Système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Marc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Supply Chain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Nicolas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SI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Nicolas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RH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Raymond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Collecte et traitement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Patrick</a:t>
            </a:r>
          </a:p>
          <a:p>
            <a:pPr algn="just"/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4495" y="1306713"/>
            <a:ext cx="8569325" cy="5320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Résultats du mois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</a:rPr>
              <a:t>1 lingot livré UKAD sous dérogation pour cause de poids </a:t>
            </a:r>
            <a:r>
              <a:rPr lang="fr-FR" sz="1600" dirty="0">
                <a:solidFill>
                  <a:prstClr val="black"/>
                </a:solidFill>
              </a:rPr>
              <a:t>non conforme : </a:t>
            </a:r>
            <a:r>
              <a:rPr lang="fr-FR" sz="1600" dirty="0" smtClean="0">
                <a:solidFill>
                  <a:prstClr val="black"/>
                </a:solidFill>
              </a:rPr>
              <a:t>meulage </a:t>
            </a:r>
            <a:r>
              <a:rPr lang="fr-FR" sz="1600" dirty="0">
                <a:solidFill>
                  <a:prstClr val="black"/>
                </a:solidFill>
              </a:rPr>
              <a:t>important (mauvaise qualité de peau après VAR) 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Fusion PAM : formation de coulures sur les dernières électrodes – meulage local nécessaire avant </a:t>
            </a: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refusion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. </a:t>
            </a:r>
          </a:p>
          <a:p>
            <a:pPr algn="just">
              <a:buClr>
                <a:srgbClr val="F27019"/>
              </a:buClr>
            </a:pP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Refusion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VAR : 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Modification des paramètres de </a:t>
            </a:r>
            <a:r>
              <a:rPr lang="fr-FR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refusion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: diminution LA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Refusions des 3 derniers lingots : </a:t>
            </a:r>
            <a:r>
              <a:rPr lang="fr-FR" sz="1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amélioration de la peau – meulage non nécessaire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2 prochains lingots à livrer sous dérogation du fait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entre autre de 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l’absence de rayonnage. </a:t>
            </a:r>
          </a:p>
          <a:p>
            <a:pPr algn="just">
              <a:buFont typeface="Wingdings" pitchFamily="2" charset="2"/>
              <a:buNone/>
            </a:pPr>
            <a:endParaRPr lang="fr-FR" sz="5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Actions à venir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Essai de modification des paramètres de la torche 5 pour éviter les coulures. 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Amélioration de la qualité de peau après VAR : poursuite d’essai (brassage…). 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7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Points durs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</a:rPr>
              <a:t>Labo ANC : 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</a:rPr>
              <a:t>Doutes sur les analyses gaz suite à panne LECO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contacter </a:t>
            </a:r>
            <a:r>
              <a:rPr lang="fr-FR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PE.Richy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  <a:endParaRPr lang="fr-FR" sz="14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</a:rPr>
              <a:t>Recherche d’un labo de secours pour analyses Ti : contact EAG – délai annoncé 5 à 7 jours pour moins de 5 échantillons.</a:t>
            </a:r>
          </a:p>
        </p:txBody>
      </p:sp>
    </p:spTree>
    <p:extLst>
      <p:ext uri="{BB962C8B-B14F-4D97-AF65-F5344CB8AC3E}">
        <p14:creationId xmlns:p14="http://schemas.microsoft.com/office/powerpoint/2010/main" val="15712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281579" y="1782124"/>
            <a:ext cx="8862421" cy="123321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6 lingots de qualification : 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Résultats satisfaisants pour AMS 4928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Rédaction de rapports/synthèses pour validation de la qualification AMS 4928 : Fin Avril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877" y="1311168"/>
            <a:ext cx="357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AMS 4928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990" y="3042260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</a:t>
            </a:r>
            <a:r>
              <a:rPr lang="fr-FR" sz="2400" b="1" dirty="0" smtClean="0">
                <a:solidFill>
                  <a:prstClr val="black"/>
                </a:solidFill>
              </a:rPr>
              <a:t>clients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281578" y="3645444"/>
            <a:ext cx="8530647" cy="258119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AIRBUS : 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Proposition d’un essai d’ensemencement </a:t>
            </a:r>
            <a:r>
              <a:rPr lang="fr-FR" dirty="0"/>
              <a:t>pour lever les 2 déviations à leur spécification (utilisation de copeaux RX et solides </a:t>
            </a:r>
            <a:r>
              <a:rPr lang="fr-FR" dirty="0" err="1" smtClean="0"/>
              <a:t>criqués</a:t>
            </a:r>
            <a:r>
              <a:rPr lang="fr-FR" dirty="0" smtClean="0"/>
              <a:t>): 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>
                <a:solidFill>
                  <a:prstClr val="black"/>
                </a:solidFill>
              </a:rPr>
              <a:t>sans LDI : validé par </a:t>
            </a:r>
            <a:r>
              <a:rPr lang="fr-FR" sz="1400" dirty="0" smtClean="0">
                <a:solidFill>
                  <a:prstClr val="black"/>
                </a:solidFill>
              </a:rPr>
              <a:t>Airbus,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Avec outils céramique : à étudier pour prise en compte,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Pas de contrôle RX sur les barres : argumentaire à construire pour validation Airbus.  </a:t>
            </a:r>
            <a:endParaRPr lang="fr-FR" sz="1400" dirty="0">
              <a:solidFill>
                <a:prstClr val="black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Prochaine réunion le 18/05/2018.</a:t>
            </a:r>
          </a:p>
        </p:txBody>
      </p:sp>
    </p:spTree>
    <p:extLst>
      <p:ext uri="{BB962C8B-B14F-4D97-AF65-F5344CB8AC3E}">
        <p14:creationId xmlns:p14="http://schemas.microsoft.com/office/powerpoint/2010/main" val="17835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990" y="1398474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</a:t>
            </a:r>
            <a:r>
              <a:rPr lang="fr-FR" sz="2400" b="1" dirty="0" smtClean="0">
                <a:solidFill>
                  <a:prstClr val="black"/>
                </a:solidFill>
              </a:rPr>
              <a:t>clients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281578" y="1925455"/>
            <a:ext cx="8530647" cy="328606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SAFRAN : </a:t>
            </a:r>
            <a:endParaRPr lang="fr-FR" sz="1800" dirty="0"/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Dernière réunion le 13/04/2018,</a:t>
            </a:r>
            <a:endParaRPr lang="fr-FR" dirty="0"/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Présentation des résultats finaux sur les 6 lingots de qualification AMS 4928,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SAFRAN fournira la spécification pour les essais d’ensemencement pas avant mai 2018 </a:t>
            </a:r>
            <a:r>
              <a:rPr lang="fr-FR" dirty="0" smtClean="0">
                <a:sym typeface="Wingdings" panose="05000000000000000000" pitchFamily="2" charset="2"/>
              </a:rPr>
              <a:t> Risque pour la tenue du planning prévu par </a:t>
            </a:r>
            <a:r>
              <a:rPr lang="fr-FR" dirty="0" err="1" smtClean="0">
                <a:sym typeface="Wingdings" panose="05000000000000000000" pitchFamily="2" charset="2"/>
              </a:rPr>
              <a:t>EcoTitanium</a:t>
            </a:r>
            <a:r>
              <a:rPr lang="fr-FR" dirty="0" smtClean="0">
                <a:sym typeface="Wingdings" panose="05000000000000000000" pitchFamily="2" charset="2"/>
              </a:rPr>
              <a:t> pour qualification Ti 10 2 3.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Prochaine réunion  le 25/05/2018.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5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Qualité Système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Qualité Système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5680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2000" b="1" u="sng" dirty="0" smtClean="0">
                <a:solidFill>
                  <a:prstClr val="black"/>
                </a:solidFill>
              </a:rPr>
              <a:t>Résultats du mois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Retour très positif de l’équipe d’AIRBUS, qui suit UKAD dans le cadre du programme SQIP et IPCA, lors de leur visite d’</a:t>
            </a:r>
            <a:r>
              <a:rPr lang="fr-FR" sz="1600" dirty="0" err="1" smtClean="0">
                <a:solidFill>
                  <a:prstClr val="black"/>
                </a:solidFill>
              </a:rPr>
              <a:t>EcoTitanium</a:t>
            </a:r>
            <a:r>
              <a:rPr lang="fr-FR" sz="1600" dirty="0" smtClean="0">
                <a:solidFill>
                  <a:prstClr val="black"/>
                </a:solidFill>
              </a:rPr>
              <a:t>. Ils sont très intéressés par le fait que les actions d’amélioration réalisées entre AIRBUS et UKAD puissent être démultiplié sur EcoTitanium.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Travail sur les processus et leur pertinence, maintenant que nous sommes dans une phase de production.</a:t>
            </a:r>
          </a:p>
          <a:p>
            <a:pPr marL="0" indent="0" algn="just">
              <a:buClr>
                <a:srgbClr val="F27019"/>
              </a:buClr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r>
              <a:rPr lang="fr-FR" sz="2000" b="1" u="sng" dirty="0">
                <a:solidFill>
                  <a:prstClr val="black"/>
                </a:solidFill>
              </a:rPr>
              <a:t>Points durs (point de vigilance) 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2000" b="1" u="sng" dirty="0">
                <a:solidFill>
                  <a:prstClr val="black"/>
                </a:solidFill>
              </a:rPr>
              <a:t>Actions à venir 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Réalisation d’un audit de configuration / produit et lancement des audits de postes (prévu le mois dernier).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Mise en place d’un rituel hebdomadaire « revue d’offre / revue de contrat 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Mise en place d’un rituel de suivi « plan d’actions QSE 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Supply Chain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1/2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94469"/>
              </p:ext>
            </p:extLst>
          </p:nvPr>
        </p:nvGraphicFramePr>
        <p:xfrm>
          <a:off x="254000" y="857525"/>
          <a:ext cx="864616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N-1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Besoins clients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Budget (dont suite </a:t>
                      </a:r>
                      <a:r>
                        <a:rPr lang="fr-FR" sz="1100" dirty="0" err="1" smtClean="0"/>
                        <a:t>qualif</a:t>
                      </a:r>
                      <a:r>
                        <a:rPr lang="fr-FR" sz="11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Budget,</a:t>
                      </a:r>
                      <a:r>
                        <a:rPr lang="fr-FR" sz="1600" baseline="0" dirty="0" smtClean="0"/>
                        <a:t> PIC à lancer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Planification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Budget</a:t>
                      </a:r>
                      <a:r>
                        <a:rPr lang="fr-FR" sz="1100" baseline="0" dirty="0" smtClean="0"/>
                        <a:t> (report ?)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Budget,</a:t>
                      </a:r>
                      <a:r>
                        <a:rPr lang="fr-FR" sz="1600" baseline="0" dirty="0" smtClean="0"/>
                        <a:t> PIC à lancer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Appros</a:t>
                      </a:r>
                      <a:r>
                        <a:rPr lang="fr-FR" sz="1200" dirty="0" smtClean="0"/>
                        <a:t> chutes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UKAD</a:t>
                      </a:r>
                      <a:r>
                        <a:rPr lang="fr-FR" sz="1100" baseline="0" dirty="0" smtClean="0"/>
                        <a:t> groupe de travail </a:t>
                      </a:r>
                      <a:r>
                        <a:rPr lang="fr-FR" sz="1100" b="1" baseline="0" dirty="0" smtClean="0"/>
                        <a:t>marquage massif  </a:t>
                      </a:r>
                      <a:r>
                        <a:rPr lang="fr-FR" sz="1100" b="1" dirty="0" smtClean="0"/>
                        <a:t>/!\</a:t>
                      </a:r>
                    </a:p>
                    <a:p>
                      <a:r>
                        <a:rPr lang="fr-FR" sz="1100" baseline="0" dirty="0" smtClean="0"/>
                        <a:t>+ Tri </a:t>
                      </a:r>
                      <a:r>
                        <a:rPr lang="fr-FR" sz="1100" baseline="0" dirty="0" err="1" smtClean="0"/>
                        <a:t>Cpx</a:t>
                      </a:r>
                      <a:endParaRPr lang="fr-FR" sz="1100" baseline="0" dirty="0" smtClean="0"/>
                    </a:p>
                    <a:p>
                      <a:r>
                        <a:rPr lang="fr-FR" sz="1100" baseline="0" dirty="0" smtClean="0"/>
                        <a:t>Rencontre SEPI, </a:t>
                      </a:r>
                      <a:r>
                        <a:rPr lang="fr-FR" sz="1100" baseline="0" dirty="0" err="1" smtClean="0"/>
                        <a:t>dev</a:t>
                      </a:r>
                      <a:r>
                        <a:rPr lang="fr-FR" sz="1100" baseline="0" dirty="0" smtClean="0"/>
                        <a:t>. Visibilité UKAD</a:t>
                      </a:r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aseline="0" dirty="0" smtClean="0"/>
                        <a:t>Reprise progressive du sujet Expédition</a:t>
                      </a:r>
                    </a:p>
                    <a:p>
                      <a:endParaRPr lang="fr-FR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B050"/>
                          </a:solidFill>
                        </a:rPr>
                        <a:t>Marquage ok </a:t>
                      </a:r>
                      <a:r>
                        <a:rPr lang="fr-FR" sz="1600" dirty="0" smtClean="0"/>
                        <a:t>depuis S15</a:t>
                      </a:r>
                    </a:p>
                    <a:p>
                      <a:r>
                        <a:rPr lang="fr-FR" sz="1600" dirty="0" smtClean="0"/>
                        <a:t>Rituel en place avec</a:t>
                      </a:r>
                      <a:r>
                        <a:rPr lang="fr-FR" sz="1600" baseline="0" dirty="0" smtClean="0"/>
                        <a:t> UKAD</a:t>
                      </a:r>
                    </a:p>
                    <a:p>
                      <a:r>
                        <a:rPr lang="fr-FR" sz="1600" baseline="0" dirty="0" smtClean="0"/>
                        <a:t>Cadencement expédition lancé</a:t>
                      </a:r>
                    </a:p>
                    <a:p>
                      <a:r>
                        <a:rPr lang="fr-FR" sz="1600" baseline="0" dirty="0" smtClean="0"/>
                        <a:t>Capacité SEPI à définir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Processing</a:t>
                      </a:r>
                      <a:r>
                        <a:rPr lang="fr-FR" sz="1200" dirty="0" smtClean="0"/>
                        <a:t> chutes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Rééquilibrage</a:t>
                      </a:r>
                      <a:r>
                        <a:rPr lang="fr-FR" sz="1100" baseline="0" dirty="0" smtClean="0"/>
                        <a:t> (GT/ELG)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accélération</a:t>
                      </a:r>
                      <a:r>
                        <a:rPr lang="fr-FR" sz="1600" baseline="0" dirty="0" smtClean="0"/>
                        <a:t> GT, filet ELG, Brami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Logistique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Rencontre Bolloré 18/4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Appros</a:t>
                      </a:r>
                      <a:r>
                        <a:rPr lang="fr-FR" sz="1200" dirty="0" smtClean="0"/>
                        <a:t> MP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Reprise</a:t>
                      </a:r>
                      <a:r>
                        <a:rPr lang="fr-FR" sz="1100" baseline="0" dirty="0" smtClean="0"/>
                        <a:t> sujet Caisses </a:t>
                      </a:r>
                      <a:r>
                        <a:rPr lang="fr-FR" sz="1100" baseline="0" dirty="0" err="1" smtClean="0"/>
                        <a:t>Ticp</a:t>
                      </a:r>
                      <a:r>
                        <a:rPr lang="fr-FR" sz="1100" baseline="0" dirty="0" smtClean="0"/>
                        <a:t> : activation contrat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Eponges UKTMP (si budget)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Caisses </a:t>
                      </a:r>
                      <a:r>
                        <a:rPr lang="fr-FR" sz="1600" dirty="0" err="1" smtClean="0"/>
                        <a:t>TiCp</a:t>
                      </a:r>
                      <a:r>
                        <a:rPr lang="fr-FR" sz="1600" baseline="0" dirty="0" smtClean="0"/>
                        <a:t> : freinage anticipé</a:t>
                      </a:r>
                    </a:p>
                    <a:p>
                      <a:r>
                        <a:rPr lang="fr-FR" sz="1600" baseline="0" dirty="0" smtClean="0"/>
                        <a:t>Master </a:t>
                      </a:r>
                      <a:r>
                        <a:rPr lang="fr-FR" sz="1600" baseline="0" dirty="0" err="1" smtClean="0"/>
                        <a:t>Alloys</a:t>
                      </a:r>
                      <a:r>
                        <a:rPr lang="fr-FR" sz="1600" baseline="0" dirty="0" smtClean="0"/>
                        <a:t> Al / V</a:t>
                      </a:r>
                    </a:p>
                    <a:p>
                      <a:r>
                        <a:rPr lang="fr-FR" sz="1600" baseline="0" dirty="0" smtClean="0"/>
                        <a:t>Eponges UKTMP : ok 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Production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Ordonnancement</a:t>
                      </a:r>
                      <a:r>
                        <a:rPr lang="fr-FR" sz="1100" baseline="0" dirty="0" smtClean="0"/>
                        <a:t> initialisé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Première</a:t>
                      </a:r>
                      <a:r>
                        <a:rPr lang="fr-FR" sz="1600" baseline="0" dirty="0" smtClean="0"/>
                        <a:t> capacité démontrée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Soustraitance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Backup meulage à lancer (simplification </a:t>
                      </a:r>
                      <a:r>
                        <a:rPr lang="fr-FR" sz="1100" dirty="0" err="1" smtClean="0"/>
                        <a:t>process</a:t>
                      </a:r>
                      <a:r>
                        <a:rPr lang="fr-FR" sz="1100" dirty="0" smtClean="0"/>
                        <a:t>)</a:t>
                      </a:r>
                    </a:p>
                    <a:p>
                      <a:r>
                        <a:rPr lang="fr-FR" sz="1100" b="1" dirty="0" smtClean="0"/>
                        <a:t>Backup </a:t>
                      </a:r>
                      <a:r>
                        <a:rPr lang="fr-FR" sz="1100" b="1" dirty="0" err="1" smtClean="0"/>
                        <a:t>FluoX</a:t>
                      </a:r>
                      <a:r>
                        <a:rPr lang="fr-FR" sz="1100" b="1" dirty="0" smtClean="0"/>
                        <a:t> /!\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Meulage sous contrôle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Commande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Processus</a:t>
                      </a:r>
                      <a:r>
                        <a:rPr lang="fr-FR" sz="1600" baseline="0" dirty="0" smtClean="0"/>
                        <a:t> ARC à ritualiser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BFR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Mise en</a:t>
                      </a:r>
                      <a:r>
                        <a:rPr lang="fr-FR" sz="1100" baseline="0" dirty="0" smtClean="0"/>
                        <a:t> place </a:t>
                      </a:r>
                      <a:r>
                        <a:rPr lang="fr-FR" sz="1100" dirty="0" smtClean="0"/>
                        <a:t>Suivi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 suivre</a:t>
                      </a:r>
                      <a:r>
                        <a:rPr lang="fr-FR" sz="1600" baseline="0" dirty="0" smtClean="0"/>
                        <a:t> au niveau PIC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496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2/2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73466"/>
              </p:ext>
            </p:extLst>
          </p:nvPr>
        </p:nvGraphicFramePr>
        <p:xfrm>
          <a:off x="218654" y="1131845"/>
          <a:ext cx="8681506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ADV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Décrire</a:t>
                      </a:r>
                      <a:r>
                        <a:rPr lang="fr-FR" sz="1100" baseline="0" dirty="0" smtClean="0"/>
                        <a:t> le </a:t>
                      </a:r>
                      <a:r>
                        <a:rPr lang="fr-FR" sz="1100" baseline="0" dirty="0" err="1" smtClean="0"/>
                        <a:t>process</a:t>
                      </a:r>
                      <a:r>
                        <a:rPr lang="fr-FR" sz="1100" baseline="0" dirty="0" smtClean="0"/>
                        <a:t>, mode op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aseline="0" dirty="0" smtClean="0"/>
                        <a:t>Arrivée d’un stagiaire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Travail</a:t>
                      </a:r>
                      <a:r>
                        <a:rPr lang="fr-FR" sz="1100" baseline="0" dirty="0" smtClean="0"/>
                        <a:t> lancé, première revue d’offre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/>
                        <a:t>Rituel offre à lancer (</a:t>
                      </a:r>
                      <a:r>
                        <a:rPr lang="fr-FR" sz="1100" baseline="0" dirty="0" err="1" smtClean="0"/>
                        <a:t>UKAD+EcoTitanium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Autres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 smtClean="0"/>
                        <a:t>Arrivée</a:t>
                      </a:r>
                      <a:r>
                        <a:rPr lang="fr-FR" sz="1100" baseline="0" dirty="0" smtClean="0"/>
                        <a:t> stagiaire</a:t>
                      </a:r>
                      <a:endParaRPr lang="fr-FR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7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923330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FFFF00"/>
                </a:solidFill>
              </a:rPr>
              <a:t>« Viser 10 semaines entre Commande et livraison Lingot »</a:t>
            </a:r>
            <a:endParaRPr lang="fr-FR" sz="2000" i="1" dirty="0">
              <a:solidFill>
                <a:srgbClr val="FFFF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95653" y="1372701"/>
            <a:ext cx="1328323" cy="1094682"/>
          </a:xfrm>
          <a:prstGeom prst="roundRect">
            <a:avLst>
              <a:gd name="adj" fmla="val 9158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 err="1" smtClean="0">
                <a:solidFill>
                  <a:prstClr val="white"/>
                </a:solidFill>
              </a:rPr>
              <a:t>EcoTitanium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11832" y="1665122"/>
            <a:ext cx="1171863" cy="482224"/>
          </a:xfrm>
          <a:prstGeom prst="roundRect">
            <a:avLst/>
          </a:prstGeom>
          <a:solidFill>
            <a:srgbClr val="35838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Processeur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921623" y="2581391"/>
            <a:ext cx="4066245" cy="374650"/>
          </a:xfrm>
          <a:prstGeom prst="roundRect">
            <a:avLst>
              <a:gd name="adj" fmla="val 915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Parc </a:t>
            </a:r>
            <a:r>
              <a:rPr lang="fr-FR" b="1" dirty="0" err="1" smtClean="0">
                <a:solidFill>
                  <a:prstClr val="white"/>
                </a:solidFill>
              </a:rPr>
              <a:t>Ancizes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1933" y="2521182"/>
            <a:ext cx="1171863" cy="482224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SEPI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871754" y="1372701"/>
            <a:ext cx="1328323" cy="1094682"/>
          </a:xfrm>
          <a:prstGeom prst="roundRect">
            <a:avLst>
              <a:gd name="adj" fmla="val 915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Client</a:t>
            </a:r>
          </a:p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générateur</a:t>
            </a:r>
            <a:endParaRPr lang="fr-FR" sz="1600" b="1" dirty="0">
              <a:solidFill>
                <a:prstClr val="white"/>
              </a:solidFill>
            </a:endParaRPr>
          </a:p>
        </p:txBody>
      </p:sp>
      <p:cxnSp>
        <p:nvCxnSpPr>
          <p:cNvPr id="19" name="Connecteur droit avec flèche 18"/>
          <p:cNvCxnSpPr>
            <a:stCxn id="9" idx="3"/>
            <a:endCxn id="17" idx="1"/>
          </p:cNvCxnSpPr>
          <p:nvPr/>
        </p:nvCxnSpPr>
        <p:spPr>
          <a:xfrm>
            <a:off x="4723976" y="1920042"/>
            <a:ext cx="11477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0" idx="3"/>
            <a:endCxn id="9" idx="1"/>
          </p:cNvCxnSpPr>
          <p:nvPr/>
        </p:nvCxnSpPr>
        <p:spPr>
          <a:xfrm>
            <a:off x="2883695" y="1906234"/>
            <a:ext cx="511958" cy="13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17" idx="2"/>
            <a:endCxn id="15" idx="3"/>
          </p:cNvCxnSpPr>
          <p:nvPr/>
        </p:nvCxnSpPr>
        <p:spPr>
          <a:xfrm rot="5400000">
            <a:off x="6111226" y="2344025"/>
            <a:ext cx="301333" cy="54804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rganigramme : Stockage à accès direct 11"/>
          <p:cNvSpPr/>
          <p:nvPr/>
        </p:nvSpPr>
        <p:spPr>
          <a:xfrm rot="16200000">
            <a:off x="4923517" y="1695977"/>
            <a:ext cx="805715" cy="448129"/>
          </a:xfrm>
          <a:prstGeom prst="flowChartMagneticDrum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26" name="Connecteur en angle 25"/>
          <p:cNvCxnSpPr>
            <a:stCxn id="15" idx="1"/>
            <a:endCxn id="10" idx="1"/>
          </p:cNvCxnSpPr>
          <p:nvPr/>
        </p:nvCxnSpPr>
        <p:spPr>
          <a:xfrm rot="10800000">
            <a:off x="1711833" y="1906234"/>
            <a:ext cx="209791" cy="862482"/>
          </a:xfrm>
          <a:prstGeom prst="bentConnector3">
            <a:avLst>
              <a:gd name="adj1" fmla="val 20896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218654" y="1201163"/>
            <a:ext cx="1171863" cy="17282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Amont</a:t>
            </a:r>
            <a:endParaRPr lang="fr-FR" sz="1600" b="1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4" y="3127647"/>
            <a:ext cx="7893447" cy="33201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199579" y="2794233"/>
            <a:ext cx="94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En Semaine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99579" y="3506927"/>
            <a:ext cx="949052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7,0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99579" y="4571183"/>
            <a:ext cx="949052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6,0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199579" y="5901233"/>
            <a:ext cx="949052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16,4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194947" y="2332568"/>
            <a:ext cx="94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Temps physique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62841" y="1640070"/>
            <a:ext cx="117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+Temps </a:t>
            </a:r>
          </a:p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information</a:t>
            </a:r>
            <a:endParaRPr lang="fr-F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923330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FFFF00"/>
                </a:solidFill>
              </a:rPr>
              <a:t>« Viser 10 semaines entre Commande et livraison Lingot »</a:t>
            </a:r>
            <a:endParaRPr lang="fr-FR" sz="2000" i="1" dirty="0">
              <a:solidFill>
                <a:srgbClr val="FFFF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512450" y="1338949"/>
            <a:ext cx="5471885" cy="1094682"/>
          </a:xfrm>
          <a:prstGeom prst="roundRect">
            <a:avLst>
              <a:gd name="adj" fmla="val 9158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 err="1" smtClean="0">
                <a:solidFill>
                  <a:prstClr val="white"/>
                </a:solidFill>
              </a:rPr>
              <a:t>EcoTitanium</a:t>
            </a:r>
            <a:endParaRPr lang="fr-FR" sz="1600" b="1" dirty="0" smtClean="0">
              <a:solidFill>
                <a:prstClr val="white"/>
              </a:solidFill>
            </a:endParaRPr>
          </a:p>
          <a:p>
            <a:pPr algn="ctr"/>
            <a:endParaRPr lang="fr-FR" sz="1600" b="1" dirty="0">
              <a:solidFill>
                <a:prstClr val="white"/>
              </a:solidFill>
            </a:endParaRPr>
          </a:p>
          <a:p>
            <a:pPr algn="ctr"/>
            <a:endParaRPr lang="fr-FR" sz="1600" b="1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85" y="2649631"/>
            <a:ext cx="4530331" cy="3765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7743" y="1877762"/>
            <a:ext cx="720000" cy="43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LPMUPB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3871" y="1877762"/>
            <a:ext cx="720000" cy="43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PAM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2850" y="1877762"/>
            <a:ext cx="720000" cy="43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VAR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3492" y="1877762"/>
            <a:ext cx="720000" cy="43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PAR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6151" y="1877762"/>
            <a:ext cx="720000" cy="43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Labo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6284" y="1877762"/>
            <a:ext cx="720000" cy="43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prstClr val="black"/>
                </a:solidFill>
              </a:rPr>
              <a:t>Exp</a:t>
            </a:r>
            <a:endParaRPr lang="fr-FR" sz="1600" b="1" dirty="0">
              <a:solidFill>
                <a:prstClr val="black"/>
              </a:solidFill>
            </a:endParaRPr>
          </a:p>
        </p:txBody>
      </p:sp>
      <p:cxnSp>
        <p:nvCxnSpPr>
          <p:cNvPr id="11" name="Connecteur droit avec flèche 10"/>
          <p:cNvCxnSpPr>
            <a:stCxn id="7" idx="3"/>
            <a:endCxn id="21" idx="1"/>
          </p:cNvCxnSpPr>
          <p:nvPr/>
        </p:nvCxnSpPr>
        <p:spPr>
          <a:xfrm>
            <a:off x="2397743" y="2093762"/>
            <a:ext cx="156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273871" y="2093762"/>
            <a:ext cx="156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57364" y="2093762"/>
            <a:ext cx="156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033492" y="2093762"/>
            <a:ext cx="156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896151" y="2093762"/>
            <a:ext cx="156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6349" y="3534409"/>
            <a:ext cx="266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OF </a:t>
            </a:r>
            <a:r>
              <a:rPr lang="fr-FR" dirty="0" smtClean="0">
                <a:solidFill>
                  <a:prstClr val="black"/>
                </a:solidFill>
              </a:rPr>
              <a:t>10262	18 jours	</a:t>
            </a:r>
            <a:endParaRPr lang="fr-FR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OF </a:t>
            </a:r>
            <a:r>
              <a:rPr lang="fr-FR" dirty="0" smtClean="0">
                <a:solidFill>
                  <a:prstClr val="black"/>
                </a:solidFill>
              </a:rPr>
              <a:t>10243	16 jours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5643" y="308184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Temps traversée </a:t>
            </a:r>
            <a:r>
              <a:rPr lang="fr-FR" sz="1600" dirty="0" smtClean="0">
                <a:solidFill>
                  <a:prstClr val="black"/>
                </a:solidFill>
              </a:rPr>
              <a:t>(Mars 2018)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5395" y="3264114"/>
            <a:ext cx="1565921" cy="268941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07849" y="4987239"/>
            <a:ext cx="94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En Semaine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07849" y="5655238"/>
            <a:ext cx="949052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3,4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203217" y="4525574"/>
            <a:ext cx="94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Temps physique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07613" y="5314433"/>
            <a:ext cx="953703" cy="268941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Sécurité Environnement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923330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FFFF00"/>
                </a:solidFill>
              </a:rPr>
              <a:t>« Viser 10 semaines entre Commande et livraison Lingot »</a:t>
            </a:r>
            <a:endParaRPr lang="fr-FR" sz="2000" i="1" dirty="0">
              <a:solidFill>
                <a:srgbClr val="FFFF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298598" y="1338949"/>
            <a:ext cx="2295379" cy="1094682"/>
          </a:xfrm>
          <a:prstGeom prst="roundRect">
            <a:avLst>
              <a:gd name="adj" fmla="val 9158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 err="1" smtClean="0">
                <a:solidFill>
                  <a:prstClr val="white"/>
                </a:solidFill>
              </a:rPr>
              <a:t>EcoTitanium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353839" y="1645178"/>
            <a:ext cx="1171863" cy="482224"/>
          </a:xfrm>
          <a:prstGeom prst="roundRect">
            <a:avLst/>
          </a:prstGeom>
          <a:solidFill>
            <a:srgbClr val="35838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Processeur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345017" y="1353266"/>
            <a:ext cx="1186620" cy="1066049"/>
          </a:xfrm>
          <a:prstGeom prst="roundRect">
            <a:avLst>
              <a:gd name="adj" fmla="val 915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Parc </a:t>
            </a:r>
            <a:r>
              <a:rPr lang="fr-FR" b="1" dirty="0" err="1" smtClean="0">
                <a:solidFill>
                  <a:prstClr val="white"/>
                </a:solidFill>
              </a:rPr>
              <a:t>Ancizes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84681" y="1338949"/>
            <a:ext cx="1328323" cy="1094682"/>
          </a:xfrm>
          <a:prstGeom prst="roundRect">
            <a:avLst>
              <a:gd name="adj" fmla="val 915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Client</a:t>
            </a:r>
          </a:p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générateur</a:t>
            </a:r>
            <a:endParaRPr lang="fr-FR" sz="1600" b="1" dirty="0">
              <a:solidFill>
                <a:prstClr val="white"/>
              </a:solidFill>
            </a:endParaRPr>
          </a:p>
        </p:txBody>
      </p:sp>
      <p:cxnSp>
        <p:nvCxnSpPr>
          <p:cNvPr id="10" name="Connecteur droit avec flèche 9"/>
          <p:cNvCxnSpPr>
            <a:stCxn id="36" idx="3"/>
            <a:endCxn id="35" idx="1"/>
          </p:cNvCxnSpPr>
          <p:nvPr/>
        </p:nvCxnSpPr>
        <p:spPr>
          <a:xfrm>
            <a:off x="1613004" y="1886290"/>
            <a:ext cx="73201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35" idx="3"/>
            <a:endCxn id="34" idx="1"/>
          </p:cNvCxnSpPr>
          <p:nvPr/>
        </p:nvCxnSpPr>
        <p:spPr>
          <a:xfrm flipV="1">
            <a:off x="3531637" y="1886290"/>
            <a:ext cx="82220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4" idx="3"/>
            <a:endCxn id="9" idx="1"/>
          </p:cNvCxnSpPr>
          <p:nvPr/>
        </p:nvCxnSpPr>
        <p:spPr>
          <a:xfrm>
            <a:off x="5525702" y="1886290"/>
            <a:ext cx="7728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Pentagone 43"/>
          <p:cNvSpPr/>
          <p:nvPr/>
        </p:nvSpPr>
        <p:spPr>
          <a:xfrm>
            <a:off x="1473200" y="2541518"/>
            <a:ext cx="1028700" cy="311493"/>
          </a:xfrm>
          <a:prstGeom prst="homePlate">
            <a:avLst>
              <a:gd name="adj" fmla="val 17382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2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5" name="Pentagone 44"/>
          <p:cNvSpPr/>
          <p:nvPr/>
        </p:nvSpPr>
        <p:spPr>
          <a:xfrm>
            <a:off x="3145212" y="2541518"/>
            <a:ext cx="574441" cy="311493"/>
          </a:xfrm>
          <a:prstGeom prst="homePlate">
            <a:avLst>
              <a:gd name="adj" fmla="val 1738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3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6" name="Pentagone 45"/>
          <p:cNvSpPr/>
          <p:nvPr/>
        </p:nvSpPr>
        <p:spPr>
          <a:xfrm>
            <a:off x="3719653" y="2541518"/>
            <a:ext cx="634186" cy="311493"/>
          </a:xfrm>
          <a:prstGeom prst="homePlate">
            <a:avLst>
              <a:gd name="adj" fmla="val 1738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4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55447" y="2599191"/>
            <a:ext cx="135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Temps physique</a:t>
            </a:r>
          </a:p>
        </p:txBody>
      </p:sp>
      <p:sp>
        <p:nvSpPr>
          <p:cNvPr id="48" name="Pentagone 47"/>
          <p:cNvSpPr/>
          <p:nvPr/>
        </p:nvSpPr>
        <p:spPr>
          <a:xfrm>
            <a:off x="4353838" y="2541518"/>
            <a:ext cx="1171863" cy="311493"/>
          </a:xfrm>
          <a:prstGeom prst="homePlate">
            <a:avLst>
              <a:gd name="adj" fmla="val 1738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4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5525702" y="2541518"/>
            <a:ext cx="772896" cy="311493"/>
          </a:xfrm>
          <a:prstGeom prst="homePlate">
            <a:avLst>
              <a:gd name="adj" fmla="val 1738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4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0" name="Pentagone 49"/>
          <p:cNvSpPr/>
          <p:nvPr/>
        </p:nvSpPr>
        <p:spPr>
          <a:xfrm>
            <a:off x="6298597" y="2541518"/>
            <a:ext cx="2295379" cy="311493"/>
          </a:xfrm>
          <a:prstGeom prst="homePlate">
            <a:avLst>
              <a:gd name="adj" fmla="val 1738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3,4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2572289" y="2541518"/>
            <a:ext cx="574441" cy="311493"/>
          </a:xfrm>
          <a:prstGeom prst="homePlate">
            <a:avLst>
              <a:gd name="adj" fmla="val 17382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1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3" name="Pentagone 52"/>
          <p:cNvSpPr/>
          <p:nvPr/>
        </p:nvSpPr>
        <p:spPr>
          <a:xfrm>
            <a:off x="3133721" y="2919812"/>
            <a:ext cx="3164876" cy="311493"/>
          </a:xfrm>
          <a:prstGeom prst="homePlate">
            <a:avLst>
              <a:gd name="adj" fmla="val 1738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 processeur NA =15 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4" name="Pentagone 53"/>
          <p:cNvSpPr/>
          <p:nvPr/>
        </p:nvSpPr>
        <p:spPr>
          <a:xfrm>
            <a:off x="1473200" y="2919812"/>
            <a:ext cx="1673530" cy="311493"/>
          </a:xfrm>
          <a:prstGeom prst="homePlate">
            <a:avLst>
              <a:gd name="adj" fmla="val 17382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intermédiaire = 3 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07436" y="3686038"/>
            <a:ext cx="81865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Axes scenario et gains cibles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		</a:t>
            </a:r>
            <a:r>
              <a:rPr lang="fr-FR" sz="1400" dirty="0" smtClean="0">
                <a:solidFill>
                  <a:prstClr val="black"/>
                </a:solidFill>
              </a:rPr>
              <a:t>Mise </a:t>
            </a:r>
            <a:r>
              <a:rPr lang="fr-FR" sz="1400" dirty="0">
                <a:solidFill>
                  <a:prstClr val="black"/>
                </a:solidFill>
              </a:rPr>
              <a:t>en contenant direct sortie UKAD = </a:t>
            </a:r>
          </a:p>
          <a:p>
            <a:r>
              <a:rPr lang="fr-FR" sz="1400" dirty="0">
                <a:solidFill>
                  <a:prstClr val="black"/>
                </a:solidFill>
              </a:rPr>
              <a:t>	</a:t>
            </a:r>
            <a:r>
              <a:rPr lang="fr-FR" sz="1400" dirty="0" smtClean="0">
                <a:solidFill>
                  <a:prstClr val="black"/>
                </a:solidFill>
              </a:rPr>
              <a:t>	</a:t>
            </a:r>
            <a:r>
              <a:rPr lang="fr-FR" sz="1400" b="1" dirty="0" smtClean="0">
                <a:solidFill>
                  <a:prstClr val="black"/>
                </a:solidFill>
              </a:rPr>
              <a:t>- 1,5 S </a:t>
            </a:r>
            <a:r>
              <a:rPr lang="fr-FR" sz="1400" dirty="0" smtClean="0">
                <a:solidFill>
                  <a:prstClr val="black"/>
                </a:solidFill>
              </a:rPr>
              <a:t>: temps circuit physique direct</a:t>
            </a:r>
          </a:p>
          <a:p>
            <a:r>
              <a:rPr lang="fr-FR" sz="1400" dirty="0">
                <a:solidFill>
                  <a:prstClr val="black"/>
                </a:solidFill>
              </a:rPr>
              <a:t>	</a:t>
            </a:r>
            <a:r>
              <a:rPr lang="fr-FR" sz="1400" dirty="0" smtClean="0">
                <a:solidFill>
                  <a:prstClr val="black"/>
                </a:solidFill>
              </a:rPr>
              <a:t>	</a:t>
            </a:r>
            <a:r>
              <a:rPr lang="fr-FR" sz="1400" b="1" dirty="0" smtClean="0">
                <a:solidFill>
                  <a:prstClr val="black"/>
                </a:solidFill>
              </a:rPr>
              <a:t>- 0,5 S </a:t>
            </a:r>
            <a:r>
              <a:rPr lang="fr-FR" sz="1400" dirty="0" smtClean="0">
                <a:solidFill>
                  <a:prstClr val="black"/>
                </a:solidFill>
              </a:rPr>
              <a:t>: temps information</a:t>
            </a:r>
          </a:p>
          <a:p>
            <a:r>
              <a:rPr lang="fr-FR" dirty="0">
                <a:solidFill>
                  <a:prstClr val="black"/>
                </a:solidFill>
              </a:rPr>
              <a:t>	</a:t>
            </a:r>
            <a:r>
              <a:rPr lang="fr-FR" dirty="0" smtClean="0">
                <a:solidFill>
                  <a:prstClr val="black"/>
                </a:solidFill>
              </a:rPr>
              <a:t>			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						</a:t>
            </a:r>
          </a:p>
          <a:p>
            <a:r>
              <a:rPr lang="fr-FR" dirty="0">
                <a:solidFill>
                  <a:prstClr val="black"/>
                </a:solidFill>
              </a:rPr>
              <a:t>	</a:t>
            </a:r>
            <a:r>
              <a:rPr lang="fr-FR" dirty="0" smtClean="0">
                <a:solidFill>
                  <a:prstClr val="black"/>
                </a:solidFill>
              </a:rPr>
              <a:t>					</a:t>
            </a:r>
            <a:r>
              <a:rPr lang="fr-FR" sz="1400" b="1" dirty="0" smtClean="0">
                <a:solidFill>
                  <a:prstClr val="black"/>
                </a:solidFill>
              </a:rPr>
              <a:t>-2,0 S </a:t>
            </a:r>
            <a:r>
              <a:rPr lang="fr-FR" dirty="0" smtClean="0">
                <a:solidFill>
                  <a:prstClr val="black"/>
                </a:solidFill>
              </a:rPr>
              <a:t>: </a:t>
            </a:r>
            <a:r>
              <a:rPr lang="fr-FR" sz="1200" dirty="0" smtClean="0">
                <a:solidFill>
                  <a:prstClr val="black"/>
                </a:solidFill>
              </a:rPr>
              <a:t>Mise en contenant utilisable pour NA</a:t>
            </a:r>
          </a:p>
          <a:p>
            <a:r>
              <a:rPr lang="fr-FR" sz="1200" dirty="0">
                <a:solidFill>
                  <a:prstClr val="black"/>
                </a:solidFill>
              </a:rPr>
              <a:t>	</a:t>
            </a:r>
            <a:r>
              <a:rPr lang="fr-FR" sz="1200" dirty="0" smtClean="0">
                <a:solidFill>
                  <a:prstClr val="black"/>
                </a:solidFill>
              </a:rPr>
              <a:t>													</a:t>
            </a:r>
          </a:p>
          <a:p>
            <a:r>
              <a:rPr lang="fr-FR" sz="1200" dirty="0">
                <a:solidFill>
                  <a:prstClr val="black"/>
                </a:solidFill>
              </a:rPr>
              <a:t>	</a:t>
            </a:r>
            <a:r>
              <a:rPr lang="fr-FR" sz="1200" dirty="0" smtClean="0">
                <a:solidFill>
                  <a:prstClr val="black"/>
                </a:solidFill>
              </a:rPr>
              <a:t>													</a:t>
            </a:r>
            <a:r>
              <a:rPr lang="fr-FR" sz="1400" b="1" dirty="0" smtClean="0">
                <a:solidFill>
                  <a:prstClr val="black"/>
                </a:solidFill>
              </a:rPr>
              <a:t>-0,4 S </a:t>
            </a:r>
            <a:r>
              <a:rPr lang="fr-FR" sz="1200" dirty="0" smtClean="0">
                <a:solidFill>
                  <a:prstClr val="black"/>
                </a:solidFill>
              </a:rPr>
              <a:t>: Meulage lingot</a:t>
            </a:r>
          </a:p>
          <a:p>
            <a:r>
              <a:rPr lang="fr-FR" sz="1200" dirty="0">
                <a:solidFill>
                  <a:prstClr val="black"/>
                </a:solidFill>
              </a:rPr>
              <a:t>	</a:t>
            </a:r>
            <a:r>
              <a:rPr lang="fr-FR" sz="1200" dirty="0" smtClean="0">
                <a:solidFill>
                  <a:prstClr val="black"/>
                </a:solidFill>
              </a:rPr>
              <a:t>													</a:t>
            </a:r>
            <a:r>
              <a:rPr lang="fr-FR" sz="1400" b="1" dirty="0" smtClean="0">
                <a:solidFill>
                  <a:prstClr val="black"/>
                </a:solidFill>
              </a:rPr>
              <a:t>-0,2 S : </a:t>
            </a:r>
            <a:r>
              <a:rPr lang="fr-FR" sz="1400" dirty="0" smtClean="0">
                <a:solidFill>
                  <a:prstClr val="black"/>
                </a:solidFill>
              </a:rPr>
              <a:t>campagne														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08101" y="4044954"/>
            <a:ext cx="4013200" cy="73330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46731" y="5232990"/>
            <a:ext cx="3304870" cy="4560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51601" y="5689009"/>
            <a:ext cx="2239819" cy="73633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1" name="Pentagone 60"/>
          <p:cNvSpPr/>
          <p:nvPr/>
        </p:nvSpPr>
        <p:spPr>
          <a:xfrm>
            <a:off x="1473200" y="3327133"/>
            <a:ext cx="7120775" cy="311493"/>
          </a:xfrm>
          <a:prstGeom prst="homePlate">
            <a:avLst>
              <a:gd name="adj" fmla="val 17382"/>
            </a:avLst>
          </a:prstGeom>
          <a:solidFill>
            <a:schemeClr val="bg2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21,4 S</a:t>
            </a: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Système d’Information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Système d’Information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856"/>
              </p:ext>
            </p:extLst>
          </p:nvPr>
        </p:nvGraphicFramePr>
        <p:xfrm>
          <a:off x="236203" y="1503036"/>
          <a:ext cx="8681506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N-1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N4 (SAP)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/>
                        <a:t>Voir ci slide suivant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Poursuite stabilisation,</a:t>
                      </a:r>
                      <a:r>
                        <a:rPr lang="fr-FR" sz="1200" baseline="0" dirty="0" smtClean="0"/>
                        <a:t> lancement </a:t>
                      </a:r>
                      <a:r>
                        <a:rPr lang="fr-FR" sz="1200" baseline="0" dirty="0" err="1" smtClean="0"/>
                        <a:t>reporting</a:t>
                      </a:r>
                      <a:endParaRPr lang="fr-FR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Arrivée étiquette SAP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N3 (</a:t>
                      </a:r>
                      <a:r>
                        <a:rPr lang="fr-FR" sz="1200" dirty="0" err="1" smtClean="0"/>
                        <a:t>KmProd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Accélération</a:t>
                      </a:r>
                      <a:r>
                        <a:rPr lang="fr-FR" sz="1200" baseline="0" dirty="0" smtClean="0"/>
                        <a:t> formation C </a:t>
                      </a:r>
                      <a:r>
                        <a:rPr lang="fr-FR" sz="1200" baseline="0" dirty="0" err="1" smtClean="0"/>
                        <a:t>Ceresa</a:t>
                      </a:r>
                      <a:r>
                        <a:rPr lang="fr-FR" sz="1200" baseline="0" dirty="0" smtClean="0"/>
                        <a:t>: demande d’avancement transfert compétence pour </a:t>
                      </a:r>
                      <a:r>
                        <a:rPr lang="fr-FR" sz="1200" baseline="0" dirty="0" err="1" smtClean="0"/>
                        <a:t>copil</a:t>
                      </a:r>
                      <a:r>
                        <a:rPr lang="fr-FR" sz="1200" baseline="0" dirty="0" smtClean="0"/>
                        <a:t> SI</a:t>
                      </a:r>
                    </a:p>
                    <a:p>
                      <a:r>
                        <a:rPr lang="fr-FR" sz="1200" baseline="0" dirty="0" smtClean="0"/>
                        <a:t>OF disparu, Poids perdu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Copil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Stock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Suivi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Idocs</a:t>
                      </a:r>
                      <a:r>
                        <a:rPr lang="fr-FR" sz="1200" baseline="0" dirty="0" smtClean="0"/>
                        <a:t> + Inventaires tournants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Points Contrôle gestion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Suivi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Idocs</a:t>
                      </a:r>
                      <a:r>
                        <a:rPr lang="fr-FR" sz="1200" baseline="0" dirty="0" smtClean="0"/>
                        <a:t> + Inventaires tournants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Points Contrôle gestion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Interface</a:t>
                      </a:r>
                      <a:r>
                        <a:rPr lang="fr-FR" sz="1200" baseline="0" dirty="0" smtClean="0"/>
                        <a:t> N3/N4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De nouveaux</a:t>
                      </a:r>
                      <a:r>
                        <a:rPr lang="fr-FR" sz="1200" baseline="0" dirty="0" smtClean="0"/>
                        <a:t> types d’</a:t>
                      </a:r>
                      <a:r>
                        <a:rPr lang="fr-FR" sz="1200" baseline="0" dirty="0" err="1" smtClean="0"/>
                        <a:t>Idocs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Idocs</a:t>
                      </a:r>
                      <a:r>
                        <a:rPr lang="fr-FR" sz="1200" baseline="0" dirty="0" smtClean="0"/>
                        <a:t> suivis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Détails demandés 9/3/2018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4" y="1905051"/>
            <a:ext cx="8766436" cy="42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20161" y="2433312"/>
            <a:ext cx="1013672" cy="798193"/>
          </a:xfrm>
        </p:spPr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RH et Communication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RH et Communication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dirty="0"/>
              <a:t>Résultats du mois :</a:t>
            </a:r>
          </a:p>
          <a:p>
            <a:pPr algn="just"/>
            <a:r>
              <a:rPr lang="fr-FR" sz="1600" dirty="0" smtClean="0"/>
              <a:t>Plan </a:t>
            </a:r>
            <a:r>
              <a:rPr lang="fr-FR" sz="1600" dirty="0"/>
              <a:t>de recrutement opérateurs et </a:t>
            </a:r>
            <a:r>
              <a:rPr lang="fr-FR" sz="1600" dirty="0" smtClean="0"/>
              <a:t>opérateur-mainteneurs :</a:t>
            </a:r>
          </a:p>
          <a:p>
            <a:pPr lvl="1" algn="just"/>
            <a:r>
              <a:rPr lang="fr-FR" sz="1400" dirty="0" smtClean="0"/>
              <a:t>1 opérateur mainteneur arrive mi mai,</a:t>
            </a:r>
          </a:p>
          <a:p>
            <a:pPr lvl="1" algn="just"/>
            <a:r>
              <a:rPr lang="fr-FR" sz="1400" dirty="0" smtClean="0"/>
              <a:t>1 opérateur a été vu semaine dernière et pourra rentrer au plus tard début mai,</a:t>
            </a:r>
            <a:endParaRPr lang="fr-FR" sz="1400" dirty="0"/>
          </a:p>
          <a:p>
            <a:pPr lvl="1" algn="just"/>
            <a:r>
              <a:rPr lang="fr-FR" sz="1400" dirty="0" smtClean="0"/>
              <a:t>2 autres opérateurs à voir cette semaine.</a:t>
            </a:r>
          </a:p>
          <a:p>
            <a:pPr algn="just"/>
            <a:r>
              <a:rPr lang="fr-FR" sz="1600" dirty="0" smtClean="0"/>
              <a:t>Décision unilatérale pour les NAO + accord égalité Hommes / Femmes.</a:t>
            </a:r>
            <a:endParaRPr lang="fr-FR" sz="1600" dirty="0"/>
          </a:p>
          <a:p>
            <a:pPr algn="just">
              <a:buFont typeface="Wingdings" pitchFamily="2" charset="2"/>
              <a:buNone/>
            </a:pPr>
            <a:endParaRPr lang="fr-FR" sz="1600" dirty="0"/>
          </a:p>
          <a:p>
            <a:pPr algn="just">
              <a:buFont typeface="Wingdings" pitchFamily="2" charset="2"/>
              <a:buNone/>
            </a:pPr>
            <a:r>
              <a:rPr lang="fr-FR" sz="1600" dirty="0"/>
              <a:t>Actions à venir :</a:t>
            </a:r>
          </a:p>
          <a:p>
            <a:pPr algn="just"/>
            <a:r>
              <a:rPr lang="fr-FR" sz="1600" dirty="0" smtClean="0"/>
              <a:t>Poursuite plan de recrutement pour opérateurs mainteneurs.</a:t>
            </a:r>
          </a:p>
          <a:p>
            <a:pPr algn="just"/>
            <a:r>
              <a:rPr lang="fr-FR" sz="1600" dirty="0" smtClean="0"/>
              <a:t>Fournir à l’inspecteur du travail les éléments de base sur EcoTitanium (horaire de travail…).</a:t>
            </a:r>
            <a:endParaRPr lang="fr-FR" sz="1600" dirty="0"/>
          </a:p>
          <a:p>
            <a:pPr algn="just">
              <a:buFont typeface="Wingdings" pitchFamily="2" charset="2"/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077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Collecte et Processing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7980" y="3231505"/>
            <a:ext cx="4262652" cy="1831729"/>
          </a:xfrm>
        </p:spPr>
        <p:txBody>
          <a:bodyPr/>
          <a:lstStyle/>
          <a:p>
            <a:r>
              <a:rPr lang="fr-FR" dirty="0" smtClean="0"/>
              <a:t>Relevé de décisions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Relevé de décisions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0" y="950254"/>
            <a:ext cx="9143999" cy="5711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/>
              <a:t>Sécurité : au-delà du plan de circulation, il reste à travailler sur la circulation dans les zones de travail : action moyen terme </a:t>
            </a:r>
            <a:r>
              <a:rPr lang="fr-FR" sz="1600" dirty="0" smtClean="0">
                <a:solidFill>
                  <a:srgbClr val="0070C0"/>
                </a:solidFill>
              </a:rPr>
              <a:t>Claude DUCREUX</a:t>
            </a:r>
            <a:r>
              <a:rPr lang="fr-FR" sz="1600" dirty="0" smtClean="0"/>
              <a:t>. </a:t>
            </a:r>
          </a:p>
          <a:p>
            <a:pPr algn="just"/>
            <a:r>
              <a:rPr lang="fr-FR" sz="1600" dirty="0" smtClean="0"/>
              <a:t>Production : </a:t>
            </a:r>
          </a:p>
          <a:p>
            <a:pPr lvl="1" algn="just"/>
            <a:r>
              <a:rPr lang="fr-FR" sz="1400" dirty="0" smtClean="0"/>
              <a:t>Poursuivre le travail de standardisation des méthodes de travail sur les équipements </a:t>
            </a:r>
            <a:r>
              <a:rPr lang="fr-FR" sz="1400" dirty="0" smtClean="0">
                <a:sym typeface="Wingdings" panose="05000000000000000000" pitchFamily="2" charset="2"/>
              </a:rPr>
              <a:t> action de fond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Claude DUCREUX</a:t>
            </a:r>
            <a:r>
              <a:rPr lang="fr-FR" sz="1400" dirty="0" smtClean="0">
                <a:sym typeface="Wingdings" panose="05000000000000000000" pitchFamily="2" charset="2"/>
              </a:rPr>
              <a:t>.</a:t>
            </a:r>
          </a:p>
          <a:p>
            <a:pPr lvl="1" algn="just"/>
            <a:r>
              <a:rPr lang="fr-FR" sz="1400" dirty="0" smtClean="0"/>
              <a:t>TREVISAN : travailler avec le fournisseur pour la mise au point du rayonnage </a:t>
            </a:r>
            <a:r>
              <a:rPr lang="fr-FR" sz="1400" dirty="0" smtClean="0">
                <a:sym typeface="Wingdings" panose="05000000000000000000" pitchFamily="2" charset="2"/>
              </a:rPr>
              <a:t>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Claude DUCREUX</a:t>
            </a:r>
            <a:r>
              <a:rPr lang="fr-FR" sz="1400" dirty="0" smtClean="0">
                <a:sym typeface="Wingdings" panose="05000000000000000000" pitchFamily="2" charset="2"/>
              </a:rPr>
              <a:t>, au plus tôt.</a:t>
            </a: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Augmentation rythme production : faire venir sur EcoTitanium Jacques COLART pour étude d’une solution logistique  action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Nicolas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PROIX </a:t>
            </a:r>
            <a:r>
              <a:rPr lang="fr-FR" sz="1600" dirty="0" smtClean="0">
                <a:sym typeface="Wingdings" panose="05000000000000000000" pitchFamily="2" charset="2"/>
              </a:rPr>
              <a:t>courant mai.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Maintenance : 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Mettre en place des indicateurs de maintenance 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Christophe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SERRECCHIA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et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Claude DUCREUX.</a:t>
            </a:r>
            <a:endParaRPr lang="fr-FR" sz="14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Vérifier l’existence de norme sur les pressions dans les tuyauteries 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Christophe SERRECCHIA</a:t>
            </a:r>
            <a:r>
              <a:rPr lang="fr-FR" sz="1400" dirty="0" smtClean="0"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Qualité Process/Produit : 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Contacter le labo </a:t>
            </a:r>
            <a:r>
              <a:rPr lang="fr-FR" sz="1400" dirty="0" err="1" smtClean="0">
                <a:sym typeface="Wingdings" panose="05000000000000000000" pitchFamily="2" charset="2"/>
              </a:rPr>
              <a:t>Ancizes</a:t>
            </a:r>
            <a:r>
              <a:rPr lang="fr-FR" sz="1400" dirty="0" smtClean="0">
                <a:sym typeface="Wingdings" panose="05000000000000000000" pitchFamily="2" charset="2"/>
              </a:rPr>
              <a:t> au sujet des écarts d’analyses 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Jessica ESCAFFRE</a:t>
            </a:r>
            <a:r>
              <a:rPr lang="fr-FR" sz="1400" dirty="0" smtClean="0">
                <a:sym typeface="Wingdings" panose="05000000000000000000" pitchFamily="2" charset="2"/>
              </a:rPr>
              <a:t>, au plus </a:t>
            </a:r>
            <a:r>
              <a:rPr lang="fr-FR" sz="1400" dirty="0" smtClean="0">
                <a:sym typeface="Wingdings" panose="05000000000000000000" pitchFamily="2" charset="2"/>
              </a:rPr>
              <a:t>vite.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Sur le Ti 10,2,3 recaler le planning sur la date de remise de la spécification ensemencement  action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Raymond ALLIER</a:t>
            </a:r>
            <a:r>
              <a:rPr lang="fr-FR" sz="1400" dirty="0" smtClean="0">
                <a:sym typeface="Wingdings" panose="05000000000000000000" pitchFamily="2" charset="2"/>
              </a:rPr>
              <a:t>. Dès réception </a:t>
            </a:r>
            <a:r>
              <a:rPr lang="fr-FR" sz="1400" dirty="0" smtClean="0">
                <a:sym typeface="Wingdings" panose="05000000000000000000" pitchFamily="2" charset="2"/>
              </a:rPr>
              <a:t>spécification.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Qualité Système : mettre en place des rituels de revue d’offre / contrat  action 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Marc CABANO</a:t>
            </a:r>
            <a:r>
              <a:rPr lang="fr-FR" sz="1600" dirty="0" smtClean="0">
                <a:sym typeface="Wingdings" panose="05000000000000000000" pitchFamily="2" charset="2"/>
              </a:rPr>
              <a:t>, à partir de mai.</a:t>
            </a: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SC : 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décision de ne pas re-planifer les élaborations non faites.</a:t>
            </a:r>
          </a:p>
          <a:p>
            <a:pPr lvl="1" algn="just"/>
            <a:r>
              <a:rPr lang="fr-FR" sz="1400" dirty="0" smtClean="0">
                <a:sym typeface="Wingdings" panose="05000000000000000000" pitchFamily="2" charset="2"/>
              </a:rPr>
              <a:t>Préparation et lancement d’une réunion PIC  action  </a:t>
            </a: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Nicolas PROIX et Raymond ALLIER,</a:t>
            </a:r>
            <a:r>
              <a:rPr lang="fr-FR" sz="1400" dirty="0" smtClean="0">
                <a:sym typeface="Wingdings" panose="05000000000000000000" pitchFamily="2" charset="2"/>
              </a:rPr>
              <a:t> fin mai</a:t>
            </a:r>
          </a:p>
          <a:p>
            <a:pPr lvl="1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553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625132"/>
            <a:ext cx="3146730" cy="232867"/>
          </a:xfrm>
        </p:spPr>
        <p:txBody>
          <a:bodyPr/>
          <a:lstStyle/>
          <a:p>
            <a:r>
              <a:rPr lang="fr-FR" dirty="0" smtClean="0">
                <a:solidFill>
                  <a:srgbClr val="1D252B"/>
                </a:solidFill>
              </a:rPr>
              <a:t>avril 2018,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218652" y="1003286"/>
            <a:ext cx="8809437" cy="573157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0" noProof="1">
                <a:solidFill>
                  <a:srgbClr val="FF0000"/>
                </a:solidFill>
              </a:rPr>
              <a:t>Points </a:t>
            </a:r>
            <a:r>
              <a:rPr lang="fr-FR" sz="1400" b="0" noProof="1" smtClean="0">
                <a:solidFill>
                  <a:srgbClr val="FF0000"/>
                </a:solidFill>
              </a:rPr>
              <a:t>durs : </a:t>
            </a:r>
            <a:endParaRPr lang="fr-FR" sz="1400" b="0" noProof="1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 smtClean="0">
                <a:solidFill>
                  <a:prstClr val="black"/>
                </a:solidFill>
              </a:rPr>
              <a:t>Impact economique sutie déversement accidentel du 14/02/2018 </a:t>
            </a:r>
            <a:r>
              <a:rPr lang="fr-FR" sz="1400" b="0" noProof="1" smtClean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fr-FR" sz="1400" b="0" noProof="1" smtClean="0">
                <a:solidFill>
                  <a:prstClr val="black"/>
                </a:solidFill>
              </a:rPr>
              <a:t> négociations en cours avec SECHE ECOSERVICE et Brigitte Lonchambon (manque de réactivité du prestataire).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 smtClean="0">
                <a:solidFill>
                  <a:prstClr val="black"/>
                </a:solidFill>
              </a:rPr>
              <a:t>NC DREAL « pas de vanne de sécurité permettant de couper sans délai l’arrivée de gaz sur détection de pression basse » : attente retour de l’installateur, sur la non installation de cette vanne.</a:t>
            </a:r>
          </a:p>
          <a:p>
            <a:endParaRPr lang="fr-FR" sz="1400" b="0" noProof="1" smtClean="0">
              <a:solidFill>
                <a:srgbClr val="00B050"/>
              </a:solidFill>
            </a:endParaRPr>
          </a:p>
          <a:p>
            <a:r>
              <a:rPr lang="fr-FR" sz="1400" b="0" noProof="1" smtClean="0">
                <a:solidFill>
                  <a:srgbClr val="00B050"/>
                </a:solidFill>
              </a:rPr>
              <a:t>Réussites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 smtClean="0">
                <a:solidFill>
                  <a:prstClr val="black"/>
                </a:solidFill>
              </a:rPr>
              <a:t>STOP </a:t>
            </a:r>
            <a:r>
              <a:rPr lang="fr-FR" sz="1400" b="0" noProof="1">
                <a:solidFill>
                  <a:prstClr val="black"/>
                </a:solidFill>
              </a:rPr>
              <a:t>SECURITE, le </a:t>
            </a:r>
            <a:r>
              <a:rPr lang="fr-FR" sz="1400" b="0" noProof="1" smtClean="0">
                <a:solidFill>
                  <a:prstClr val="black"/>
                </a:solidFill>
              </a:rPr>
              <a:t>23/03/2018</a:t>
            </a:r>
            <a:r>
              <a:rPr lang="fr-FR" sz="1400" b="0" noProof="1">
                <a:solidFill>
                  <a:prstClr val="black"/>
                </a:solidFill>
              </a:rPr>
              <a:t> </a:t>
            </a:r>
            <a:r>
              <a:rPr lang="fr-FR" sz="1400" b="0" noProof="1" smtClean="0">
                <a:solidFill>
                  <a:prstClr val="black"/>
                </a:solidFill>
              </a:rPr>
              <a:t>: l’ensemble du personnel présent a participé.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 smtClean="0">
                <a:solidFill>
                  <a:prstClr val="black"/>
                </a:solidFill>
              </a:rPr>
              <a:t>Envoi du projet d’arrêté préfectoral à la préfecture, validation DREAL avec les éléments proposés.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 smtClean="0">
                <a:solidFill>
                  <a:prstClr val="black"/>
                </a:solidFill>
              </a:rPr>
              <a:t>Analyse </a:t>
            </a:r>
            <a:r>
              <a:rPr lang="fr-FR" sz="1400" b="0" noProof="1">
                <a:solidFill>
                  <a:prstClr val="black"/>
                </a:solidFill>
              </a:rPr>
              <a:t>de risque </a:t>
            </a:r>
            <a:r>
              <a:rPr lang="fr-FR" sz="1400" b="0" noProof="1" smtClean="0">
                <a:solidFill>
                  <a:prstClr val="black"/>
                </a:solidFill>
              </a:rPr>
              <a:t>industriel terminée sur l’ensemble du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0" noProof="1" smtClean="0">
              <a:solidFill>
                <a:srgbClr val="00B050"/>
              </a:solidFill>
            </a:endParaRPr>
          </a:p>
          <a:p>
            <a:r>
              <a:rPr lang="fr-FR" sz="1400" b="0" noProof="1" smtClean="0">
                <a:solidFill>
                  <a:srgbClr val="00B050"/>
                </a:solidFill>
              </a:rPr>
              <a:t>Actions en cours de finalisation </a:t>
            </a:r>
            <a:r>
              <a:rPr lang="fr-FR" sz="1400" b="0" noProof="1" smtClean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>
                <a:solidFill>
                  <a:prstClr val="black"/>
                </a:solidFill>
              </a:rPr>
              <a:t>AAA du </a:t>
            </a:r>
            <a:r>
              <a:rPr lang="fr-FR" sz="1400" b="0" noProof="1" smtClean="0">
                <a:solidFill>
                  <a:prstClr val="black"/>
                </a:solidFill>
              </a:rPr>
              <a:t>04/04/2018 : </a:t>
            </a:r>
            <a:r>
              <a:rPr lang="fr-FR" sz="1400" b="0" noProof="1">
                <a:solidFill>
                  <a:prstClr val="black"/>
                </a:solidFill>
              </a:rPr>
              <a:t>ensemble des actions réalisées au 12/04 (pilote société Westfalen) pour sécurisation de l’installation de distribution </a:t>
            </a:r>
            <a:r>
              <a:rPr lang="fr-FR" sz="1400" b="0" noProof="1" smtClean="0">
                <a:solidFill>
                  <a:prstClr val="black"/>
                </a:solidFill>
              </a:rPr>
              <a:t>d’hélium. 2 actions supplémentaires en cours suite à mise en sécurité de l’installation.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>
                <a:solidFill>
                  <a:prstClr val="black"/>
                </a:solidFill>
              </a:rPr>
              <a:t>Déploiement réalisation et coaching des intéractions </a:t>
            </a:r>
            <a:r>
              <a:rPr lang="fr-FR" sz="1400" b="0" noProof="1" smtClean="0">
                <a:solidFill>
                  <a:prstClr val="black"/>
                </a:solidFill>
              </a:rPr>
              <a:t>sécurité : </a:t>
            </a:r>
            <a:endParaRPr lang="fr-FR" sz="1400" b="0" noProof="1">
              <a:solidFill>
                <a:prstClr val="black"/>
              </a:solidFill>
            </a:endParaRPr>
          </a:p>
          <a:p>
            <a:r>
              <a:rPr lang="fr-FR" sz="1400" b="0" noProof="1">
                <a:solidFill>
                  <a:prstClr val="black"/>
                </a:solidFill>
                <a:sym typeface="Wingdings"/>
              </a:rPr>
              <a:t>      </a:t>
            </a:r>
            <a:r>
              <a:rPr lang="fr-FR" sz="1400" b="0" noProof="1" smtClean="0">
                <a:solidFill>
                  <a:prstClr val="black"/>
                </a:solidFill>
                <a:sym typeface="Wingdings"/>
              </a:rPr>
              <a:t>	 </a:t>
            </a:r>
            <a:r>
              <a:rPr lang="fr-FR" sz="1400" b="0" noProof="1">
                <a:solidFill>
                  <a:prstClr val="black"/>
                </a:solidFill>
                <a:sym typeface="Wingdings"/>
              </a:rPr>
              <a:t>O</a:t>
            </a:r>
            <a:r>
              <a:rPr lang="fr-FR" sz="1400" b="0" noProof="1">
                <a:solidFill>
                  <a:prstClr val="black"/>
                </a:solidFill>
              </a:rPr>
              <a:t>bjectif de 1 intéraction/semaine </a:t>
            </a:r>
            <a:r>
              <a:rPr lang="fr-FR" sz="1400" b="0" noProof="1" smtClean="0">
                <a:solidFill>
                  <a:prstClr val="black"/>
                </a:solidFill>
              </a:rPr>
              <a:t>atteint.</a:t>
            </a:r>
          </a:p>
          <a:p>
            <a:r>
              <a:rPr lang="fr-FR" sz="1400" b="0" noProof="1" smtClean="0">
                <a:solidFill>
                  <a:prstClr val="black"/>
                </a:solidFill>
              </a:rPr>
              <a:t>	</a:t>
            </a:r>
            <a:r>
              <a:rPr lang="fr-FR" sz="1400" b="0" noProof="1" smtClean="0">
                <a:solidFill>
                  <a:prstClr val="black"/>
                </a:solidFill>
                <a:sym typeface="Wingdings" panose="05000000000000000000" pitchFamily="2" charset="2"/>
              </a:rPr>
              <a:t> Fin du coaching Christophe. Coaching Claude en cours.</a:t>
            </a:r>
            <a:endParaRPr lang="fr-FR" sz="1400" b="0" noProof="1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noProof="1" smtClean="0">
                <a:solidFill>
                  <a:prstClr val="black"/>
                </a:solidFill>
              </a:rPr>
              <a:t>Actions pour améliorer la circulation zone atelier:</a:t>
            </a:r>
          </a:p>
          <a:p>
            <a:r>
              <a:rPr lang="fr-FR" sz="1400" b="0" noProof="1" smtClean="0">
                <a:solidFill>
                  <a:prstClr val="black"/>
                </a:solidFill>
              </a:rPr>
              <a:t>	- Attente délai pour mise en peinture des allées de circulation visiteur, et personnel.</a:t>
            </a:r>
          </a:p>
          <a:p>
            <a:r>
              <a:rPr lang="fr-FR" sz="1400" b="0" noProof="1">
                <a:solidFill>
                  <a:prstClr val="black"/>
                </a:solidFill>
              </a:rPr>
              <a:t>	</a:t>
            </a:r>
            <a:r>
              <a:rPr lang="fr-FR" sz="1400" b="0" noProof="1" smtClean="0">
                <a:solidFill>
                  <a:prstClr val="black"/>
                </a:solidFill>
              </a:rPr>
              <a:t>- Plan pour matériel de sécurité (plots, barrière de sécurité, portillons de sécurité) défini,</a:t>
            </a:r>
          </a:p>
          <a:p>
            <a:r>
              <a:rPr lang="fr-FR" sz="1400" b="0" noProof="1">
                <a:solidFill>
                  <a:prstClr val="black"/>
                </a:solidFill>
              </a:rPr>
              <a:t>	</a:t>
            </a:r>
            <a:r>
              <a:rPr lang="fr-FR" sz="1400" b="0" noProof="1" smtClean="0">
                <a:solidFill>
                  <a:prstClr val="black"/>
                </a:solidFill>
              </a:rPr>
              <a:t> </a:t>
            </a:r>
            <a:r>
              <a:rPr lang="fr-FR" sz="1400" b="0" noProof="1">
                <a:solidFill>
                  <a:prstClr val="black"/>
                </a:solidFill>
              </a:rPr>
              <a:t>m</a:t>
            </a:r>
            <a:r>
              <a:rPr lang="fr-FR" sz="1400" b="0" noProof="1" smtClean="0">
                <a:solidFill>
                  <a:prstClr val="black"/>
                </a:solidFill>
              </a:rPr>
              <a:t>ise en place dès que les allées sont peintes au sol.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18654" y="185672"/>
            <a:ext cx="7669424" cy="707886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3000" kern="1200" spc="-150" dirty="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prstClr val="white"/>
                </a:solidFill>
              </a:rPr>
              <a:t>Points </a:t>
            </a:r>
            <a:r>
              <a:rPr lang="en-US" sz="2000" err="1" smtClean="0">
                <a:solidFill>
                  <a:prstClr val="white"/>
                </a:solidFill>
              </a:rPr>
              <a:t>durs</a:t>
            </a:r>
            <a:r>
              <a:rPr lang="en-US" sz="2000" smtClean="0">
                <a:solidFill>
                  <a:prstClr val="white"/>
                </a:solidFill>
              </a:rPr>
              <a:t>, </a:t>
            </a:r>
            <a:r>
              <a:rPr lang="en-US" sz="2000" err="1" smtClean="0">
                <a:solidFill>
                  <a:prstClr val="white"/>
                </a:solidFill>
              </a:rPr>
              <a:t>réussites</a:t>
            </a:r>
            <a:r>
              <a:rPr lang="en-US" sz="2000" smtClean="0">
                <a:solidFill>
                  <a:prstClr val="white"/>
                </a:solidFill>
              </a:rPr>
              <a:t> et actions HSE en </a:t>
            </a:r>
            <a:r>
              <a:rPr lang="en-US" sz="2000" err="1" smtClean="0">
                <a:solidFill>
                  <a:prstClr val="white"/>
                </a:solidFill>
              </a:rPr>
              <a:t>cours</a:t>
            </a:r>
            <a:r>
              <a:rPr lang="en-US" sz="2000" smtClean="0">
                <a:solidFill>
                  <a:prstClr val="white"/>
                </a:solidFill>
              </a:rPr>
              <a:t> de </a:t>
            </a:r>
            <a:r>
              <a:rPr lang="en-US" sz="2000" err="1" smtClean="0">
                <a:solidFill>
                  <a:prstClr val="white"/>
                </a:solidFill>
              </a:rPr>
              <a:t>finalisation</a:t>
            </a:r>
            <a:r>
              <a:rPr lang="en-US" sz="2000" smtClean="0">
                <a:solidFill>
                  <a:prstClr val="white"/>
                </a:solidFill>
              </a:rPr>
              <a:t> </a:t>
            </a:r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54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515186"/>
              </p:ext>
            </p:extLst>
          </p:nvPr>
        </p:nvGraphicFramePr>
        <p:xfrm>
          <a:off x="253053" y="1555962"/>
          <a:ext cx="8760320" cy="217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064"/>
                <a:gridCol w="1752064"/>
                <a:gridCol w="1752064"/>
                <a:gridCol w="1752064"/>
                <a:gridCol w="1752064"/>
              </a:tblGrid>
              <a:tr h="5381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Ventes en K€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Budget du mois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Réalisé</a:t>
                      </a:r>
                      <a:r>
                        <a:rPr lang="fr-FR" baseline="0" dirty="0" smtClean="0"/>
                        <a:t> du mois</a:t>
                      </a:r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Budget cumulé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Réalisé en</a:t>
                      </a:r>
                      <a:r>
                        <a:rPr lang="fr-FR" baseline="0" dirty="0" smtClean="0"/>
                        <a:t> cumul</a:t>
                      </a:r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Lingots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253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219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253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296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3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Chutes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170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253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301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253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467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8654" y="1040711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Les ventes 2018</a:t>
            </a:r>
            <a:endParaRPr lang="fr-F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84335"/>
              </p:ext>
            </p:extLst>
          </p:nvPr>
        </p:nvGraphicFramePr>
        <p:xfrm>
          <a:off x="253053" y="3835730"/>
          <a:ext cx="4425825" cy="239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378"/>
                <a:gridCol w="451263"/>
                <a:gridCol w="878774"/>
                <a:gridCol w="1294410"/>
              </a:tblGrid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Détails de</a:t>
                      </a:r>
                      <a:r>
                        <a:rPr lang="fr-FR" sz="1100" baseline="0" dirty="0" smtClean="0"/>
                        <a:t> la vente des</a:t>
                      </a:r>
                      <a:r>
                        <a:rPr lang="fr-FR" sz="1100" dirty="0" smtClean="0"/>
                        <a:t> lingots 2018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K€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Prix</a:t>
                      </a:r>
                      <a:r>
                        <a:rPr lang="fr-FR" sz="1100" baseline="0" dirty="0" smtClean="0"/>
                        <a:t> au kg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Date de comptabilisation</a:t>
                      </a:r>
                      <a:endParaRPr lang="fr-FR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HAL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13,8 $/kg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Février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HAL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13,8 $/kg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8647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Bombardier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17,2 $/kg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Lama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8,5 €/kg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296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84194"/>
              </p:ext>
            </p:extLst>
          </p:nvPr>
        </p:nvGraphicFramePr>
        <p:xfrm>
          <a:off x="4777554" y="3835730"/>
          <a:ext cx="4235820" cy="273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78"/>
                <a:gridCol w="926314"/>
                <a:gridCol w="926314"/>
                <a:gridCol w="926314"/>
              </a:tblGrid>
              <a:tr h="51077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Détails de</a:t>
                      </a:r>
                      <a:r>
                        <a:rPr lang="fr-FR" sz="1100" baseline="0" dirty="0" smtClean="0"/>
                        <a:t> la vente des</a:t>
                      </a:r>
                      <a:r>
                        <a:rPr lang="fr-FR" sz="1100" dirty="0" smtClean="0"/>
                        <a:t> chutes 2018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K€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€/kg</a:t>
                      </a:r>
                      <a:endParaRPr lang="fr-FR" sz="1100" dirty="0"/>
                    </a:p>
                  </a:txBody>
                  <a:tcPr anchor="ctr"/>
                </a:tc>
              </a:tr>
              <a:tr h="39174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87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4,5</a:t>
                      </a:r>
                      <a:endParaRPr lang="fr-FR" sz="1200" dirty="0"/>
                    </a:p>
                  </a:txBody>
                  <a:tcPr anchor="ctr"/>
                </a:tc>
              </a:tr>
              <a:tr h="36813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BRAMI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45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3,3</a:t>
                      </a:r>
                      <a:endParaRPr lang="fr-FR" sz="1200" dirty="0"/>
                    </a:p>
                  </a:txBody>
                  <a:tcPr anchor="ctr"/>
                </a:tc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CRONIMET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4,2</a:t>
                      </a:r>
                      <a:endParaRPr lang="fr-FR" sz="12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ELG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1,5</a:t>
                      </a:r>
                      <a:endParaRPr lang="fr-FR" sz="12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FERINOX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-12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Ecarts</a:t>
                      </a:r>
                      <a:r>
                        <a:rPr lang="fr-FR" sz="800" baseline="0" dirty="0" smtClean="0"/>
                        <a:t> poids / prix</a:t>
                      </a:r>
                      <a:endParaRPr lang="fr-FR" sz="8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170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45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79" y="801402"/>
            <a:ext cx="21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</a:t>
            </a:r>
            <a:r>
              <a:rPr lang="fr-FR" sz="1600" b="1" dirty="0" smtClean="0">
                <a:solidFill>
                  <a:prstClr val="black"/>
                </a:solidFill>
              </a:rPr>
              <a:t>l’énergie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878" y="3573251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</a:t>
            </a:r>
            <a:r>
              <a:rPr lang="fr-FR" sz="1600" b="1" dirty="0" smtClean="0">
                <a:solidFill>
                  <a:prstClr val="black"/>
                </a:solidFill>
              </a:rPr>
              <a:t>les consommables : 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072458"/>
              </p:ext>
            </p:extLst>
          </p:nvPr>
        </p:nvGraphicFramePr>
        <p:xfrm>
          <a:off x="285094" y="3972560"/>
          <a:ext cx="8573911" cy="2479597"/>
        </p:xfrm>
        <a:graphic>
          <a:graphicData uri="http://schemas.openxmlformats.org/drawingml/2006/table">
            <a:tbl>
              <a:tblPr/>
              <a:tblGrid>
                <a:gridCol w="2419262"/>
                <a:gridCol w="939800"/>
                <a:gridCol w="1028700"/>
                <a:gridCol w="876300"/>
                <a:gridCol w="381921"/>
                <a:gridCol w="975976"/>
                <a:gridCol w="975976"/>
                <a:gridCol w="975976"/>
              </a:tblGrid>
              <a:tr h="313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de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de métaux divers (stubs)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Fournitures de fabrication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outils sur section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d'emballage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consommables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464750"/>
              </p:ext>
            </p:extLst>
          </p:nvPr>
        </p:nvGraphicFramePr>
        <p:xfrm>
          <a:off x="218654" y="1150484"/>
          <a:ext cx="8579391" cy="2292825"/>
        </p:xfrm>
        <a:graphic>
          <a:graphicData uri="http://schemas.openxmlformats.org/drawingml/2006/table">
            <a:tbl>
              <a:tblPr/>
              <a:tblGrid>
                <a:gridCol w="2398774"/>
                <a:gridCol w="958109"/>
                <a:gridCol w="958109"/>
                <a:gridCol w="958109"/>
                <a:gridCol w="431963"/>
                <a:gridCol w="958109"/>
                <a:gridCol w="958109"/>
                <a:gridCol w="958109"/>
              </a:tblGrid>
              <a:tr h="37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de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3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Electricité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Gaz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Autres fluides &amp; gaz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énergie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6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79" y="801402"/>
            <a:ext cx="2935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la </a:t>
            </a:r>
            <a:r>
              <a:rPr lang="fr-FR" sz="1600" b="1" dirty="0" smtClean="0">
                <a:solidFill>
                  <a:prstClr val="black"/>
                </a:solidFill>
              </a:rPr>
              <a:t>sous-traitance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877" y="4293809"/>
            <a:ext cx="2786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la </a:t>
            </a:r>
            <a:r>
              <a:rPr lang="fr-FR" sz="1600" b="1" dirty="0" smtClean="0">
                <a:solidFill>
                  <a:prstClr val="black"/>
                </a:solidFill>
              </a:rPr>
              <a:t>maintenance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264960"/>
              </p:ext>
            </p:extLst>
          </p:nvPr>
        </p:nvGraphicFramePr>
        <p:xfrm>
          <a:off x="218655" y="4632363"/>
          <a:ext cx="8517061" cy="1572576"/>
        </p:xfrm>
        <a:graphic>
          <a:graphicData uri="http://schemas.openxmlformats.org/drawingml/2006/table">
            <a:tbl>
              <a:tblPr/>
              <a:tblGrid>
                <a:gridCol w="2369510"/>
                <a:gridCol w="980045"/>
                <a:gridCol w="929133"/>
                <a:gridCol w="980045"/>
                <a:gridCol w="349813"/>
                <a:gridCol w="969505"/>
                <a:gridCol w="969505"/>
                <a:gridCol w="969505"/>
              </a:tblGrid>
              <a:tr h="276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de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85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Fournitures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Prestations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effectLst/>
                          <a:latin typeface="Arial"/>
                        </a:rPr>
                        <a:t>maintenance</a:t>
                      </a:r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40419"/>
              </p:ext>
            </p:extLst>
          </p:nvPr>
        </p:nvGraphicFramePr>
        <p:xfrm>
          <a:off x="218654" y="1175115"/>
          <a:ext cx="8517062" cy="2641716"/>
        </p:xfrm>
        <a:graphic>
          <a:graphicData uri="http://schemas.openxmlformats.org/drawingml/2006/table">
            <a:tbl>
              <a:tblPr/>
              <a:tblGrid>
                <a:gridCol w="2381349"/>
                <a:gridCol w="951148"/>
                <a:gridCol w="951148"/>
                <a:gridCol w="951148"/>
                <a:gridCol w="428825"/>
                <a:gridCol w="951148"/>
                <a:gridCol w="951148"/>
                <a:gridCol w="951148"/>
              </a:tblGrid>
              <a:tr h="316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de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4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Sous-traitance processing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Coût transport 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Sous-traitance autres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ST labo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ST environnement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sous-traitance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2266" y="1245974"/>
            <a:ext cx="3826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les frais divers de </a:t>
            </a:r>
            <a:r>
              <a:rPr lang="fr-FR" sz="1600" b="1" dirty="0" smtClean="0">
                <a:solidFill>
                  <a:prstClr val="black"/>
                </a:solidFill>
              </a:rPr>
              <a:t>gestion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930538"/>
              </p:ext>
            </p:extLst>
          </p:nvPr>
        </p:nvGraphicFramePr>
        <p:xfrm>
          <a:off x="218654" y="1720631"/>
          <a:ext cx="8656081" cy="3770748"/>
        </p:xfrm>
        <a:graphic>
          <a:graphicData uri="http://schemas.openxmlformats.org/drawingml/2006/table">
            <a:tbl>
              <a:tblPr/>
              <a:tblGrid>
                <a:gridCol w="2420218"/>
                <a:gridCol w="966673"/>
                <a:gridCol w="966673"/>
                <a:gridCol w="966673"/>
                <a:gridCol w="435825"/>
                <a:gridCol w="966673"/>
                <a:gridCol w="966673"/>
                <a:gridCol w="966673"/>
              </a:tblGrid>
              <a:tr h="320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de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Honoraires + contrôles réglementaires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Informatique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Missions et réceptions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Services extérieurs (refacturation)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Services généraux (dont locations de vêtements et EPI)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Téléphone + courrier + fournitures admin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Formation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Divers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frais divers de 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Avril 2018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23220"/>
          </a:xfrm>
        </p:spPr>
        <p:txBody>
          <a:bodyPr/>
          <a:lstStyle/>
          <a:p>
            <a:r>
              <a:rPr lang="fr-FR" sz="2800" dirty="0" smtClean="0"/>
              <a:t>Plan circulation ateliers EcoTitanium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6"/>
          <a:stretch/>
        </p:blipFill>
        <p:spPr bwMode="auto">
          <a:xfrm>
            <a:off x="177570" y="840550"/>
            <a:ext cx="4780315" cy="56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t="62007" r="50756" b="18017"/>
          <a:stretch/>
        </p:blipFill>
        <p:spPr bwMode="auto">
          <a:xfrm>
            <a:off x="5048943" y="1570713"/>
            <a:ext cx="4095057" cy="16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6" t="62007" r="22668" b="18017"/>
          <a:stretch/>
        </p:blipFill>
        <p:spPr bwMode="auto">
          <a:xfrm>
            <a:off x="5330547" y="3664743"/>
            <a:ext cx="3520654" cy="18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1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Avril 2018,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400110"/>
          </a:xfrm>
        </p:spPr>
        <p:txBody>
          <a:bodyPr/>
          <a:lstStyle/>
          <a:p>
            <a:r>
              <a:rPr lang="fr-FR" sz="2000" dirty="0" smtClean="0"/>
              <a:t>Résultats du mois  et suivi des actions </a:t>
            </a:r>
            <a:endParaRPr lang="fr-FR" sz="20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97266"/>
              </p:ext>
            </p:extLst>
          </p:nvPr>
        </p:nvGraphicFramePr>
        <p:xfrm>
          <a:off x="824582" y="749619"/>
          <a:ext cx="3494030" cy="1647645"/>
        </p:xfrm>
        <a:graphic>
          <a:graphicData uri="http://schemas.openxmlformats.org/drawingml/2006/table">
            <a:tbl>
              <a:tblPr/>
              <a:tblGrid>
                <a:gridCol w="805914"/>
                <a:gridCol w="936434"/>
                <a:gridCol w="914400"/>
                <a:gridCol w="837282"/>
              </a:tblGrid>
              <a:tr h="1901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Suivi Evènement Sécurité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Tendance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2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2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2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2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21551"/>
              </p:ext>
            </p:extLst>
          </p:nvPr>
        </p:nvGraphicFramePr>
        <p:xfrm>
          <a:off x="4955907" y="895563"/>
          <a:ext cx="2524546" cy="1114425"/>
        </p:xfrm>
        <a:graphic>
          <a:graphicData uri="http://schemas.openxmlformats.org/drawingml/2006/table">
            <a:tbl>
              <a:tblPr/>
              <a:tblGrid>
                <a:gridCol w="706763"/>
                <a:gridCol w="936434"/>
                <a:gridCol w="881349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Evènement Environnement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année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Mineur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Majeur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>
          <a:xfrm>
            <a:off x="218654" y="2517840"/>
            <a:ext cx="8554324" cy="410729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noProof="1" smtClean="0">
                <a:solidFill>
                  <a:srgbClr val="FF0000"/>
                </a:solidFill>
              </a:rPr>
              <a:t>1 AAA sur Avril (opérateur arrêté depuis le 04/04/18)</a:t>
            </a:r>
          </a:p>
          <a:p>
            <a:endParaRPr lang="fr-FR" sz="1000" noProof="1" smtClean="0">
              <a:solidFill>
                <a:srgbClr val="FF0000"/>
              </a:solidFill>
            </a:endParaRPr>
          </a:p>
          <a:p>
            <a:r>
              <a:rPr lang="fr-FR" sz="1400" u="sng" noProof="1"/>
              <a:t>A </a:t>
            </a:r>
            <a:r>
              <a:rPr lang="fr-FR" sz="1400" u="sng" noProof="1" smtClean="0"/>
              <a:t>VENIR </a:t>
            </a:r>
            <a:r>
              <a:rPr lang="fr-FR" sz="1400" noProof="1" smtClean="0"/>
              <a:t>:</a:t>
            </a:r>
            <a:endParaRPr lang="fr-FR" sz="1400" noProof="1"/>
          </a:p>
          <a:p>
            <a:endParaRPr lang="fr-FR" sz="8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noProof="1" smtClean="0"/>
              <a:t>Déploiement des plans d’action issus de l’analyse de risques industriels et du STOP SECURITE</a:t>
            </a:r>
          </a:p>
          <a:p>
            <a:endParaRPr lang="fr-FR" sz="8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noProof="1" smtClean="0"/>
              <a:t>Audit exigences essentielles sécurité, les 16 et 17 Mai :</a:t>
            </a:r>
          </a:p>
          <a:p>
            <a:r>
              <a:rPr lang="fr-FR" sz="1400" b="0" noProof="1" smtClean="0">
                <a:solidFill>
                  <a:prstClr val="black"/>
                </a:solidFill>
              </a:rPr>
              <a:t>	Manutentions mécaniques</a:t>
            </a:r>
          </a:p>
          <a:p>
            <a:r>
              <a:rPr lang="fr-FR" sz="1400" b="0" noProof="1">
                <a:solidFill>
                  <a:prstClr val="black"/>
                </a:solidFill>
              </a:rPr>
              <a:t>	</a:t>
            </a:r>
            <a:r>
              <a:rPr lang="fr-FR" sz="1400" b="0" noProof="1" smtClean="0">
                <a:solidFill>
                  <a:prstClr val="black"/>
                </a:solidFill>
              </a:rPr>
              <a:t>Circulation, Coactivité piétons/engins.</a:t>
            </a:r>
          </a:p>
          <a:p>
            <a:endParaRPr lang="fr-FR" sz="800" b="0" noProof="1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noProof="1" smtClean="0"/>
              <a:t>Participation </a:t>
            </a:r>
            <a:r>
              <a:rPr lang="fr-FR" sz="1400" noProof="1"/>
              <a:t>de l’ensemble du personnel à la journée mondiale de la </a:t>
            </a:r>
            <a:r>
              <a:rPr lang="fr-FR" sz="1400" noProof="1" smtClean="0"/>
              <a:t>sécurité :</a:t>
            </a:r>
            <a:endParaRPr lang="fr-FR" sz="1400" noProof="1"/>
          </a:p>
          <a:p>
            <a:r>
              <a:rPr lang="fr-FR" sz="1400" b="0" noProof="1" smtClean="0">
                <a:solidFill>
                  <a:prstClr val="black"/>
                </a:solidFill>
              </a:rPr>
              <a:t>	</a:t>
            </a:r>
            <a:r>
              <a:rPr lang="fr-FR" sz="1400" b="0" noProof="1" smtClean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fr-FR" sz="1400" b="0" noProof="1" smtClean="0">
                <a:solidFill>
                  <a:prstClr val="black"/>
                </a:solidFill>
              </a:rPr>
              <a:t>JMS </a:t>
            </a:r>
            <a:r>
              <a:rPr lang="fr-FR" sz="1400" b="0" noProof="1">
                <a:solidFill>
                  <a:prstClr val="black"/>
                </a:solidFill>
              </a:rPr>
              <a:t>planifiée le vendredi 27/04, sur le site Aubert et Duval Les </a:t>
            </a:r>
            <a:r>
              <a:rPr lang="fr-FR" sz="1400" b="0" noProof="1" smtClean="0">
                <a:solidFill>
                  <a:prstClr val="black"/>
                </a:solidFill>
              </a:rPr>
              <a:t>Ancizes.</a:t>
            </a:r>
          </a:p>
          <a:p>
            <a:pPr marL="285750" indent="-285750">
              <a:buFont typeface="Wingdings"/>
              <a:buChar char="è"/>
            </a:pPr>
            <a:endParaRPr lang="fr-FR" sz="800" b="0" noProof="1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noProof="1"/>
              <a:t>Nettoyage du bassin d’orage, aménagement du drain pour contrôle des eaux </a:t>
            </a:r>
            <a:r>
              <a:rPr lang="fr-FR" sz="1400" noProof="1" smtClean="0"/>
              <a:t>souterraines</a:t>
            </a:r>
          </a:p>
          <a:p>
            <a:endParaRPr lang="fr-FR" sz="800" noProof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noProof="1"/>
              <a:t>Chantier insonorisation ventilateurs extérieurs </a:t>
            </a:r>
            <a:r>
              <a:rPr lang="fr-FR" sz="1400" noProof="1" smtClean="0"/>
              <a:t>terminé :</a:t>
            </a:r>
          </a:p>
          <a:p>
            <a:r>
              <a:rPr lang="fr-FR" sz="1400" b="0" noProof="1">
                <a:solidFill>
                  <a:prstClr val="black"/>
                </a:solidFill>
              </a:rPr>
              <a:t>	</a:t>
            </a:r>
            <a:r>
              <a:rPr lang="fr-FR" sz="1400" b="0" noProof="1" smtClean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fr-FR" sz="1400" b="0" noProof="1" smtClean="0">
                <a:solidFill>
                  <a:prstClr val="black"/>
                </a:solidFill>
              </a:rPr>
              <a:t>Planifier </a:t>
            </a:r>
            <a:r>
              <a:rPr lang="fr-FR" sz="1400" b="0" noProof="1">
                <a:solidFill>
                  <a:prstClr val="black"/>
                </a:solidFill>
              </a:rPr>
              <a:t>une mesure de bruit afin de </a:t>
            </a:r>
            <a:r>
              <a:rPr lang="fr-FR" sz="1400" b="0" noProof="1" smtClean="0">
                <a:solidFill>
                  <a:prstClr val="black"/>
                </a:solidFill>
              </a:rPr>
              <a:t>vérifier l’efficacité de l’insonorisation et s’assurer d’être 	conforme </a:t>
            </a:r>
            <a:r>
              <a:rPr lang="fr-FR" sz="1400" b="0" noProof="1">
                <a:solidFill>
                  <a:prstClr val="black"/>
                </a:solidFill>
              </a:rPr>
              <a:t>par rapport à notre arrêté </a:t>
            </a:r>
            <a:r>
              <a:rPr lang="fr-FR" sz="1400" b="0" noProof="1" smtClean="0">
                <a:solidFill>
                  <a:prstClr val="black"/>
                </a:solidFill>
              </a:rPr>
              <a:t>préfectoral.</a:t>
            </a:r>
            <a:endParaRPr lang="fr-FR" sz="1400" b="0" noProof="1">
              <a:solidFill>
                <a:prstClr val="black"/>
              </a:solidFill>
            </a:endParaRPr>
          </a:p>
          <a:p>
            <a:endParaRPr lang="fr-FR" sz="1400" noProof="1"/>
          </a:p>
          <a:p>
            <a:pPr>
              <a:spcBef>
                <a:spcPts val="600"/>
              </a:spcBef>
            </a:pPr>
            <a:r>
              <a:rPr lang="fr-FR" sz="1400" b="0" noProof="1" smtClean="0">
                <a:solidFill>
                  <a:prstClr val="black"/>
                </a:solidFill>
              </a:rPr>
              <a:t>.</a:t>
            </a:r>
            <a:endParaRPr lang="fr-FR" sz="1400" b="0" noProof="1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fr-FR" sz="1400" b="0" noProof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9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06667"/>
              </p:ext>
            </p:extLst>
          </p:nvPr>
        </p:nvGraphicFramePr>
        <p:xfrm>
          <a:off x="134206" y="1233841"/>
          <a:ext cx="8879164" cy="5333918"/>
        </p:xfrm>
        <a:graphic>
          <a:graphicData uri="http://schemas.openxmlformats.org/drawingml/2006/table">
            <a:tbl>
              <a:tblPr/>
              <a:tblGrid>
                <a:gridCol w="2787647"/>
                <a:gridCol w="87363"/>
                <a:gridCol w="953042"/>
                <a:gridCol w="953042"/>
                <a:gridCol w="953042"/>
                <a:gridCol w="74125"/>
                <a:gridCol w="44995"/>
                <a:gridCol w="1008636"/>
                <a:gridCol w="1008636"/>
                <a:gridCol w="1008636"/>
              </a:tblGrid>
              <a:tr h="1393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de mars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mars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87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réel / 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réel / 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Chiffre d'affaires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Produits divers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stockée (DP et PF)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des produits d'exploitation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Achats MP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(273)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Variation MP (augmentation ou diminution de stock)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Consommation MP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(153)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(295)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 sur MP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Cons.énergie &amp; fluides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 mat.consommables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S/Traitance fabrication / processing / labo. / enviro.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(420)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Traitance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d'entretien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Transports s/achats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Transports s/ventes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de personnel de production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des coûts directs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(528)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Marges/coûts directs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(572)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Assurance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divers gestion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(281)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R&amp;D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bancaires et assimilés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Impôts et taxes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de personnel de structure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des frais généraux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(283)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(528)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EXEDENT BRUT EXPLOITATION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(293)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(1 052)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(1 100)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Amortissements comptables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des provisions et des amortissements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RESULTAT D'EXPLOITATION (ROC)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(537)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(1 979)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(1 409)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9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80" y="772176"/>
            <a:ext cx="552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Résultats financiers à fin mars 2018: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206" y="6251962"/>
            <a:ext cx="8620546" cy="152400"/>
          </a:xfrm>
          <a:prstGeom prst="rect">
            <a:avLst/>
          </a:prstGeom>
          <a:noFill/>
          <a:ln w="158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5427" y="712799"/>
            <a:ext cx="760541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1B3EF"/>
                </a:solidFill>
              </a:rPr>
              <a:t>Commentaires des résultats, en cumul à fin mars 2018, par rapport au budget :</a:t>
            </a:r>
          </a:p>
          <a:p>
            <a:endParaRPr lang="fr-FR" sz="1400" b="1" dirty="0" smtClean="0">
              <a:solidFill>
                <a:srgbClr val="21B3E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B050"/>
                </a:solidFill>
              </a:rPr>
              <a:t>3 points positifs :</a:t>
            </a:r>
          </a:p>
          <a:p>
            <a:r>
              <a:rPr lang="fr-FR" sz="1200" b="1" dirty="0" smtClean="0">
                <a:solidFill>
                  <a:prstClr val="black"/>
                </a:solidFill>
              </a:rPr>
              <a:t>- Tenue du CA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/>
                </a:solidFill>
              </a:rPr>
              <a:t>296 K€ pour la vente de lingots versus 253 K€ au budget.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/>
                </a:solidFill>
              </a:rPr>
              <a:t>170 K€ pour la vente de chutes versus 0 K€ au budget.</a:t>
            </a:r>
          </a:p>
          <a:p>
            <a:pPr lvl="1"/>
            <a:endParaRPr lang="fr-FR" sz="1200" dirty="0" smtClean="0">
              <a:solidFill>
                <a:prstClr val="black"/>
              </a:solidFill>
            </a:endParaRP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Tenue des frais de maintenance.</a:t>
            </a:r>
          </a:p>
          <a:p>
            <a:pPr lvl="1"/>
            <a:endParaRPr lang="fr-FR" sz="1200" dirty="0" smtClean="0">
              <a:solidFill>
                <a:prstClr val="black"/>
              </a:solidFill>
            </a:endParaRP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Tenue des frais généraux.</a:t>
            </a:r>
          </a:p>
          <a:p>
            <a:pPr lvl="1"/>
            <a:endParaRPr lang="fr-FR" sz="1200" dirty="0">
              <a:solidFill>
                <a:prstClr val="black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</a:rPr>
              <a:t>4 </a:t>
            </a:r>
            <a:r>
              <a:rPr lang="fr-FR" sz="1400" b="1" dirty="0">
                <a:solidFill>
                  <a:srgbClr val="F79646">
                    <a:lumMod val="75000"/>
                  </a:srgbClr>
                </a:solidFill>
              </a:rPr>
              <a:t>p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</a:rPr>
              <a:t>oints en dépassement, mais liés à un sujet de mensualisation budgétaire :</a:t>
            </a: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Consommation MP et chutes plus forte que prévue :</a:t>
            </a:r>
          </a:p>
          <a:p>
            <a:pPr marL="0" lvl="3"/>
            <a:r>
              <a:rPr lang="fr-FR" sz="1200" dirty="0" smtClean="0">
                <a:solidFill>
                  <a:prstClr val="black"/>
                </a:solidFill>
              </a:rPr>
              <a:t>75 K€ en plus par rapport au budget. </a:t>
            </a:r>
          </a:p>
          <a:p>
            <a:pPr marL="0" lvl="3"/>
            <a:endParaRPr lang="fr-FR" sz="1200" dirty="0" smtClean="0">
              <a:solidFill>
                <a:prstClr val="black"/>
              </a:solidFill>
            </a:endParaRPr>
          </a:p>
          <a:p>
            <a:pPr marL="0" lvl="3"/>
            <a:r>
              <a:rPr lang="fr-FR" sz="1200" b="1" dirty="0" smtClean="0">
                <a:solidFill>
                  <a:prstClr val="black"/>
                </a:solidFill>
              </a:rPr>
              <a:t>- Dépassement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de 68 K€ sur la ST de processing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 marL="0" lvl="3"/>
            <a:endParaRPr lang="fr-FR" sz="12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Dépassement de 45 K€ sur la ST de labo.</a:t>
            </a:r>
            <a:endParaRPr lang="fr-FR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3"/>
            <a:endParaRPr lang="fr-FR" sz="1200" dirty="0" smtClean="0">
              <a:solidFill>
                <a:prstClr val="black"/>
              </a:solidFill>
            </a:endParaRPr>
          </a:p>
          <a:p>
            <a:pPr marL="0" lvl="3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sur les consommables:</a:t>
            </a:r>
          </a:p>
          <a:p>
            <a:pPr marL="1085850" lvl="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27 K€ sur l’outillage au niveau de l’aléseuse.</a:t>
            </a:r>
          </a:p>
          <a:p>
            <a:pPr marL="1085850" lvl="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12 K€ sur la mise à disposition des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stubs.</a:t>
            </a:r>
            <a:endParaRPr lang="fr-FR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</a:rPr>
              <a:t>2 Points </a:t>
            </a:r>
            <a:r>
              <a:rPr lang="fr-FR" sz="1400" b="1" dirty="0" smtClean="0">
                <a:solidFill>
                  <a:srgbClr val="FF0000"/>
                </a:solidFill>
              </a:rPr>
              <a:t>très négatifs :</a:t>
            </a:r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2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Explosion des frais de ST environnement et de ST meulage :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de 118 K€ sur la ST environnement [principale cause, l’incident au niveau du bassin pour 109 K€].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de 50 K€ sur la ST de meulage (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Calider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principalement  pb coulures au niveau des électrodes et qualité de peaux au niveau des lingots).</a:t>
            </a:r>
          </a:p>
          <a:p>
            <a:pPr marL="0" lvl="2"/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Explosion de l’énergie :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112 K€ en plus par rapport au budget, dont 71 K€ sur le seul poste électricité.</a:t>
            </a:r>
          </a:p>
        </p:txBody>
      </p:sp>
      <p:pic>
        <p:nvPicPr>
          <p:cNvPr id="11" name="Picture 2" descr="Résultat de recherche d'images pour &quot;panneau attentio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t="26746" r="27746" b="28392"/>
          <a:stretch/>
        </p:blipFill>
        <p:spPr bwMode="auto">
          <a:xfrm>
            <a:off x="7920841" y="5332021"/>
            <a:ext cx="1104405" cy="11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3482</Words>
  <Application>Microsoft Office PowerPoint</Application>
  <PresentationFormat>Affichage à l'écran (4:3)</PresentationFormat>
  <Paragraphs>1573</Paragraphs>
  <Slides>43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COUV - SOMMAIRE - CONTACT</vt:lpstr>
      <vt:lpstr>CORPORATE (rouge)</vt:lpstr>
      <vt:lpstr>NICKEL (vert)</vt:lpstr>
      <vt:lpstr>MANGANESE (bleu)</vt:lpstr>
      <vt:lpstr>ALLIAGE (orange)</vt:lpstr>
      <vt:lpstr>AUTRES METAUX</vt:lpstr>
      <vt:lpstr>1_ALLIAGE (orange)</vt:lpstr>
      <vt:lpstr>2_ALLIAGE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Raymond Allier</cp:lastModifiedBy>
  <cp:revision>442</cp:revision>
  <cp:lastPrinted>2018-03-12T09:12:17Z</cp:lastPrinted>
  <dcterms:created xsi:type="dcterms:W3CDTF">2016-11-07T15:50:27Z</dcterms:created>
  <dcterms:modified xsi:type="dcterms:W3CDTF">2018-04-25T08:18:05Z</dcterms:modified>
</cp:coreProperties>
</file>