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9"/>
  </p:notesMasterIdLst>
  <p:handoutMasterIdLst>
    <p:handoutMasterId r:id="rId10"/>
  </p:handoutMasterIdLst>
  <p:sldIdLst>
    <p:sldId id="261" r:id="rId2"/>
    <p:sldId id="392" r:id="rId3"/>
    <p:sldId id="397" r:id="rId4"/>
    <p:sldId id="396" r:id="rId5"/>
    <p:sldId id="394" r:id="rId6"/>
    <p:sldId id="395" r:id="rId7"/>
    <p:sldId id="393" r:id="rId8"/>
  </p:sldIdLst>
  <p:sldSz cx="9144000" cy="6858000" type="screen4x3"/>
  <p:notesSz cx="6662738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FFFF99"/>
    <a:srgbClr val="33CCFF"/>
    <a:srgbClr val="D30066"/>
    <a:srgbClr val="D3C0A3"/>
    <a:srgbClr val="CDF5FF"/>
    <a:srgbClr val="B7F1FF"/>
    <a:srgbClr val="F2C400"/>
    <a:srgbClr val="D80066"/>
    <a:srgbClr val="FFD9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4" autoAdjust="0"/>
    <p:restoredTop sz="84860" autoAdjust="0"/>
  </p:normalViewPr>
  <p:slideViewPr>
    <p:cSldViewPr snapToGrid="0">
      <p:cViewPr>
        <p:scale>
          <a:sx n="66" d="100"/>
          <a:sy n="66" d="100"/>
        </p:scale>
        <p:origin x="-72" y="72"/>
      </p:cViewPr>
      <p:guideLst>
        <p:guide orient="horz" pos="3838"/>
        <p:guide orient="horz" pos="1124"/>
        <p:guide orient="horz" pos="4259"/>
        <p:guide orient="horz" pos="2044"/>
        <p:guide pos="3370"/>
        <p:guide pos="5477"/>
        <p:guide pos="591"/>
        <p:guide pos="900"/>
        <p:guide pos="1711"/>
        <p:guide pos="20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692" y="1374"/>
      </p:cViewPr>
      <p:guideLst>
        <p:guide orient="horz" pos="3127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0"/>
            <a:ext cx="28879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32" tIns="45765" rIns="91532" bIns="4576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275" y="0"/>
            <a:ext cx="28879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32" tIns="45765" rIns="91532" bIns="4576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477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9428169"/>
            <a:ext cx="28879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32" tIns="45765" rIns="91532" bIns="4576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477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275" y="9428169"/>
            <a:ext cx="28879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32" tIns="45765" rIns="91532" bIns="4576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31102A-B61B-4FAB-ACCD-DD3FEE0AADC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1633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0"/>
            <a:ext cx="28879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32" tIns="45765" rIns="91532" bIns="4576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275" y="0"/>
            <a:ext cx="28879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32" tIns="45765" rIns="91532" bIns="4576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1157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57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5964" y="4713288"/>
            <a:ext cx="5330812" cy="446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32" tIns="45765" rIns="91532" bIns="457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0"/>
            <a:r>
              <a:rPr lang="fr-FR" smtClean="0"/>
              <a:t>Deuxième niveau</a:t>
            </a:r>
          </a:p>
          <a:p>
            <a:pPr lvl="0"/>
            <a:r>
              <a:rPr lang="fr-FR" smtClean="0"/>
              <a:t>Troisième niveau</a:t>
            </a:r>
          </a:p>
          <a:p>
            <a:pPr lvl="0"/>
            <a:r>
              <a:rPr lang="fr-FR" smtClean="0"/>
              <a:t>Quatrième niveau</a:t>
            </a:r>
          </a:p>
          <a:p>
            <a:pPr lvl="0"/>
            <a:r>
              <a:rPr lang="fr-FR" smtClean="0"/>
              <a:t>Cinquième niveau</a:t>
            </a:r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9428169"/>
            <a:ext cx="28879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32" tIns="45765" rIns="91532" bIns="4576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1157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275" y="9428169"/>
            <a:ext cx="28879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32" tIns="45765" rIns="91532" bIns="4576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ED2F00-89DB-4E54-B588-D30BED57217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96222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A2DEE3-3D80-4370-9F53-02C98E93AE4D}" type="slidenum">
              <a:rPr lang="fr-FR"/>
              <a:pPr/>
              <a:t>1</a:t>
            </a:fld>
            <a:endParaRPr lang="fr-FR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z="18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D2F00-89DB-4E54-B588-D30BED572172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5326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2BE426-F857-4AC8-A3E2-AE66553C37CA}" type="slidenum">
              <a:rPr lang="fr-FR"/>
              <a:pPr/>
              <a:t>3</a:t>
            </a:fld>
            <a:endParaRPr lang="fr-FR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z="18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2BE426-F857-4AC8-A3E2-AE66553C37CA}" type="slidenum">
              <a:rPr lang="fr-FR"/>
              <a:pPr/>
              <a:t>4</a:t>
            </a:fld>
            <a:endParaRPr lang="fr-FR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z="18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D2F00-89DB-4E54-B588-D30BED572172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5326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2BE426-F857-4AC8-A3E2-AE66553C37CA}" type="slidenum">
              <a:rPr lang="fr-FR"/>
              <a:pPr/>
              <a:t>6</a:t>
            </a:fld>
            <a:endParaRPr lang="fr-FR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z="18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D2F00-89DB-4E54-B588-D30BED572172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5326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3.wmf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6.emf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5.jpeg"/><Relationship Id="rId2" Type="http://schemas.openxmlformats.org/officeDocument/2006/relationships/tags" Target="../tags/tag3.xml"/><Relationship Id="rId16" Type="http://schemas.openxmlformats.org/officeDocument/2006/relationships/image" Target="../media/image9.jpeg"/><Relationship Id="rId1" Type="http://schemas.openxmlformats.org/officeDocument/2006/relationships/vmlDrawing" Target="../drawings/vmlDrawing1.vml"/><Relationship Id="rId6" Type="http://schemas.openxmlformats.org/officeDocument/2006/relationships/tags" Target="../tags/tag7.xml"/><Relationship Id="rId11" Type="http://schemas.openxmlformats.org/officeDocument/2006/relationships/image" Target="../media/image4.emf"/><Relationship Id="rId5" Type="http://schemas.openxmlformats.org/officeDocument/2006/relationships/tags" Target="../tags/tag6.xml"/><Relationship Id="rId15" Type="http://schemas.openxmlformats.org/officeDocument/2006/relationships/image" Target="../media/image8.emf"/><Relationship Id="rId10" Type="http://schemas.openxmlformats.org/officeDocument/2006/relationships/oleObject" Target="../embeddings/oleObject1.bin"/><Relationship Id="rId4" Type="http://schemas.openxmlformats.org/officeDocument/2006/relationships/tags" Target="../tags/tag5.xml"/><Relationship Id="rId9" Type="http://schemas.openxmlformats.org/officeDocument/2006/relationships/slideMaster" Target="../slideMasters/slideMaster1.xml"/><Relationship Id="rId1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hidden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8B745A">
                  <a:alpha val="93999"/>
                </a:srgbClr>
              </a:gs>
              <a:gs pos="100000">
                <a:srgbClr val="D3C0A3">
                  <a:alpha val="32001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pic>
        <p:nvPicPr>
          <p:cNvPr id="3" name="Picture 9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"/>
          <a:stretch>
            <a:fillRect/>
          </a:stretch>
        </p:blipFill>
        <p:spPr bwMode="auto">
          <a:xfrm>
            <a:off x="0" y="0"/>
            <a:ext cx="9144000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5146675"/>
            <a:ext cx="178435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13"/>
          <p:cNvSpPr>
            <a:spLocks noChangeArrowheads="1"/>
          </p:cNvSpPr>
          <p:nvPr/>
        </p:nvSpPr>
        <p:spPr bwMode="gray">
          <a:xfrm>
            <a:off x="-47625" y="6421438"/>
            <a:ext cx="2160588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3C5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fr-FR" sz="800" b="1">
                <a:solidFill>
                  <a:schemeClr val="bg1"/>
                </a:solidFill>
              </a:rPr>
              <a:t>DES ALLIAGES,</a:t>
            </a:r>
          </a:p>
          <a:p>
            <a:pPr algn="ctr"/>
            <a:r>
              <a:rPr lang="fr-FR" sz="800" b="1">
                <a:solidFill>
                  <a:schemeClr val="bg1"/>
                </a:solidFill>
              </a:rPr>
              <a:t>DES MINERAIS ET DES HOMMES.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19700" y="6586538"/>
            <a:ext cx="333851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+mn-lt"/>
              </a:defRPr>
            </a:lvl1pPr>
          </a:lstStyle>
          <a:p>
            <a:pPr>
              <a:defRPr/>
            </a:pPr>
            <a:r>
              <a:rPr lang="nn-NO" smtClean="0"/>
              <a:t>CA ERAMET - 11/12/2013 - GD/ILC – Gpe</a:t>
            </a:r>
            <a:endParaRPr lang="fr-F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58213" y="6586538"/>
            <a:ext cx="58578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</a:defRPr>
            </a:lvl1pPr>
          </a:lstStyle>
          <a:p>
            <a:pPr algn="l">
              <a:defRPr/>
            </a:pPr>
            <a:fld id="{A877DB03-B87F-499C-B2ED-F45C64CFCAF1}" type="slidenum">
              <a:rPr lang="fr-FR" smtClean="0"/>
              <a:pPr algn="l"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1358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536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C:\Documents and Settings\jerome.fabre\Mes documents\WEDA BAY\Photos\2011 11 M Jouve\EOS-Platform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4" b="5505"/>
          <a:stretch>
            <a:fillRect/>
          </a:stretch>
        </p:blipFill>
        <p:spPr bwMode="auto">
          <a:xfrm>
            <a:off x="6211888" y="561975"/>
            <a:ext cx="192405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561975"/>
            <a:ext cx="2155825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561975"/>
            <a:ext cx="2011363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138" y="560388"/>
            <a:ext cx="966787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3" descr="IMG_1105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561975"/>
            <a:ext cx="209708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rganigramme : Document 7"/>
          <p:cNvSpPr/>
          <p:nvPr>
            <p:custDataLst>
              <p:tags r:id="rId8"/>
            </p:custDataLst>
          </p:nvPr>
        </p:nvSpPr>
        <p:spPr>
          <a:xfrm rot="10800000">
            <a:off x="90488" y="1181100"/>
            <a:ext cx="8961437" cy="4824413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400" y="549275"/>
            <a:ext cx="9037638" cy="5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48688" y="6577013"/>
            <a:ext cx="58578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</a:defRPr>
            </a:lvl1pPr>
          </a:lstStyle>
          <a:p>
            <a:pPr algn="l">
              <a:defRPr/>
            </a:pPr>
            <a:fld id="{A877DB03-B87F-499C-B2ED-F45C64CFCAF1}" type="slidenum">
              <a:rPr lang="fr-FR" smtClean="0"/>
              <a:pPr algn="l">
                <a:defRPr/>
              </a:pPr>
              <a:t>‹N°›</a:t>
            </a:fld>
            <a:endParaRPr lang="fr-FR" dirty="0"/>
          </a:p>
        </p:txBody>
      </p:sp>
      <p:sp>
        <p:nvSpPr>
          <p:cNvPr id="14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5210175" y="6577013"/>
            <a:ext cx="3338513" cy="268287"/>
          </a:xfrm>
        </p:spPr>
        <p:txBody>
          <a:bodyPr/>
          <a:lstStyle/>
          <a:p>
            <a:pPr algn="r">
              <a:defRPr/>
            </a:pPr>
            <a:r>
              <a:rPr lang="nn-NO" smtClean="0"/>
              <a:t>CA ERAMET - 11/12/2013 - GD/ILC – Gpe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0431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48688" y="6549084"/>
            <a:ext cx="585787" cy="295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</a:defRPr>
            </a:lvl1pPr>
          </a:lstStyle>
          <a:p>
            <a:pPr algn="l">
              <a:defRPr/>
            </a:pPr>
            <a:fld id="{A877DB03-B87F-499C-B2ED-F45C64CFCAF1}" type="slidenum">
              <a:rPr lang="fr-FR" smtClean="0"/>
              <a:pPr algn="l">
                <a:defRPr/>
              </a:pPr>
              <a:t>‹N°›</a:t>
            </a:fld>
            <a:endParaRPr lang="fr-FR" dirty="0"/>
          </a:p>
        </p:txBody>
      </p:sp>
      <p:sp>
        <p:nvSpPr>
          <p:cNvPr id="9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5199874" y="6545943"/>
            <a:ext cx="3338513" cy="312057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>
              <a:defRPr/>
            </a:pPr>
            <a:r>
              <a:rPr lang="nn-NO" smtClean="0"/>
              <a:t>CA ERAMET - 11/12/2013 - GD/ILC – Gpe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425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386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9313" y="1268413"/>
            <a:ext cx="40386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48688" y="6549084"/>
            <a:ext cx="585787" cy="295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</a:defRPr>
            </a:lvl1pPr>
          </a:lstStyle>
          <a:p>
            <a:pPr algn="l">
              <a:defRPr/>
            </a:pPr>
            <a:fld id="{A877DB03-B87F-499C-B2ED-F45C64CFCAF1}" type="slidenum">
              <a:rPr lang="fr-FR" smtClean="0"/>
              <a:pPr algn="l">
                <a:defRPr/>
              </a:pPr>
              <a:t>‹N°›</a:t>
            </a:fld>
            <a:endParaRPr lang="fr-FR" dirty="0"/>
          </a:p>
        </p:txBody>
      </p:sp>
      <p:sp>
        <p:nvSpPr>
          <p:cNvPr id="10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5199874" y="6545943"/>
            <a:ext cx="3338513" cy="312057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>
              <a:defRPr/>
            </a:pPr>
            <a:r>
              <a:rPr lang="nn-NO" smtClean="0"/>
              <a:t>CA ERAMET - 11/12/2013 - GD/ILC – Gpe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168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48688" y="6549084"/>
            <a:ext cx="585787" cy="295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</a:defRPr>
            </a:lvl1pPr>
          </a:lstStyle>
          <a:p>
            <a:pPr algn="l">
              <a:defRPr/>
            </a:pPr>
            <a:fld id="{A877DB03-B87F-499C-B2ED-F45C64CFCAF1}" type="slidenum">
              <a:rPr lang="fr-FR" smtClean="0"/>
              <a:pPr algn="l">
                <a:defRPr/>
              </a:pPr>
              <a:t>‹N°›</a:t>
            </a:fld>
            <a:endParaRPr lang="fr-FR" dirty="0"/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5199874" y="6545943"/>
            <a:ext cx="3338513" cy="312057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>
              <a:defRPr/>
            </a:pPr>
            <a:r>
              <a:rPr lang="nn-NO" smtClean="0"/>
              <a:t>CA ERAMET - 11/12/2013 - GD/ILC – Gpe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9655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87313" y="220663"/>
            <a:ext cx="9036050" cy="274637"/>
          </a:xfrm>
          <a:prstGeom prst="rect">
            <a:avLst/>
          </a:prstGeom>
          <a:gradFill rotWithShape="0">
            <a:gsLst>
              <a:gs pos="0">
                <a:srgbClr val="D3C0A3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pic>
        <p:nvPicPr>
          <p:cNvPr id="1026" name="Picture 14" descr="Des alliages des minerais et des hommes - logo eramet_fr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8663"/>
            <a:ext cx="1403350" cy="1049337"/>
          </a:xfrm>
          <a:prstGeom prst="rect">
            <a:avLst/>
          </a:prstGeom>
          <a:solidFill>
            <a:srgbClr val="D3C0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48688" y="6549084"/>
            <a:ext cx="585787" cy="295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</a:defRPr>
            </a:lvl1pPr>
          </a:lstStyle>
          <a:p>
            <a:pPr algn="l">
              <a:defRPr/>
            </a:pPr>
            <a:fld id="{A877DB03-B87F-499C-B2ED-F45C64CFCAF1}" type="slidenum">
              <a:rPr lang="fr-FR" smtClean="0"/>
              <a:pPr algn="l">
                <a:defRPr/>
              </a:pPr>
              <a:t>‹N°›</a:t>
            </a:fld>
            <a:endParaRPr lang="fr-FR" dirty="0"/>
          </a:p>
        </p:txBody>
      </p:sp>
      <p:sp>
        <p:nvSpPr>
          <p:cNvPr id="1030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22960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542925"/>
            <a:ext cx="82296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" name="ZoneTexte 1"/>
          <p:cNvSpPr txBox="1"/>
          <p:nvPr userDrawn="1"/>
        </p:nvSpPr>
        <p:spPr>
          <a:xfrm>
            <a:off x="6334125" y="153988"/>
            <a:ext cx="2486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 smtClean="0">
                <a:solidFill>
                  <a:srgbClr val="D3C0A3"/>
                </a:solidFill>
                <a:latin typeface="+mj-lt"/>
              </a:rPr>
              <a:t>ALLIAGES</a:t>
            </a:r>
            <a:endParaRPr lang="en-US" sz="2000" b="1" dirty="0">
              <a:solidFill>
                <a:srgbClr val="D3C0A3"/>
              </a:solidFill>
              <a:latin typeface="+mj-lt"/>
            </a:endParaRPr>
          </a:p>
        </p:txBody>
      </p:sp>
      <p:sp>
        <p:nvSpPr>
          <p:cNvPr id="9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5199874" y="6545943"/>
            <a:ext cx="3338513" cy="312057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>
              <a:defRPr/>
            </a:pPr>
            <a:r>
              <a:rPr lang="nn-NO" smtClean="0"/>
              <a:t>CA ERAMET - 11/12/2013 - GD/ILC – Gpe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D3C0A3"/>
        </a:buClr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D3C0A3"/>
        </a:buClr>
        <a:buChar char="•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D3C0A3"/>
        </a:buClr>
        <a:buSzPct val="90000"/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D3C0A3"/>
        </a:buClr>
        <a:buFont typeface="Wingdings" pitchFamily="2" charset="2"/>
        <a:buChar char="v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9" name="Rectangle 9"/>
          <p:cNvSpPr>
            <a:spLocks noGrp="1" noChangeArrowheads="1"/>
          </p:cNvSpPr>
          <p:nvPr>
            <p:ph type="subTitle" idx="4294967295"/>
          </p:nvPr>
        </p:nvSpPr>
        <p:spPr>
          <a:xfrm>
            <a:off x="2060575" y="2346325"/>
            <a:ext cx="5045075" cy="3251200"/>
          </a:xfrm>
        </p:spPr>
        <p:txBody>
          <a:bodyPr/>
          <a:lstStyle/>
          <a:p>
            <a:pPr algn="r"/>
            <a:endParaRPr lang="fr-FR" dirty="0"/>
          </a:p>
          <a:p>
            <a:pPr algn="r"/>
            <a:endParaRPr lang="fr-FR" b="1" dirty="0"/>
          </a:p>
          <a:p>
            <a:pPr marL="0" indent="0" algn="ctr">
              <a:buNone/>
            </a:pPr>
            <a:r>
              <a:rPr lang="fr-FR" sz="3200" b="1" dirty="0" smtClean="0"/>
              <a:t>Conseil d’Administration </a:t>
            </a:r>
            <a:r>
              <a:rPr lang="fr-FR" sz="3200" b="1" dirty="0" err="1" smtClean="0"/>
              <a:t>Eramet</a:t>
            </a:r>
            <a:endParaRPr lang="fr-FR" sz="3200" dirty="0"/>
          </a:p>
          <a:p>
            <a:pPr marL="0" indent="0" algn="ctr">
              <a:buNone/>
            </a:pPr>
            <a:r>
              <a:rPr lang="fr-FR" sz="3200" dirty="0" smtClean="0"/>
              <a:t>Mercredi 11 décembre 2013</a:t>
            </a:r>
          </a:p>
          <a:p>
            <a:pPr algn="r"/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nn-NO" smtClean="0"/>
              <a:t>CA ERAMET - 11/12/2013 - GD/ILC – Gpe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>
              <a:defRPr/>
            </a:pPr>
            <a:fld id="{A877DB03-B87F-499C-B2ED-F45C64CFCAF1}" type="slidenum">
              <a:rPr lang="fr-FR" smtClean="0"/>
              <a:pPr algn="l">
                <a:defRPr/>
              </a:pPr>
              <a:t>1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4770" y="2850696"/>
            <a:ext cx="8229600" cy="649288"/>
          </a:xfrm>
        </p:spPr>
        <p:txBody>
          <a:bodyPr/>
          <a:lstStyle/>
          <a:p>
            <a:pPr algn="ctr"/>
            <a:r>
              <a:rPr lang="fr-FR" sz="3200" dirty="0" smtClean="0"/>
              <a:t>Financement du projet </a:t>
            </a:r>
            <a:br>
              <a:rPr lang="fr-FR" sz="3200" dirty="0" smtClean="0"/>
            </a:br>
            <a:r>
              <a:rPr lang="fr-FR" sz="3200" dirty="0" err="1" smtClean="0"/>
              <a:t>EcoTitanium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 smtClean="0"/>
              <a:t>Demande de garantie par le Groupe</a:t>
            </a:r>
            <a:endParaRPr lang="fr-FR" sz="32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>
              <a:defRPr/>
            </a:pPr>
            <a:fld id="{A877DB03-B87F-499C-B2ED-F45C64CFCAF1}" type="slidenum">
              <a:rPr lang="fr-FR" smtClean="0"/>
              <a:pPr algn="l">
                <a:defRPr/>
              </a:pPr>
              <a:t>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nn-NO" smtClean="0"/>
              <a:t>CA ERAMET - 11/12/2013 - GD/ILC – Gpe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4799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5864352" y="9429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>
              <a:defRPr/>
            </a:pPr>
            <a:fld id="{A877DB03-B87F-499C-B2ED-F45C64CFCAF1}" type="slidenum">
              <a:rPr lang="fr-FR" smtClean="0"/>
              <a:pPr algn="l">
                <a:defRPr/>
              </a:pPr>
              <a:t>3</a:t>
            </a:fld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61813" y="630799"/>
            <a:ext cx="863544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latin typeface="+mn-lt"/>
            </a:endParaRPr>
          </a:p>
          <a:p>
            <a:r>
              <a:rPr lang="fr-FR" sz="2000" u="sng" dirty="0" smtClean="0">
                <a:latin typeface="+mn-lt"/>
              </a:rPr>
              <a:t>Contexte</a:t>
            </a:r>
            <a:r>
              <a:rPr lang="fr-FR" sz="2000" dirty="0" smtClean="0">
                <a:latin typeface="+mn-lt"/>
              </a:rPr>
              <a:t>:</a:t>
            </a:r>
          </a:p>
          <a:p>
            <a:endParaRPr lang="fr-FR" sz="2000" dirty="0" smtClean="0">
              <a:latin typeface="+mn-lt"/>
            </a:endParaRPr>
          </a:p>
          <a:p>
            <a:pPr marL="285750" indent="-285750">
              <a:buClr>
                <a:srgbClr val="D3C0A3"/>
              </a:buClr>
              <a:buSzPct val="80000"/>
              <a:buFont typeface="Wingdings" panose="05000000000000000000" pitchFamily="2" charset="2"/>
              <a:buChar char="q"/>
            </a:pPr>
            <a:r>
              <a:rPr lang="fr-FR" sz="2000" dirty="0">
                <a:latin typeface="+mn-lt"/>
              </a:rPr>
              <a:t>Doublement de l’utilisation du titane dans l’aéronautique entre 2010 et 2017</a:t>
            </a:r>
            <a:r>
              <a:rPr lang="fr-FR" sz="2000" dirty="0" smtClean="0">
                <a:latin typeface="+mn-lt"/>
              </a:rPr>
              <a:t>.</a:t>
            </a:r>
          </a:p>
          <a:p>
            <a:pPr marL="285750" indent="-285750">
              <a:buClr>
                <a:srgbClr val="D3C0A3"/>
              </a:buClr>
              <a:buSzPct val="80000"/>
              <a:buFont typeface="Wingdings" panose="05000000000000000000" pitchFamily="2" charset="2"/>
              <a:buChar char="q"/>
            </a:pPr>
            <a:endParaRPr lang="fr-FR" sz="2000" dirty="0">
              <a:latin typeface="+mn-lt"/>
            </a:endParaRPr>
          </a:p>
          <a:p>
            <a:pPr marL="285750" indent="-285750">
              <a:buClr>
                <a:srgbClr val="D3C0A3"/>
              </a:buClr>
              <a:buSzPct val="80000"/>
              <a:buFont typeface="Wingdings" panose="05000000000000000000" pitchFamily="2" charset="2"/>
              <a:buChar char="q"/>
            </a:pPr>
            <a:r>
              <a:rPr lang="fr-FR" sz="2000" dirty="0">
                <a:latin typeface="+mn-lt"/>
              </a:rPr>
              <a:t>Les chutes et copeaux de titane de qualité aéronautique, générés dans le cycle de fabrication, sont actuellement recyclés aux Etats-Unis dans des filières spécialisées</a:t>
            </a:r>
            <a:r>
              <a:rPr lang="fr-FR" sz="2000" dirty="0" smtClean="0">
                <a:latin typeface="+mn-lt"/>
              </a:rPr>
              <a:t>.</a:t>
            </a:r>
          </a:p>
          <a:p>
            <a:pPr marL="285750" indent="-285750">
              <a:buClr>
                <a:srgbClr val="D3C0A3"/>
              </a:buClr>
              <a:buSzPct val="80000"/>
              <a:buFont typeface="Wingdings" panose="05000000000000000000" pitchFamily="2" charset="2"/>
              <a:buChar char="q"/>
            </a:pPr>
            <a:endParaRPr lang="fr-FR" sz="2000" dirty="0" smtClean="0">
              <a:latin typeface="+mn-lt"/>
            </a:endParaRPr>
          </a:p>
          <a:p>
            <a:pPr>
              <a:buClr>
                <a:srgbClr val="D3C0A3"/>
              </a:buClr>
              <a:buSzPct val="80000"/>
            </a:pPr>
            <a:r>
              <a:rPr lang="fr-FR" sz="2000" u="sng" dirty="0" smtClean="0">
                <a:latin typeface="+mn-lt"/>
              </a:rPr>
              <a:t>Le projet </a:t>
            </a:r>
            <a:r>
              <a:rPr lang="fr-FR" sz="2000" u="sng" dirty="0" err="1" smtClean="0">
                <a:latin typeface="+mn-lt"/>
              </a:rPr>
              <a:t>EcoTitanium</a:t>
            </a:r>
            <a:r>
              <a:rPr lang="fr-FR" sz="2000" u="sng" dirty="0" smtClean="0">
                <a:latin typeface="+mn-lt"/>
              </a:rPr>
              <a:t> </a:t>
            </a:r>
            <a:r>
              <a:rPr lang="fr-FR" sz="2000" dirty="0" smtClean="0">
                <a:latin typeface="+mn-lt"/>
              </a:rPr>
              <a:t>:</a:t>
            </a:r>
          </a:p>
          <a:p>
            <a:pPr>
              <a:buClr>
                <a:srgbClr val="D3C0A3"/>
              </a:buClr>
              <a:buSzPct val="80000"/>
            </a:pPr>
            <a:endParaRPr lang="fr-FR" sz="2000" dirty="0">
              <a:latin typeface="+mn-lt"/>
            </a:endParaRPr>
          </a:p>
          <a:p>
            <a:pPr marL="285750" indent="-285750">
              <a:buClr>
                <a:srgbClr val="D3C0A3"/>
              </a:buClr>
              <a:buSzPct val="80000"/>
              <a:buFont typeface="Wingdings" panose="05000000000000000000" pitchFamily="2" charset="2"/>
              <a:buChar char="q"/>
            </a:pPr>
            <a:r>
              <a:rPr lang="fr-FR" sz="2000" dirty="0">
                <a:latin typeface="+mn-lt"/>
              </a:rPr>
              <a:t>Le projet </a:t>
            </a:r>
            <a:r>
              <a:rPr lang="fr-FR" sz="2000" dirty="0" err="1" smtClean="0">
                <a:latin typeface="+mn-lt"/>
              </a:rPr>
              <a:t>EcoTitanium</a:t>
            </a:r>
            <a:r>
              <a:rPr lang="fr-FR" sz="2000" dirty="0" smtClean="0">
                <a:latin typeface="+mn-lt"/>
              </a:rPr>
              <a:t> </a:t>
            </a:r>
            <a:r>
              <a:rPr lang="fr-FR" sz="2000" dirty="0">
                <a:latin typeface="+mn-lt"/>
              </a:rPr>
              <a:t>consiste à mettre en place la 1ère filière européenne de collecte/recyclage/fusion spécialisée de titane aéronautique</a:t>
            </a:r>
            <a:r>
              <a:rPr lang="fr-FR" sz="2000" dirty="0" smtClean="0">
                <a:latin typeface="+mn-lt"/>
              </a:rPr>
              <a:t>.</a:t>
            </a:r>
          </a:p>
          <a:p>
            <a:pPr marL="285750" indent="-285750">
              <a:buClr>
                <a:srgbClr val="D3C0A3"/>
              </a:buClr>
              <a:buSzPct val="80000"/>
              <a:buFont typeface="Wingdings" panose="05000000000000000000" pitchFamily="2" charset="2"/>
              <a:buChar char="q"/>
            </a:pPr>
            <a:endParaRPr lang="fr-FR" sz="2000" dirty="0">
              <a:latin typeface="+mn-lt"/>
            </a:endParaRPr>
          </a:p>
          <a:p>
            <a:pPr marL="285750" indent="-285750">
              <a:buClr>
                <a:srgbClr val="D3C0A3"/>
              </a:buClr>
              <a:buSzPct val="80000"/>
              <a:buFont typeface="Wingdings" panose="05000000000000000000" pitchFamily="2" charset="2"/>
              <a:buChar char="q"/>
            </a:pPr>
            <a:r>
              <a:rPr lang="fr-FR" sz="2000" dirty="0">
                <a:latin typeface="+mn-lt"/>
              </a:rPr>
              <a:t>Pièce maîtresse : une usine de fusion spécialisée, en synergie avec UKAD</a:t>
            </a:r>
            <a:r>
              <a:rPr lang="fr-FR" sz="2000" dirty="0" smtClean="0">
                <a:latin typeface="+mn-lt"/>
              </a:rPr>
              <a:t>.</a:t>
            </a:r>
          </a:p>
          <a:p>
            <a:pPr marL="285750" indent="-285750">
              <a:buClr>
                <a:srgbClr val="D3C0A3"/>
              </a:buClr>
              <a:buSzPct val="80000"/>
              <a:buFont typeface="Wingdings" panose="05000000000000000000" pitchFamily="2" charset="2"/>
              <a:buChar char="q"/>
            </a:pPr>
            <a:endParaRPr lang="fr-FR" sz="2000" dirty="0">
              <a:latin typeface="+mn-lt"/>
            </a:endParaRPr>
          </a:p>
          <a:p>
            <a:pPr marL="285750" indent="-285750">
              <a:buClr>
                <a:srgbClr val="D3C0A3"/>
              </a:buClr>
              <a:buSzPct val="80000"/>
              <a:buFont typeface="Wingdings" panose="05000000000000000000" pitchFamily="2" charset="2"/>
              <a:buChar char="q"/>
            </a:pPr>
            <a:r>
              <a:rPr lang="fr-FR" sz="2000" smtClean="0">
                <a:latin typeface="+mn-lt"/>
              </a:rPr>
              <a:t>EcoTitanium</a:t>
            </a:r>
            <a:r>
              <a:rPr lang="fr-FR" sz="2000" dirty="0" smtClean="0">
                <a:latin typeface="+mn-lt"/>
              </a:rPr>
              <a:t> </a:t>
            </a:r>
            <a:r>
              <a:rPr lang="fr-FR" sz="2000" dirty="0">
                <a:latin typeface="+mn-lt"/>
              </a:rPr>
              <a:t>sera une véritable source alternative de titane par recyclage.</a:t>
            </a:r>
          </a:p>
          <a:p>
            <a:endParaRPr lang="fr-FR" dirty="0" smtClean="0"/>
          </a:p>
          <a:p>
            <a:endParaRPr lang="en-US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nn-NO" smtClean="0"/>
              <a:t>CA ERAMET - 11/12/2013 - GD/ILC – Gpe</a:t>
            </a:r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0" y="72570"/>
            <a:ext cx="8229600" cy="549275"/>
          </a:xfrm>
        </p:spPr>
        <p:txBody>
          <a:bodyPr/>
          <a:lstStyle/>
          <a:p>
            <a:r>
              <a:rPr lang="fr-FR" altLang="en-US" dirty="0" smtClean="0"/>
              <a:t>Rappel du projet </a:t>
            </a:r>
            <a:r>
              <a:rPr lang="fr-FR" altLang="en-US" dirty="0" err="1" smtClean="0"/>
              <a:t>EcoTitanium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835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5864352" y="9429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>
              <a:defRPr/>
            </a:pPr>
            <a:fld id="{A877DB03-B87F-499C-B2ED-F45C64CFCAF1}" type="slidenum">
              <a:rPr lang="fr-FR" smtClean="0"/>
              <a:pPr algn="l">
                <a:defRPr/>
              </a:pPr>
              <a:t>4</a:t>
            </a:fld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63413" y="729057"/>
            <a:ext cx="8452339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latin typeface="+mn-lt"/>
            </a:endParaRPr>
          </a:p>
          <a:p>
            <a:r>
              <a:rPr lang="fr-FR" sz="2000" dirty="0" smtClean="0">
                <a:latin typeface="+mn-lt"/>
              </a:rPr>
              <a:t>Sur le plan stratégique, </a:t>
            </a:r>
            <a:r>
              <a:rPr lang="fr-FR" sz="2000" dirty="0" err="1" smtClean="0">
                <a:latin typeface="+mn-lt"/>
              </a:rPr>
              <a:t>EcoTitanium</a:t>
            </a:r>
            <a:r>
              <a:rPr lang="fr-FR" sz="2000" dirty="0" smtClean="0">
                <a:latin typeface="+mn-lt"/>
              </a:rPr>
              <a:t> présente divers avantages :</a:t>
            </a:r>
          </a:p>
          <a:p>
            <a:endParaRPr lang="fr-FR" sz="2000" dirty="0" smtClean="0">
              <a:latin typeface="+mn-lt"/>
            </a:endParaRPr>
          </a:p>
          <a:p>
            <a:pPr marL="285750" indent="-285750">
              <a:buClr>
                <a:srgbClr val="D3C0A3"/>
              </a:buClr>
              <a:buSzPct val="80000"/>
              <a:buFont typeface="Wingdings" panose="05000000000000000000" pitchFamily="2" charset="2"/>
              <a:buChar char="q"/>
            </a:pPr>
            <a:r>
              <a:rPr lang="fr-FR" sz="2000" dirty="0" smtClean="0">
                <a:latin typeface="+mn-lt"/>
              </a:rPr>
              <a:t>Permet de produire des lingots à un prix plus bas que la filière minerai </a:t>
            </a:r>
            <a:r>
              <a:rPr lang="fr-FR" sz="2000" dirty="0" smtClean="0">
                <a:latin typeface="+mn-lt"/>
                <a:sym typeface="Symbol"/>
              </a:rPr>
              <a:t> éponge  </a:t>
            </a:r>
            <a:r>
              <a:rPr lang="fr-FR" sz="2000" dirty="0" err="1" smtClean="0">
                <a:latin typeface="+mn-lt"/>
                <a:sym typeface="Symbol"/>
              </a:rPr>
              <a:t>refusion</a:t>
            </a:r>
            <a:r>
              <a:rPr lang="fr-FR" sz="2000" dirty="0" smtClean="0">
                <a:latin typeface="+mn-lt"/>
                <a:sym typeface="Symbol"/>
              </a:rPr>
              <a:t>.</a:t>
            </a:r>
          </a:p>
          <a:p>
            <a:pPr marL="285750" indent="-285750">
              <a:buClr>
                <a:srgbClr val="D3C0A3"/>
              </a:buClr>
              <a:buSzPct val="80000"/>
              <a:buFont typeface="Wingdings" panose="05000000000000000000" pitchFamily="2" charset="2"/>
              <a:buChar char="q"/>
            </a:pPr>
            <a:endParaRPr lang="fr-FR" sz="2000" dirty="0" smtClean="0">
              <a:latin typeface="+mn-lt"/>
              <a:sym typeface="Symbol"/>
            </a:endParaRPr>
          </a:p>
          <a:p>
            <a:pPr marL="285750" indent="-285750">
              <a:buClr>
                <a:srgbClr val="D3C0A3"/>
              </a:buClr>
              <a:buSzPct val="80000"/>
              <a:buFont typeface="Wingdings" panose="05000000000000000000" pitchFamily="2" charset="2"/>
              <a:buChar char="q"/>
            </a:pPr>
            <a:r>
              <a:rPr lang="fr-FR" sz="2000" dirty="0" smtClean="0">
                <a:latin typeface="+mn-lt"/>
                <a:sym typeface="Symbol"/>
              </a:rPr>
              <a:t>Evite la mise en place </a:t>
            </a:r>
            <a:r>
              <a:rPr lang="fr-FR" sz="2000" dirty="0">
                <a:latin typeface="+mn-lt"/>
                <a:sym typeface="Symbol"/>
              </a:rPr>
              <a:t>en </a:t>
            </a:r>
            <a:r>
              <a:rPr lang="fr-FR" sz="2000" dirty="0" smtClean="0">
                <a:latin typeface="+mn-lt"/>
                <a:sym typeface="Symbol"/>
              </a:rPr>
              <a:t>Europe d’une filière concurrente d’UKAD et plus compétitive.</a:t>
            </a:r>
          </a:p>
          <a:p>
            <a:pPr marL="285750" indent="-285750">
              <a:buClr>
                <a:srgbClr val="D3C0A3"/>
              </a:buClr>
              <a:buSzPct val="80000"/>
              <a:buFont typeface="Wingdings" panose="05000000000000000000" pitchFamily="2" charset="2"/>
              <a:buChar char="q"/>
            </a:pPr>
            <a:endParaRPr lang="fr-FR" sz="2000" dirty="0" smtClean="0">
              <a:latin typeface="+mn-lt"/>
              <a:sym typeface="Symbol"/>
            </a:endParaRPr>
          </a:p>
          <a:p>
            <a:pPr marL="285750" indent="-285750">
              <a:buClr>
                <a:srgbClr val="D3C0A3"/>
              </a:buClr>
              <a:buSzPct val="80000"/>
              <a:buFont typeface="Wingdings" panose="05000000000000000000" pitchFamily="2" charset="2"/>
              <a:buChar char="q"/>
            </a:pPr>
            <a:r>
              <a:rPr lang="fr-FR" sz="2000" dirty="0" smtClean="0">
                <a:latin typeface="+mn-lt"/>
                <a:sym typeface="Symbol"/>
              </a:rPr>
              <a:t>Permet à </a:t>
            </a:r>
            <a:r>
              <a:rPr lang="fr-FR" sz="2000" dirty="0" err="1" smtClean="0">
                <a:latin typeface="+mn-lt"/>
                <a:sym typeface="Symbol"/>
              </a:rPr>
              <a:t>Eramet</a:t>
            </a:r>
            <a:r>
              <a:rPr lang="fr-FR" sz="2000" dirty="0" smtClean="0">
                <a:latin typeface="+mn-lt"/>
                <a:sym typeface="Symbol"/>
              </a:rPr>
              <a:t> Alliages de se positionner comme élaborateur de titane et concepteur d’alliages de titane.</a:t>
            </a:r>
          </a:p>
          <a:p>
            <a:pPr marL="285750" indent="-285750">
              <a:buClr>
                <a:srgbClr val="D3C0A3"/>
              </a:buClr>
              <a:buSzPct val="80000"/>
              <a:buFont typeface="Wingdings" panose="05000000000000000000" pitchFamily="2" charset="2"/>
              <a:buChar char="q"/>
            </a:pPr>
            <a:endParaRPr lang="fr-FR" sz="2000" dirty="0" smtClean="0">
              <a:latin typeface="+mn-lt"/>
              <a:sym typeface="Symbol"/>
            </a:endParaRPr>
          </a:p>
          <a:p>
            <a:pPr marL="285750" indent="-285750">
              <a:buClr>
                <a:srgbClr val="D3C0A3"/>
              </a:buClr>
              <a:buSzPct val="80000"/>
              <a:buFont typeface="Wingdings" panose="05000000000000000000" pitchFamily="2" charset="2"/>
              <a:buChar char="q"/>
            </a:pPr>
            <a:r>
              <a:rPr lang="fr-FR" sz="2000" dirty="0" smtClean="0">
                <a:latin typeface="+mn-lt"/>
                <a:sym typeface="Symbol"/>
              </a:rPr>
              <a:t>Cette nouvelle filière est la seule qualifiée pour la production de pièces tournantes destinées aux moteurs aéronautiques.</a:t>
            </a:r>
          </a:p>
          <a:p>
            <a:pPr marL="285750" indent="-285750">
              <a:buClr>
                <a:srgbClr val="D3C0A3"/>
              </a:buClr>
              <a:buSzPct val="80000"/>
              <a:buFont typeface="Wingdings" panose="05000000000000000000" pitchFamily="2" charset="2"/>
              <a:buChar char="q"/>
            </a:pPr>
            <a:endParaRPr lang="fr-FR" sz="2000" dirty="0" smtClean="0">
              <a:latin typeface="+mn-lt"/>
              <a:sym typeface="Symbol"/>
            </a:endParaRPr>
          </a:p>
          <a:p>
            <a:pPr marL="285750" indent="-285750">
              <a:buClr>
                <a:srgbClr val="D3C0A3"/>
              </a:buClr>
              <a:buSzPct val="80000"/>
              <a:buFont typeface="Wingdings" panose="05000000000000000000" pitchFamily="2" charset="2"/>
              <a:buChar char="q"/>
            </a:pPr>
            <a:r>
              <a:rPr lang="fr-FR" sz="2000" dirty="0" smtClean="0">
                <a:latin typeface="+mn-lt"/>
                <a:sym typeface="Symbol"/>
              </a:rPr>
              <a:t>Permet à </a:t>
            </a:r>
            <a:r>
              <a:rPr lang="fr-FR" sz="2000" dirty="0" err="1" smtClean="0">
                <a:latin typeface="+mn-lt"/>
                <a:sym typeface="Symbol"/>
              </a:rPr>
              <a:t>Eramet</a:t>
            </a:r>
            <a:r>
              <a:rPr lang="fr-FR" sz="2000" dirty="0" smtClean="0">
                <a:latin typeface="+mn-lt"/>
                <a:sym typeface="Symbol"/>
              </a:rPr>
              <a:t> Alliages d’être autonome en cas de changement d’actionnariat d’UKTMP.</a:t>
            </a:r>
            <a:endParaRPr lang="fr-FR" dirty="0">
              <a:latin typeface="+mn-lt"/>
            </a:endParaRPr>
          </a:p>
          <a:p>
            <a:endParaRPr lang="fr-FR" dirty="0" smtClean="0"/>
          </a:p>
          <a:p>
            <a:endParaRPr lang="en-US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nn-NO" smtClean="0"/>
              <a:t>CA ERAMET - 11/12/2013 - GD/ILC – Gpe</a:t>
            </a:r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0" y="72570"/>
            <a:ext cx="8229600" cy="549275"/>
          </a:xfrm>
        </p:spPr>
        <p:txBody>
          <a:bodyPr/>
          <a:lstStyle/>
          <a:p>
            <a:r>
              <a:rPr lang="fr-FR" altLang="en-US" dirty="0" smtClean="0"/>
              <a:t>Aspects stratégiques d’</a:t>
            </a:r>
            <a:r>
              <a:rPr lang="fr-FR" altLang="en-US" dirty="0" err="1" smtClean="0"/>
              <a:t>EcoTitanium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952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>
              <a:defRPr/>
            </a:pPr>
            <a:fld id="{A877DB03-B87F-499C-B2ED-F45C64CFCAF1}" type="slidenum">
              <a:rPr lang="fr-FR" smtClean="0"/>
              <a:pPr algn="l">
                <a:defRPr/>
              </a:pPr>
              <a:t>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nn-NO" smtClean="0"/>
              <a:t>CA ERAMET - 11/12/2013 - GD/ILC – Gpe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72570"/>
            <a:ext cx="8229600" cy="549275"/>
          </a:xfrm>
        </p:spPr>
        <p:txBody>
          <a:bodyPr/>
          <a:lstStyle/>
          <a:p>
            <a:r>
              <a:rPr lang="fr-FR" altLang="en-US" dirty="0" err="1" smtClean="0"/>
              <a:t>Rétroplanning</a:t>
            </a:r>
            <a:r>
              <a:rPr lang="fr-FR" altLang="en-US" dirty="0" smtClean="0"/>
              <a:t> du projet</a:t>
            </a:r>
            <a:endParaRPr lang="en-US" alt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101600" y="1044642"/>
            <a:ext cx="8868229" cy="4463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buClr>
                <a:srgbClr val="D3C0A3"/>
              </a:buClr>
            </a:pPr>
            <a:r>
              <a:rPr lang="fr-FR" sz="1900" dirty="0" smtClean="0">
                <a:latin typeface="Calibri"/>
                <a:ea typeface="Calibri"/>
                <a:cs typeface="Times New Roman"/>
              </a:rPr>
              <a:t>Il est indispensable de lancer le projet fin 2014 pour être qualifié et reconnu par les clients lorsque ceux-ci renouvelleront leurs contrats d’approvisionnement.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D3C0A3"/>
              </a:buClr>
            </a:pPr>
            <a:endParaRPr lang="fr-FR" sz="1900" dirty="0" smtClean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D3C0A3"/>
              </a:buClr>
            </a:pPr>
            <a:endParaRPr lang="fr-FR" sz="19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D3C0A3"/>
              </a:buClr>
            </a:pPr>
            <a:r>
              <a:rPr lang="fr-FR" sz="1900" u="sng" dirty="0" err="1" smtClean="0">
                <a:latin typeface="Calibri"/>
                <a:ea typeface="Calibri"/>
                <a:cs typeface="Times New Roman"/>
              </a:rPr>
              <a:t>Rétroplanning</a:t>
            </a:r>
            <a:r>
              <a:rPr lang="fr-FR" sz="1900" dirty="0" smtClean="0">
                <a:latin typeface="Calibri"/>
                <a:ea typeface="Calibri"/>
                <a:cs typeface="Times New Roman"/>
              </a:rPr>
              <a:t> : 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D3C0A3"/>
              </a:buClr>
            </a:pPr>
            <a:endParaRPr lang="fr-FR" sz="1900" dirty="0" smtClean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D3C0A3"/>
              </a:buClr>
              <a:buFont typeface="Wingdings" panose="05000000000000000000" pitchFamily="2" charset="2"/>
              <a:buChar char="q"/>
            </a:pPr>
            <a:r>
              <a:rPr lang="fr-FR" sz="1900" dirty="0" smtClean="0">
                <a:latin typeface="Calibri"/>
                <a:ea typeface="Calibri"/>
                <a:cs typeface="Times New Roman"/>
              </a:rPr>
              <a:t>Renouvellement </a:t>
            </a:r>
            <a:r>
              <a:rPr lang="fr-FR" sz="1900" dirty="0">
                <a:latin typeface="Calibri"/>
                <a:ea typeface="Calibri"/>
                <a:cs typeface="Times New Roman"/>
              </a:rPr>
              <a:t>des contrats </a:t>
            </a:r>
            <a:r>
              <a:rPr lang="fr-FR" sz="1900" dirty="0" smtClean="0">
                <a:latin typeface="Calibri"/>
                <a:ea typeface="Calibri"/>
                <a:cs typeface="Times New Roman"/>
              </a:rPr>
              <a:t>d’</a:t>
            </a:r>
            <a:r>
              <a:rPr lang="fr-FR" sz="1900" dirty="0" err="1" smtClean="0">
                <a:latin typeface="Calibri"/>
                <a:ea typeface="Calibri"/>
                <a:cs typeface="Times New Roman"/>
              </a:rPr>
              <a:t>appro</a:t>
            </a:r>
            <a:r>
              <a:rPr lang="fr-FR" sz="1900" dirty="0" smtClean="0">
                <a:latin typeface="Calibri"/>
                <a:ea typeface="Calibri"/>
                <a:cs typeface="Times New Roman"/>
              </a:rPr>
              <a:t>. </a:t>
            </a:r>
            <a:r>
              <a:rPr lang="fr-FR" sz="1900" dirty="0">
                <a:latin typeface="Calibri"/>
                <a:ea typeface="Calibri"/>
                <a:cs typeface="Times New Roman"/>
              </a:rPr>
              <a:t>lingots titane Airbus : horizon </a:t>
            </a:r>
            <a:r>
              <a:rPr lang="fr-FR" sz="1900" dirty="0" smtClean="0">
                <a:latin typeface="Calibri"/>
                <a:ea typeface="Calibri"/>
                <a:cs typeface="Times New Roman"/>
              </a:rPr>
              <a:t>2020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D3C0A3"/>
              </a:buClr>
              <a:buFont typeface="Wingdings" panose="05000000000000000000" pitchFamily="2" charset="2"/>
              <a:buChar char="q"/>
            </a:pPr>
            <a:endParaRPr lang="fr-FR" sz="19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D3C0A3"/>
              </a:buClr>
              <a:buFont typeface="Wingdings" panose="05000000000000000000" pitchFamily="2" charset="2"/>
              <a:buChar char="q"/>
            </a:pPr>
            <a:r>
              <a:rPr lang="fr-FR" sz="1900" dirty="0">
                <a:latin typeface="Calibri"/>
                <a:ea typeface="Calibri"/>
                <a:cs typeface="Times New Roman"/>
              </a:rPr>
              <a:t>Mises au </a:t>
            </a:r>
            <a:r>
              <a:rPr lang="fr-FR" sz="1900" dirty="0" smtClean="0">
                <a:latin typeface="Calibri"/>
                <a:ea typeface="Calibri"/>
                <a:cs typeface="Times New Roman"/>
              </a:rPr>
              <a:t>point, homologations et début commercialisation  </a:t>
            </a:r>
            <a:r>
              <a:rPr lang="fr-FR" sz="1900" dirty="0">
                <a:latin typeface="Calibri"/>
                <a:ea typeface="Calibri"/>
                <a:cs typeface="Times New Roman"/>
              </a:rPr>
              <a:t>(2-3 ans) : 2017 – </a:t>
            </a:r>
            <a:r>
              <a:rPr lang="fr-FR" sz="1900" dirty="0" smtClean="0">
                <a:latin typeface="Calibri"/>
                <a:ea typeface="Calibri"/>
                <a:cs typeface="Times New Roman"/>
              </a:rPr>
              <a:t>2020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D3C0A3"/>
              </a:buClr>
              <a:buFont typeface="Wingdings" panose="05000000000000000000" pitchFamily="2" charset="2"/>
              <a:buChar char="q"/>
            </a:pPr>
            <a:endParaRPr lang="fr-FR" sz="19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D3C0A3"/>
              </a:buClr>
              <a:buFont typeface="Wingdings" panose="05000000000000000000" pitchFamily="2" charset="2"/>
              <a:buChar char="q"/>
            </a:pPr>
            <a:r>
              <a:rPr lang="fr-FR" sz="1900" dirty="0">
                <a:latin typeface="Calibri"/>
                <a:ea typeface="Calibri"/>
                <a:cs typeface="Times New Roman"/>
              </a:rPr>
              <a:t>Construction usine (2 ans) : </a:t>
            </a:r>
            <a:r>
              <a:rPr lang="fr-FR" sz="1900" dirty="0" smtClean="0">
                <a:latin typeface="Calibri"/>
                <a:ea typeface="Calibri"/>
                <a:cs typeface="Times New Roman"/>
              </a:rPr>
              <a:t>2015-2016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D3C0A3"/>
              </a:buClr>
              <a:buFont typeface="Wingdings" panose="05000000000000000000" pitchFamily="2" charset="2"/>
              <a:buChar char="q"/>
            </a:pPr>
            <a:endParaRPr lang="fr-FR" sz="19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Clr>
                <a:srgbClr val="D3C0A3"/>
              </a:buClr>
              <a:buFont typeface="Wingdings" panose="05000000000000000000" pitchFamily="2" charset="2"/>
              <a:buChar char="q"/>
            </a:pPr>
            <a:r>
              <a:rPr lang="fr-FR" sz="1900" dirty="0">
                <a:latin typeface="Calibri"/>
                <a:ea typeface="Calibri"/>
                <a:cs typeface="Times New Roman"/>
              </a:rPr>
              <a:t>Lancement des commandes : T3/T4 2014</a:t>
            </a:r>
            <a:endParaRPr lang="fr-FR" sz="19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44226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5864352" y="9429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>
              <a:defRPr/>
            </a:pPr>
            <a:fld id="{A877DB03-B87F-499C-B2ED-F45C64CFCAF1}" type="slidenum">
              <a:rPr lang="fr-FR" smtClean="0"/>
              <a:pPr algn="l">
                <a:defRPr/>
              </a:pPr>
              <a:t>6</a:t>
            </a:fld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63413" y="729057"/>
            <a:ext cx="845233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latin typeface="+mn-lt"/>
            </a:endParaRPr>
          </a:p>
          <a:p>
            <a:endParaRPr lang="fr-FR" sz="2000" dirty="0" smtClean="0">
              <a:latin typeface="+mn-lt"/>
            </a:endParaRPr>
          </a:p>
          <a:p>
            <a:pPr marL="285750" indent="-285750">
              <a:buClr>
                <a:srgbClr val="D3C0A3"/>
              </a:buClr>
              <a:buSzPct val="80000"/>
              <a:buFont typeface="Wingdings" panose="05000000000000000000" pitchFamily="2" charset="2"/>
              <a:buChar char="q"/>
            </a:pPr>
            <a:r>
              <a:rPr lang="fr-FR" sz="2000" u="sng" dirty="0" smtClean="0">
                <a:latin typeface="+mn-lt"/>
              </a:rPr>
              <a:t>Apport en Capital : </a:t>
            </a:r>
            <a:r>
              <a:rPr lang="fr-FR" sz="2000" dirty="0" smtClean="0">
                <a:latin typeface="+mn-lt"/>
              </a:rPr>
              <a:t>23 M€</a:t>
            </a:r>
          </a:p>
          <a:p>
            <a:pPr>
              <a:buClr>
                <a:srgbClr val="D3C0A3"/>
              </a:buClr>
              <a:buSzPct val="80000"/>
            </a:pPr>
            <a:r>
              <a:rPr lang="fr-FR" sz="2000" dirty="0">
                <a:latin typeface="+mn-lt"/>
              </a:rPr>
              <a:t>	</a:t>
            </a:r>
            <a:r>
              <a:rPr lang="fr-FR" sz="2000" dirty="0" smtClean="0">
                <a:latin typeface="+mn-lt"/>
              </a:rPr>
              <a:t>- UKAD : 10 M€ (43%° réparti à 50% ARDOR et 50%)</a:t>
            </a:r>
          </a:p>
          <a:p>
            <a:pPr>
              <a:buClr>
                <a:srgbClr val="D3C0A3"/>
              </a:buClr>
              <a:buSzPct val="80000"/>
            </a:pPr>
            <a:r>
              <a:rPr lang="fr-FR" sz="2000" dirty="0">
                <a:latin typeface="+mn-lt"/>
              </a:rPr>
              <a:t>	</a:t>
            </a:r>
            <a:r>
              <a:rPr lang="fr-FR" sz="2000" dirty="0" smtClean="0">
                <a:latin typeface="+mn-lt"/>
              </a:rPr>
              <a:t>- ADEME : 9,5 M€ (41%)</a:t>
            </a:r>
          </a:p>
          <a:p>
            <a:pPr>
              <a:buClr>
                <a:srgbClr val="D3C0A3"/>
              </a:buClr>
              <a:buSzPct val="80000"/>
            </a:pPr>
            <a:r>
              <a:rPr lang="fr-FR" sz="2000" dirty="0">
                <a:latin typeface="+mn-lt"/>
              </a:rPr>
              <a:t>	</a:t>
            </a:r>
            <a:r>
              <a:rPr lang="fr-FR" sz="2000" dirty="0" smtClean="0">
                <a:latin typeface="+mn-lt"/>
              </a:rPr>
              <a:t>- Crédit Agricole : 3,5 M€ (15%)</a:t>
            </a:r>
          </a:p>
          <a:p>
            <a:pPr marL="285750" indent="-285750">
              <a:buClr>
                <a:srgbClr val="D3C0A3"/>
              </a:buClr>
              <a:buSzPct val="80000"/>
              <a:buFont typeface="Wingdings" panose="05000000000000000000" pitchFamily="2" charset="2"/>
              <a:buChar char="q"/>
            </a:pPr>
            <a:endParaRPr lang="fr-FR" sz="2000" dirty="0" smtClean="0">
              <a:latin typeface="+mn-lt"/>
            </a:endParaRPr>
          </a:p>
          <a:p>
            <a:pPr marL="285750" indent="-285750">
              <a:buClr>
                <a:srgbClr val="D3C0A3"/>
              </a:buClr>
              <a:buSzPct val="80000"/>
              <a:buFont typeface="Wingdings" panose="05000000000000000000" pitchFamily="2" charset="2"/>
              <a:buChar char="q"/>
            </a:pPr>
            <a:r>
              <a:rPr lang="fr-FR" sz="2000" u="sng" dirty="0" smtClean="0">
                <a:latin typeface="+mn-lt"/>
              </a:rPr>
              <a:t>Subventions : </a:t>
            </a:r>
            <a:r>
              <a:rPr lang="fr-FR" sz="2000" dirty="0" smtClean="0">
                <a:latin typeface="+mn-lt"/>
              </a:rPr>
              <a:t>Hypothèse du business plan 3,9 M€ répartis entre </a:t>
            </a:r>
            <a:r>
              <a:rPr lang="fr-FR" sz="2000" dirty="0" err="1" smtClean="0">
                <a:latin typeface="+mn-lt"/>
              </a:rPr>
              <a:t>Feder</a:t>
            </a:r>
            <a:r>
              <a:rPr lang="fr-FR" sz="2000" dirty="0" smtClean="0">
                <a:latin typeface="+mn-lt"/>
              </a:rPr>
              <a:t>, PAT, Région et FRAE</a:t>
            </a:r>
          </a:p>
          <a:p>
            <a:pPr marL="285750" indent="-285750">
              <a:buClr>
                <a:srgbClr val="D3C0A3"/>
              </a:buClr>
              <a:buSzPct val="80000"/>
              <a:buFont typeface="Wingdings" panose="05000000000000000000" pitchFamily="2" charset="2"/>
              <a:buChar char="q"/>
            </a:pPr>
            <a:endParaRPr lang="fr-FR" sz="2000" dirty="0" smtClean="0">
              <a:latin typeface="+mn-lt"/>
            </a:endParaRPr>
          </a:p>
          <a:p>
            <a:pPr marL="285750" indent="-285750">
              <a:buClr>
                <a:srgbClr val="D3C0A3"/>
              </a:buClr>
              <a:buSzPct val="80000"/>
              <a:buFont typeface="Wingdings" panose="05000000000000000000" pitchFamily="2" charset="2"/>
              <a:buChar char="q"/>
            </a:pPr>
            <a:r>
              <a:rPr lang="fr-FR" sz="2000" u="sng" dirty="0" smtClean="0">
                <a:latin typeface="+mn-lt"/>
              </a:rPr>
              <a:t>Emprunts 35 M€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+mn-lt"/>
              </a:rPr>
              <a:t>BPI/OSEO : 8,7 M€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+mn-lt"/>
              </a:rPr>
              <a:t>Crédit Agricole : 17,5 M€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+mn-lt"/>
              </a:rPr>
              <a:t>Banque Populaire : 8,7 M€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dirty="0">
              <a:latin typeface="+mn-lt"/>
            </a:endParaRPr>
          </a:p>
          <a:p>
            <a:endParaRPr lang="fr-FR" dirty="0" smtClean="0"/>
          </a:p>
          <a:p>
            <a:endParaRPr lang="en-US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nn-NO" smtClean="0"/>
              <a:t>CA ERAMET - 11/12/2013 - GD/ILC – Gpe</a:t>
            </a:r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0" y="72570"/>
            <a:ext cx="8229600" cy="549275"/>
          </a:xfrm>
        </p:spPr>
        <p:txBody>
          <a:bodyPr/>
          <a:lstStyle/>
          <a:p>
            <a:r>
              <a:rPr lang="fr-FR" altLang="en-US" dirty="0" smtClean="0"/>
              <a:t>Financement du projet </a:t>
            </a:r>
            <a:r>
              <a:rPr lang="fr-FR" altLang="en-US" dirty="0" err="1" smtClean="0"/>
              <a:t>EcoTitanium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979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>
              <a:defRPr/>
            </a:pPr>
            <a:fld id="{A877DB03-B87F-499C-B2ED-F45C64CFCAF1}" type="slidenum">
              <a:rPr lang="fr-FR" smtClean="0"/>
              <a:pPr algn="l">
                <a:defRPr/>
              </a:pPr>
              <a:t>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nn-NO" smtClean="0"/>
              <a:t>CA ERAMET - 11/12/2013 - GD/ILC – Gpe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91883" y="1188721"/>
            <a:ext cx="81134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D3C0A3"/>
              </a:buClr>
              <a:buSzPct val="80000"/>
            </a:pPr>
            <a:r>
              <a:rPr lang="fr-FR" sz="2000" dirty="0">
                <a:latin typeface="+mn-lt"/>
              </a:rPr>
              <a:t>Les banques participant à l’emprunt demandent une garantie d’UKAD de </a:t>
            </a:r>
            <a:r>
              <a:rPr lang="fr-FR" sz="2000" dirty="0" smtClean="0">
                <a:latin typeface="+mn-lt"/>
              </a:rPr>
              <a:t>60% </a:t>
            </a:r>
            <a:r>
              <a:rPr lang="fr-FR" sz="2000" dirty="0">
                <a:latin typeface="+mn-lt"/>
              </a:rPr>
              <a:t>des </a:t>
            </a:r>
            <a:r>
              <a:rPr lang="fr-FR" sz="2000" dirty="0" smtClean="0">
                <a:latin typeface="+mn-lt"/>
              </a:rPr>
              <a:t>emprunts (21 M d’euros).</a:t>
            </a:r>
          </a:p>
          <a:p>
            <a:pPr>
              <a:buClr>
                <a:srgbClr val="D3C0A3"/>
              </a:buClr>
              <a:buSzPct val="80000"/>
            </a:pPr>
            <a:endParaRPr lang="fr-FR" sz="2000" dirty="0" smtClean="0">
              <a:latin typeface="+mn-lt"/>
            </a:endParaRPr>
          </a:p>
          <a:p>
            <a:pPr>
              <a:buClr>
                <a:srgbClr val="D3C0A3"/>
              </a:buClr>
              <a:buSzPct val="80000"/>
            </a:pPr>
            <a:r>
              <a:rPr lang="fr-FR" sz="2000" dirty="0" smtClean="0">
                <a:latin typeface="+mn-lt"/>
              </a:rPr>
              <a:t>Elles </a:t>
            </a:r>
            <a:r>
              <a:rPr lang="fr-FR" sz="2000" dirty="0">
                <a:latin typeface="+mn-lt"/>
              </a:rPr>
              <a:t>ne souhaitent pas une garantie provenant </a:t>
            </a:r>
            <a:r>
              <a:rPr lang="fr-FR" sz="2000" dirty="0" smtClean="0">
                <a:latin typeface="+mn-lt"/>
              </a:rPr>
              <a:t>du </a:t>
            </a:r>
            <a:r>
              <a:rPr lang="fr-FR" sz="2000" dirty="0">
                <a:latin typeface="+mn-lt"/>
              </a:rPr>
              <a:t>partenaire </a:t>
            </a:r>
            <a:r>
              <a:rPr lang="fr-FR" sz="2000" dirty="0" smtClean="0">
                <a:latin typeface="+mn-lt"/>
              </a:rPr>
              <a:t>kazakh.</a:t>
            </a:r>
            <a:endParaRPr lang="fr-FR" sz="2000" dirty="0">
              <a:latin typeface="+mn-lt"/>
            </a:endParaRPr>
          </a:p>
          <a:p>
            <a:pPr>
              <a:buClr>
                <a:srgbClr val="D3C0A3"/>
              </a:buClr>
              <a:buSzPct val="80000"/>
            </a:pPr>
            <a:endParaRPr lang="fr-FR" sz="2000" dirty="0">
              <a:latin typeface="+mn-lt"/>
            </a:endParaRPr>
          </a:p>
          <a:p>
            <a:pPr>
              <a:buClr>
                <a:srgbClr val="D3C0A3"/>
              </a:buClr>
              <a:buSzPct val="80000"/>
            </a:pPr>
            <a:r>
              <a:rPr lang="fr-FR" sz="2000" dirty="0" err="1" smtClean="0">
                <a:latin typeface="+mn-lt"/>
              </a:rPr>
              <a:t>Eramet</a:t>
            </a:r>
            <a:r>
              <a:rPr lang="fr-FR" sz="2000" dirty="0" smtClean="0">
                <a:latin typeface="+mn-lt"/>
              </a:rPr>
              <a:t>, à travers Aubert &amp; Duval, ne contrôlera que 21,5 % d’</a:t>
            </a:r>
            <a:r>
              <a:rPr lang="fr-FR" sz="2000" dirty="0" err="1" smtClean="0">
                <a:latin typeface="+mn-lt"/>
              </a:rPr>
              <a:t>Ecotitanium</a:t>
            </a:r>
            <a:r>
              <a:rPr lang="fr-FR" sz="2000" dirty="0" smtClean="0">
                <a:latin typeface="+mn-lt"/>
              </a:rPr>
              <a:t>. La demande des banques conduirait donc à garantir les emprunts au-delà de la quote-part du Groupe dans le capital.</a:t>
            </a:r>
            <a:endParaRPr lang="fr-FR" sz="2000" dirty="0">
              <a:latin typeface="+mn-lt"/>
            </a:endParaRPr>
          </a:p>
          <a:p>
            <a:pPr>
              <a:buClr>
                <a:srgbClr val="D3C0A3"/>
              </a:buClr>
              <a:buSzPct val="80000"/>
            </a:pPr>
            <a:endParaRPr lang="fr-FR" sz="2000" dirty="0">
              <a:latin typeface="+mn-lt"/>
            </a:endParaRPr>
          </a:p>
          <a:p>
            <a:pPr>
              <a:buClr>
                <a:srgbClr val="D3C0A3"/>
              </a:buClr>
              <a:buSzPct val="80000"/>
            </a:pPr>
            <a:r>
              <a:rPr lang="fr-FR" sz="2000" dirty="0" smtClean="0">
                <a:latin typeface="+mn-lt"/>
              </a:rPr>
              <a:t>Il est donc demandé au Conseil, pour ne pas bloquer le projet, l’autorisation pour </a:t>
            </a:r>
            <a:r>
              <a:rPr lang="fr-FR" sz="2000" dirty="0" err="1" smtClean="0">
                <a:latin typeface="+mn-lt"/>
              </a:rPr>
              <a:t>Eramet</a:t>
            </a:r>
            <a:r>
              <a:rPr lang="fr-FR" sz="2000" dirty="0" smtClean="0">
                <a:latin typeface="+mn-lt"/>
              </a:rPr>
              <a:t> de garantir les prêts bancaires à hauteur maximum de 21 M€.</a:t>
            </a:r>
          </a:p>
          <a:p>
            <a:pPr>
              <a:buClr>
                <a:srgbClr val="D3C0A3"/>
              </a:buClr>
              <a:buSzPct val="80000"/>
            </a:pPr>
            <a:endParaRPr lang="fr-FR" sz="2000" dirty="0">
              <a:latin typeface="+mn-lt"/>
            </a:endParaRPr>
          </a:p>
          <a:p>
            <a:pPr>
              <a:buClr>
                <a:srgbClr val="D3C0A3"/>
              </a:buClr>
              <a:buSzPct val="80000"/>
            </a:pPr>
            <a:r>
              <a:rPr lang="fr-FR" sz="2000" dirty="0" smtClean="0">
                <a:latin typeface="+mn-lt"/>
              </a:rPr>
              <a:t>Par ailleurs, Aubert &amp; Duval consentira à l’ADEME et au Crédit Agricole </a:t>
            </a:r>
            <a:r>
              <a:rPr lang="fr-FR" sz="2000" smtClean="0">
                <a:latin typeface="+mn-lt"/>
              </a:rPr>
              <a:t>une garantie </a:t>
            </a:r>
            <a:r>
              <a:rPr lang="fr-FR" sz="2000" dirty="0" smtClean="0">
                <a:latin typeface="+mn-lt"/>
              </a:rPr>
              <a:t>à hauteur de 10 M d’euros au titre du respect par UKAD de ses obligations dans le pacte d’associés.</a:t>
            </a:r>
            <a:endParaRPr lang="fr-FR" sz="2000" dirty="0">
              <a:latin typeface="+mn-lt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0" y="72570"/>
            <a:ext cx="8229600" cy="549275"/>
          </a:xfrm>
        </p:spPr>
        <p:txBody>
          <a:bodyPr/>
          <a:lstStyle/>
          <a:p>
            <a:r>
              <a:rPr lang="fr-FR" altLang="en-US" dirty="0" smtClean="0"/>
              <a:t>Demande de garantie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42261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MrDTl0jUWDH3kEA1.wO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EPSwJF90uCMOtV8JPY_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A.HcD9qkKqvk1MjgITK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5Ro.Wv_gEunFLumKmgkW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mfjQ2YRQUKnVNQeU26dE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Pu4cKHzUGj5T5D17ZKy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U0VuqswSUyeKjyWMCwh2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1PIOdWd0kCeeOBvUQRPtA"/>
</p:tagLst>
</file>

<file path=ppt/theme/theme1.xml><?xml version="1.0" encoding="utf-8"?>
<a:theme xmlns:a="http://schemas.openxmlformats.org/drawingml/2006/main" name="1_Conception personnalisée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ERAMET_Masque_presentation_2012_FR</Template>
  <TotalTime>10843</TotalTime>
  <Words>449</Words>
  <Application>Microsoft Office PowerPoint</Application>
  <PresentationFormat>Affichage à l'écran (4:3)</PresentationFormat>
  <Paragraphs>92</Paragraphs>
  <Slides>7</Slides>
  <Notes>7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9" baseType="lpstr">
      <vt:lpstr>1_Conception personnalisée</vt:lpstr>
      <vt:lpstr>think-cell Slide</vt:lpstr>
      <vt:lpstr>Présentation PowerPoint</vt:lpstr>
      <vt:lpstr>Financement du projet  EcoTitanium  Demande de garantie par le Groupe</vt:lpstr>
      <vt:lpstr>Rappel du projet EcoTitanium</vt:lpstr>
      <vt:lpstr>Aspects stratégiques d’EcoTitanium</vt:lpstr>
      <vt:lpstr>Rétroplanning du projet</vt:lpstr>
      <vt:lpstr>Financement du projet EcoTitanium</vt:lpstr>
      <vt:lpstr>Demande de garantie</vt:lpstr>
    </vt:vector>
  </TitlesOfParts>
  <Company>Pierre Jardin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ACTIVITE ET RÉSULTATS 2006</dc:title>
  <dc:creator>Iara Le-Carbonnier</dc:creator>
  <cp:lastModifiedBy>Helene Duroux</cp:lastModifiedBy>
  <cp:revision>929</cp:revision>
  <cp:lastPrinted>2013-12-06T10:32:29Z</cp:lastPrinted>
  <dcterms:modified xsi:type="dcterms:W3CDTF">2013-12-09T17:16:04Z</dcterms:modified>
</cp:coreProperties>
</file>