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6" r:id="rId4"/>
    <p:sldId id="267" r:id="rId5"/>
    <p:sldId id="268" r:id="rId6"/>
    <p:sldId id="259" r:id="rId7"/>
    <p:sldId id="262" r:id="rId8"/>
    <p:sldId id="263" r:id="rId9"/>
    <p:sldId id="264" r:id="rId10"/>
  </p:sldIdLst>
  <p:sldSz cx="9144000" cy="6858000" type="screen4x3"/>
  <p:notesSz cx="6797675" cy="9926638"/>
  <p:custDataLst>
    <p:tags r:id="rId1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8" autoAdjust="0"/>
  </p:normalViewPr>
  <p:slideViewPr>
    <p:cSldViewPr>
      <p:cViewPr>
        <p:scale>
          <a:sx n="75" d="100"/>
          <a:sy n="75" d="100"/>
        </p:scale>
        <p:origin x="-1522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C8933E-37A4-4D03-9C29-0DA0E2A14533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DAC0E-A661-4034-AFD3-68A3C0D55E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2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rojet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METAFENSCH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Recytial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340768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 François MUDRY Ancien directeur scientifique d’Arcelor, Président de l’</a:t>
            </a:r>
            <a:r>
              <a:rPr lang="fr-FR" b="1" dirty="0">
                <a:latin typeface="+mn-lt"/>
              </a:rPr>
              <a:t>IRT </a:t>
            </a:r>
            <a:r>
              <a:rPr lang="fr-FR" b="1" dirty="0" smtClean="0">
                <a:latin typeface="+mn-lt"/>
              </a:rPr>
              <a:t>Matériau </a:t>
            </a:r>
            <a:r>
              <a:rPr lang="en-GB" b="1" dirty="0" err="1" smtClean="0">
                <a:latin typeface="+mn-lt"/>
              </a:rPr>
              <a:t>Métallurgie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Procédés</a:t>
            </a: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(M2P)</a:t>
            </a:r>
          </a:p>
          <a:p>
            <a:endParaRPr lang="en-GB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latin typeface="+mn-lt"/>
              </a:rPr>
              <a:t>Membres</a:t>
            </a:r>
            <a:r>
              <a:rPr lang="en-GB" b="1" dirty="0" smtClean="0">
                <a:latin typeface="+mn-lt"/>
              </a:rPr>
              <a:t> du </a:t>
            </a:r>
            <a:r>
              <a:rPr lang="en-GB" b="1" dirty="0" err="1" smtClean="0">
                <a:latin typeface="+mn-lt"/>
              </a:rPr>
              <a:t>comité</a:t>
            </a:r>
            <a:r>
              <a:rPr lang="en-GB" b="1" dirty="0" smtClean="0">
                <a:latin typeface="+mn-lt"/>
              </a:rPr>
              <a:t> de “</a:t>
            </a:r>
            <a:r>
              <a:rPr lang="en-GB" b="1" dirty="0" err="1" smtClean="0">
                <a:latin typeface="+mn-lt"/>
              </a:rPr>
              <a:t>préfiguration</a:t>
            </a:r>
            <a:r>
              <a:rPr lang="en-GB" b="1" dirty="0" smtClean="0">
                <a:latin typeface="+mn-lt"/>
              </a:rPr>
              <a:t>” </a:t>
            </a:r>
            <a:r>
              <a:rPr lang="en-GB" b="1" dirty="0" err="1" smtClean="0">
                <a:latin typeface="+mn-lt"/>
              </a:rPr>
              <a:t>mis</a:t>
            </a:r>
            <a:r>
              <a:rPr lang="en-GB" b="1" dirty="0" smtClean="0">
                <a:latin typeface="+mn-lt"/>
              </a:rPr>
              <a:t> en place en </a:t>
            </a:r>
            <a:r>
              <a:rPr lang="en-GB" b="1" dirty="0" err="1" smtClean="0">
                <a:latin typeface="+mn-lt"/>
              </a:rPr>
              <a:t>décembre</a:t>
            </a:r>
            <a:r>
              <a:rPr lang="en-GB" b="1" dirty="0" smtClean="0">
                <a:latin typeface="+mn-lt"/>
              </a:rPr>
              <a:t> 2013:</a:t>
            </a:r>
            <a:endParaRPr lang="en-GB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M Gilles AUCLAIR Directeur R&amp;D de l’entreprise </a:t>
            </a:r>
            <a:r>
              <a:rPr lang="fr-FR" sz="1600" b="1" dirty="0" err="1">
                <a:latin typeface="+mn-lt"/>
              </a:rPr>
              <a:t>Ascometal</a:t>
            </a:r>
            <a:endParaRPr lang="fr-FR" sz="1600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Mme Clotilde BOULANGER Vice-présidente du conseil scientifique, en charge de la recherche, de </a:t>
            </a:r>
            <a:r>
              <a:rPr lang="fr-FR" sz="1600" dirty="0" err="1" smtClean="0">
                <a:latin typeface="+mn-lt"/>
              </a:rPr>
              <a:t>lavalorisation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et du doctorat de l’</a:t>
            </a:r>
            <a:r>
              <a:rPr lang="fr-FR" sz="1600" b="1" dirty="0">
                <a:latin typeface="+mn-lt"/>
              </a:rPr>
              <a:t>Université de </a:t>
            </a:r>
            <a:r>
              <a:rPr lang="fr-FR" sz="1600" b="1" dirty="0" smtClean="0">
                <a:latin typeface="+mn-lt"/>
              </a:rPr>
              <a:t>Lorraine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Manuel BURNAND Directeur environnement et développement </a:t>
            </a:r>
            <a:r>
              <a:rPr lang="fr-FR" sz="1600" b="1" dirty="0" err="1" smtClean="0">
                <a:latin typeface="+mn-lt"/>
              </a:rPr>
              <a:t>Derichebourg</a:t>
            </a:r>
            <a:r>
              <a:rPr lang="fr-FR" sz="1600" b="1" dirty="0" smtClean="0">
                <a:latin typeface="+mn-lt"/>
              </a:rPr>
              <a:t> </a:t>
            </a:r>
            <a:r>
              <a:rPr lang="en-GB" sz="1600" b="1" dirty="0" err="1" smtClean="0">
                <a:latin typeface="+mn-lt"/>
              </a:rPr>
              <a:t>Environnement</a:t>
            </a:r>
            <a:endParaRPr lang="en-GB" sz="1600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Jean JOUET Directeur développement et innovation du groupe </a:t>
            </a:r>
            <a:r>
              <a:rPr lang="fr-FR" sz="1600" b="1" dirty="0" smtClean="0">
                <a:latin typeface="+mn-lt"/>
              </a:rPr>
              <a:t>CMI</a:t>
            </a:r>
            <a:endParaRPr lang="en-GB" sz="1600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Mme </a:t>
            </a:r>
            <a:r>
              <a:rPr lang="fr-FR" sz="1600" dirty="0">
                <a:latin typeface="+mn-lt"/>
              </a:rPr>
              <a:t>Danièle QUANTIN Présidente du Centre </a:t>
            </a:r>
            <a:r>
              <a:rPr lang="fr-FR" sz="1600" b="1" dirty="0" err="1">
                <a:latin typeface="+mn-lt"/>
              </a:rPr>
              <a:t>ArcelorMittal</a:t>
            </a:r>
            <a:r>
              <a:rPr lang="fr-FR" sz="1600" b="1" dirty="0">
                <a:latin typeface="+mn-lt"/>
              </a:rPr>
              <a:t> </a:t>
            </a:r>
            <a:r>
              <a:rPr lang="fr-FR" sz="1600" b="1" dirty="0" err="1">
                <a:latin typeface="+mn-lt"/>
              </a:rPr>
              <a:t>Research</a:t>
            </a:r>
            <a:r>
              <a:rPr lang="fr-FR" sz="1600" b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de </a:t>
            </a:r>
            <a:r>
              <a:rPr lang="fr-FR" sz="1600" dirty="0" smtClean="0">
                <a:latin typeface="+mn-lt"/>
              </a:rPr>
              <a:t>Maizières-lès-Metz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Jean-Hubert SCHMITT Professeur à l’</a:t>
            </a:r>
            <a:r>
              <a:rPr lang="fr-FR" sz="1600" b="1" dirty="0">
                <a:latin typeface="+mn-lt"/>
              </a:rPr>
              <a:t>Ecole Centrale Paris </a:t>
            </a:r>
            <a:r>
              <a:rPr lang="fr-FR" sz="1600" dirty="0">
                <a:latin typeface="+mn-lt"/>
              </a:rPr>
              <a:t>et membre du Conseil </a:t>
            </a:r>
            <a:r>
              <a:rPr lang="fr-FR" sz="1600" dirty="0" smtClean="0">
                <a:latin typeface="+mn-lt"/>
              </a:rPr>
              <a:t>d’Orientation </a:t>
            </a:r>
            <a:r>
              <a:rPr lang="en-GB" sz="1600" dirty="0" smtClean="0">
                <a:latin typeface="+mn-lt"/>
              </a:rPr>
              <a:t>national </a:t>
            </a:r>
            <a:r>
              <a:rPr lang="en-GB" sz="1600" dirty="0">
                <a:latin typeface="+mn-lt"/>
              </a:rPr>
              <a:t>en </a:t>
            </a:r>
            <a:r>
              <a:rPr lang="en-GB" sz="1600" dirty="0" err="1" smtClean="0">
                <a:latin typeface="+mn-lt"/>
              </a:rPr>
              <a:t>Métallurgie</a:t>
            </a:r>
            <a:endParaRPr lang="en-GB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Frederic SCHUSTER Directeur du programme transversal matériaux avancés du </a:t>
            </a:r>
            <a:r>
              <a:rPr lang="fr-FR" sz="1600" b="1" dirty="0">
                <a:latin typeface="+mn-lt"/>
              </a:rPr>
              <a:t>CEA</a:t>
            </a:r>
            <a:r>
              <a:rPr lang="fr-FR" sz="1600" dirty="0">
                <a:latin typeface="+mn-lt"/>
              </a:rPr>
              <a:t>, </a:t>
            </a:r>
            <a:r>
              <a:rPr lang="fr-FR" sz="1600" dirty="0" smtClean="0">
                <a:latin typeface="+mn-lt"/>
              </a:rPr>
              <a:t>futur directeur </a:t>
            </a:r>
            <a:r>
              <a:rPr lang="fr-FR" sz="1600" dirty="0">
                <a:latin typeface="+mn-lt"/>
              </a:rPr>
              <a:t>de la plateforme CEA TECH </a:t>
            </a:r>
            <a:r>
              <a:rPr lang="fr-FR" sz="1600" dirty="0" smtClean="0">
                <a:latin typeface="+mn-lt"/>
              </a:rPr>
              <a:t>Lorraine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Jean-François TASSIN Directeur Adjoint Scientifique à l’Institut de Chimie au </a:t>
            </a:r>
            <a:r>
              <a:rPr lang="fr-FR" sz="1600" b="1" dirty="0" smtClean="0">
                <a:latin typeface="+mn-lt"/>
              </a:rPr>
              <a:t>CNRS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M </a:t>
            </a:r>
            <a:r>
              <a:rPr lang="fr-FR" sz="1600" dirty="0">
                <a:latin typeface="+mn-lt"/>
              </a:rPr>
              <a:t>Alain TOURNIER Directeur de la R&amp;D de </a:t>
            </a:r>
            <a:r>
              <a:rPr lang="fr-FR" sz="1600" b="1" dirty="0">
                <a:latin typeface="+mn-lt"/>
              </a:rPr>
              <a:t>Saint-Gobain </a:t>
            </a:r>
            <a:r>
              <a:rPr lang="fr-FR" sz="1600" b="1" dirty="0" smtClean="0">
                <a:latin typeface="+mn-lt"/>
              </a:rPr>
              <a:t>PAM</a:t>
            </a:r>
            <a:endParaRPr lang="en-GB" sz="16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+mn-lt"/>
              </a:rPr>
              <a:t>Budget :   20 M€ pour la </a:t>
            </a:r>
            <a:r>
              <a:rPr lang="en-GB" b="1" dirty="0" err="1" smtClean="0">
                <a:latin typeface="+mn-lt"/>
              </a:rPr>
              <a:t>plateforme</a:t>
            </a:r>
            <a:r>
              <a:rPr lang="en-GB" b="1" dirty="0" smtClean="0">
                <a:latin typeface="+mn-lt"/>
              </a:rPr>
              <a:t> de </a:t>
            </a:r>
            <a:r>
              <a:rPr lang="en-GB" b="1" dirty="0" err="1" smtClean="0">
                <a:latin typeface="+mn-lt"/>
              </a:rPr>
              <a:t>recherche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puis</a:t>
            </a:r>
            <a:r>
              <a:rPr lang="en-GB" b="1" dirty="0" smtClean="0">
                <a:latin typeface="+mn-lt"/>
              </a:rPr>
              <a:t> 30 M€ au </a:t>
            </a:r>
            <a:r>
              <a:rPr lang="en-GB" b="1" dirty="0" err="1" smtClean="0">
                <a:latin typeface="+mn-lt"/>
              </a:rPr>
              <a:t>delà</a:t>
            </a:r>
            <a:r>
              <a:rPr lang="en-GB" b="1" dirty="0" smtClean="0">
                <a:latin typeface="+mn-lt"/>
              </a:rPr>
              <a:t> pour 	  	       </a:t>
            </a:r>
            <a:r>
              <a:rPr lang="en-GB" b="1" dirty="0" err="1" smtClean="0">
                <a:latin typeface="+mn-lt"/>
              </a:rPr>
              <a:t>l’industrialisation</a:t>
            </a:r>
            <a:r>
              <a:rPr lang="en-GB" b="1" dirty="0" smtClean="0">
                <a:latin typeface="+mn-lt"/>
              </a:rPr>
              <a:t> des </a:t>
            </a:r>
            <a:r>
              <a:rPr lang="en-GB" b="1" dirty="0" err="1" smtClean="0">
                <a:latin typeface="+mn-lt"/>
              </a:rPr>
              <a:t>projets</a:t>
            </a:r>
            <a:endParaRPr lang="fr-FR" b="1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METAFENSCH:  </a:t>
            </a:r>
            <a:r>
              <a:rPr lang="en-GB" sz="2000" dirty="0" err="1"/>
              <a:t>P</a:t>
            </a:r>
            <a:r>
              <a:rPr lang="en-GB" sz="2000" dirty="0" err="1" smtClean="0"/>
              <a:t>lateforme</a:t>
            </a:r>
            <a:r>
              <a:rPr lang="en-GB" sz="2000" dirty="0" smtClean="0"/>
              <a:t> </a:t>
            </a:r>
            <a:r>
              <a:rPr lang="en-GB" sz="2000" dirty="0" err="1" smtClean="0"/>
              <a:t>publique</a:t>
            </a:r>
            <a:r>
              <a:rPr lang="en-GB" sz="2000" dirty="0" smtClean="0"/>
              <a:t> de </a:t>
            </a:r>
            <a:r>
              <a:rPr lang="en-GB" sz="2000" dirty="0" err="1" smtClean="0"/>
              <a:t>recherche</a:t>
            </a:r>
            <a:r>
              <a:rPr lang="en-GB" sz="2000" dirty="0" smtClean="0"/>
              <a:t> et </a:t>
            </a:r>
            <a:r>
              <a:rPr lang="en-GB" sz="2000" dirty="0" err="1" smtClean="0"/>
              <a:t>développement</a:t>
            </a:r>
            <a:r>
              <a:rPr lang="en-GB" sz="2000" dirty="0" smtClean="0"/>
              <a:t> </a:t>
            </a:r>
            <a:r>
              <a:rPr lang="en-GB" sz="2000" dirty="0" err="1" smtClean="0"/>
              <a:t>industriel</a:t>
            </a:r>
            <a:r>
              <a:rPr lang="en-GB" sz="2000" dirty="0" smtClean="0"/>
              <a:t> – </a:t>
            </a:r>
            <a:r>
              <a:rPr lang="en-GB" sz="2000" dirty="0" err="1" smtClean="0"/>
              <a:t>sidérurgie</a:t>
            </a:r>
            <a:r>
              <a:rPr lang="en-GB" sz="2000" dirty="0" smtClean="0"/>
              <a:t> et </a:t>
            </a:r>
            <a:r>
              <a:rPr lang="en-GB" sz="2000" dirty="0" err="1" smtClean="0"/>
              <a:t>métallurgie</a:t>
            </a:r>
            <a:r>
              <a:rPr lang="en-GB" sz="2000" dirty="0" smtClean="0"/>
              <a:t>  (GIP)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32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51" y="1417218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latin typeface="+mn-lt"/>
              </a:rPr>
              <a:t>Projets à l’étude</a:t>
            </a:r>
            <a:r>
              <a:rPr lang="fr-FR" sz="2000" dirty="0" smtClean="0">
                <a:latin typeface="+mn-lt"/>
              </a:rPr>
              <a:t>:</a:t>
            </a:r>
          </a:p>
          <a:p>
            <a:endParaRPr lang="en-GB" sz="1200" b="1" dirty="0">
              <a:latin typeface="+mn-lt"/>
            </a:endParaRP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Optimisation du recyclage des ferrailles en aciérie (</a:t>
            </a:r>
            <a:r>
              <a:rPr lang="fr-FR" sz="2000" dirty="0" err="1" smtClean="0">
                <a:latin typeface="+mn-lt"/>
              </a:rPr>
              <a:t>ArcelorMittal</a:t>
            </a:r>
            <a:r>
              <a:rPr lang="fr-FR" sz="2000" dirty="0" smtClean="0">
                <a:latin typeface="+mn-lt"/>
              </a:rPr>
              <a:t>)</a:t>
            </a: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Valorisation des résidus de broyage automobile (</a:t>
            </a:r>
            <a:r>
              <a:rPr lang="fr-FR" sz="2000" dirty="0" err="1" smtClean="0">
                <a:latin typeface="+mn-lt"/>
              </a:rPr>
              <a:t>Derichebourg</a:t>
            </a:r>
            <a:r>
              <a:rPr lang="fr-FR" sz="2000" dirty="0" smtClean="0">
                <a:latin typeface="+mn-lt"/>
              </a:rPr>
              <a:t>)</a:t>
            </a:r>
            <a:endParaRPr lang="fr-FR" sz="2000" dirty="0">
              <a:latin typeface="+mn-lt"/>
            </a:endParaRP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Four de fonderie (CTIF + ASCOMETAL)</a:t>
            </a: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Four Plasma </a:t>
            </a:r>
            <a:r>
              <a:rPr lang="fr-FR" sz="2000" b="1" dirty="0" err="1" smtClean="0">
                <a:solidFill>
                  <a:srgbClr val="FF0000"/>
                </a:solidFill>
                <a:latin typeface="+mn-lt"/>
              </a:rPr>
              <a:t>Recytial</a:t>
            </a:r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dirty="0" smtClean="0">
                <a:latin typeface="+mn-lt"/>
              </a:rPr>
              <a:t>(AD + SAFRAN)</a:t>
            </a:r>
            <a:endParaRPr lang="en-GB" sz="2000" dirty="0">
              <a:latin typeface="+mn-lt"/>
            </a:endParaRP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Atomiseur Titane (</a:t>
            </a:r>
            <a:r>
              <a:rPr lang="fr-FR" sz="2000" dirty="0" err="1" smtClean="0">
                <a:latin typeface="+mn-lt"/>
              </a:rPr>
              <a:t>Erasteel</a:t>
            </a:r>
            <a:r>
              <a:rPr lang="fr-FR" sz="2000" dirty="0" smtClean="0">
                <a:latin typeface="+mn-lt"/>
              </a:rPr>
              <a:t> + SAFRAN)</a:t>
            </a:r>
          </a:p>
          <a:p>
            <a:pPr marL="633413" lvl="1" indent="-1905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???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6930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METAFENSCH:  </a:t>
            </a:r>
            <a:r>
              <a:rPr lang="en-GB" sz="2000" dirty="0" err="1"/>
              <a:t>P</a:t>
            </a:r>
            <a:r>
              <a:rPr lang="en-GB" sz="2000" dirty="0" err="1" smtClean="0"/>
              <a:t>lateforme</a:t>
            </a:r>
            <a:r>
              <a:rPr lang="en-GB" sz="2000" dirty="0" smtClean="0"/>
              <a:t> </a:t>
            </a:r>
            <a:r>
              <a:rPr lang="en-GB" sz="2000" dirty="0" err="1" smtClean="0"/>
              <a:t>publique</a:t>
            </a:r>
            <a:r>
              <a:rPr lang="en-GB" sz="2000" dirty="0" smtClean="0"/>
              <a:t> de </a:t>
            </a:r>
            <a:r>
              <a:rPr lang="en-GB" sz="2000" dirty="0" err="1" smtClean="0"/>
              <a:t>recherche</a:t>
            </a:r>
            <a:r>
              <a:rPr lang="en-GB" sz="2000" dirty="0" smtClean="0"/>
              <a:t> et </a:t>
            </a:r>
            <a:r>
              <a:rPr lang="en-GB" sz="2000" dirty="0" err="1" smtClean="0"/>
              <a:t>développement</a:t>
            </a:r>
            <a:r>
              <a:rPr lang="en-GB" sz="2000" dirty="0" smtClean="0"/>
              <a:t> </a:t>
            </a:r>
            <a:r>
              <a:rPr lang="en-GB" sz="2000" dirty="0" err="1" smtClean="0"/>
              <a:t>industriel</a:t>
            </a:r>
            <a:r>
              <a:rPr lang="en-GB" sz="2000" dirty="0" smtClean="0"/>
              <a:t> – </a:t>
            </a:r>
            <a:r>
              <a:rPr lang="en-GB" sz="2000" dirty="0" err="1" smtClean="0"/>
              <a:t>sidérurgie</a:t>
            </a:r>
            <a:r>
              <a:rPr lang="en-GB" sz="2000" dirty="0" smtClean="0"/>
              <a:t> et </a:t>
            </a:r>
            <a:r>
              <a:rPr lang="en-GB" sz="2000" dirty="0" err="1" smtClean="0"/>
              <a:t>métallurgie</a:t>
            </a:r>
            <a:r>
              <a:rPr lang="en-GB" sz="2000" dirty="0" smtClean="0"/>
              <a:t>  (GIP)</a:t>
            </a:r>
            <a:endParaRPr lang="en-GB" sz="20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3933056"/>
            <a:ext cx="8352928" cy="2361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u="sng" dirty="0" smtClean="0">
                <a:solidFill>
                  <a:schemeClr val="tx1"/>
                </a:solidFill>
              </a:rPr>
              <a:t>Etudes APS en cours avec METAFENSCH:</a:t>
            </a:r>
            <a:endParaRPr lang="fr-FR" sz="1200" dirty="0" smtClean="0">
              <a:solidFill>
                <a:schemeClr val="tx1"/>
              </a:solidFill>
            </a:endParaRPr>
          </a:p>
          <a:p>
            <a:pPr marL="633413" lvl="1" indent="-176213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Etude technique du projet: </a:t>
            </a:r>
            <a:r>
              <a:rPr lang="fr-FR" sz="2000" dirty="0" err="1" smtClean="0">
                <a:solidFill>
                  <a:schemeClr val="tx1"/>
                </a:solidFill>
              </a:rPr>
              <a:t>CdC</a:t>
            </a:r>
            <a:r>
              <a:rPr lang="fr-FR" sz="2000" dirty="0" smtClean="0">
                <a:solidFill>
                  <a:schemeClr val="tx1"/>
                </a:solidFill>
              </a:rPr>
              <a:t> et spécifications fours, choix technologie </a:t>
            </a:r>
          </a:p>
          <a:p>
            <a:pPr marL="633413" lvl="1" indent="-176213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Identification des projets de R&amp;D potentiels</a:t>
            </a:r>
          </a:p>
          <a:p>
            <a:pPr marL="633413" lvl="1" indent="-176213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Ebauche des règles de fonctionnement (financement, PI, etc...)</a:t>
            </a:r>
          </a:p>
          <a:p>
            <a:pPr marL="633413" lvl="1" indent="-176213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Fin APS début 2</a:t>
            </a:r>
            <a:r>
              <a:rPr lang="fr-FR" sz="2000" baseline="30000" dirty="0" smtClean="0">
                <a:solidFill>
                  <a:schemeClr val="tx1"/>
                </a:solidFill>
              </a:rPr>
              <a:t>nd</a:t>
            </a:r>
            <a:r>
              <a:rPr lang="fr-FR" sz="2000" dirty="0" smtClean="0">
                <a:solidFill>
                  <a:schemeClr val="tx1"/>
                </a:solidFill>
              </a:rPr>
              <a:t> trimestre (go/no go sur chaque projet)</a:t>
            </a:r>
          </a:p>
          <a:p>
            <a:pPr lvl="1" algn="l"/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" y="836712"/>
            <a:ext cx="9107488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437750" y="328939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smtClean="0"/>
              <a:t>Locaux situés à Uckange / Florange</a:t>
            </a:r>
            <a:endParaRPr lang="en-GB" alt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6026664"/>
            <a:ext cx="805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Budget pour les </a:t>
            </a:r>
            <a:r>
              <a:rPr lang="en-GB" b="1" dirty="0" err="1" smtClean="0"/>
              <a:t>investissements</a:t>
            </a:r>
            <a:r>
              <a:rPr lang="en-GB" b="1" dirty="0" smtClean="0"/>
              <a:t> en </a:t>
            </a:r>
            <a:r>
              <a:rPr lang="en-GB" b="1" dirty="0" err="1" smtClean="0"/>
              <a:t>équipements</a:t>
            </a:r>
            <a:r>
              <a:rPr lang="en-GB" b="1" dirty="0" smtClean="0"/>
              <a:t>: </a:t>
            </a:r>
          </a:p>
          <a:p>
            <a:pPr algn="ctr"/>
            <a:r>
              <a:rPr lang="en-GB" b="1" dirty="0" smtClean="0"/>
              <a:t>16 M€ CAPEX + 4M€ pour les 3 premières </a:t>
            </a:r>
            <a:r>
              <a:rPr lang="en-GB" b="1" dirty="0" err="1" smtClean="0"/>
              <a:t>années</a:t>
            </a:r>
            <a:r>
              <a:rPr lang="en-GB" b="1" dirty="0" smtClean="0"/>
              <a:t> de </a:t>
            </a:r>
            <a:r>
              <a:rPr lang="en-GB" b="1" dirty="0" err="1" smtClean="0"/>
              <a:t>fonctionnement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28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8" y="1255307"/>
            <a:ext cx="5256584" cy="45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323528" y="433075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smtClean="0"/>
              <a:t>Four </a:t>
            </a:r>
            <a:r>
              <a:rPr lang="fr-FR" altLang="fr-FR" sz="2800" dirty="0" smtClean="0"/>
              <a:t>PAMCHR « </a:t>
            </a:r>
            <a:r>
              <a:rPr lang="fr-FR" altLang="fr-FR" sz="2800" dirty="0" err="1" smtClean="0"/>
              <a:t>Recytial</a:t>
            </a:r>
            <a:r>
              <a:rPr lang="fr-FR" altLang="fr-FR" sz="2800" dirty="0" smtClean="0"/>
              <a:t> »</a:t>
            </a:r>
            <a:endParaRPr lang="en-GB" alt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479823" y="2060848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Vide : </a:t>
            </a:r>
          </a:p>
          <a:p>
            <a:r>
              <a:rPr lang="fr-FR" b="1" dirty="0" smtClean="0"/>
              <a:t>0,7 bar </a:t>
            </a:r>
            <a:r>
              <a:rPr lang="fr-FR" dirty="0" smtClean="0"/>
              <a:t>sous hélium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07626" y="2831475"/>
            <a:ext cx="169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Puissance : </a:t>
            </a:r>
          </a:p>
          <a:p>
            <a:r>
              <a:rPr lang="fr-FR" b="1" dirty="0" smtClean="0"/>
              <a:t>1200 KW</a:t>
            </a:r>
          </a:p>
          <a:p>
            <a:r>
              <a:rPr lang="fr-FR" b="1" dirty="0" smtClean="0"/>
              <a:t>3 torches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79823" y="1268760"/>
            <a:ext cx="2342592" cy="64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Lingots : </a:t>
            </a:r>
            <a:r>
              <a:rPr lang="fr-FR" b="1" dirty="0" smtClean="0"/>
              <a:t>diam. 150 mm long. 1200 mm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07" y="3984121"/>
            <a:ext cx="3541093" cy="2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/>
          <a:lstStyle/>
          <a:p>
            <a:pPr algn="ctr"/>
            <a:r>
              <a:rPr lang="en-GB" altLang="fr-FR" sz="2800" b="1" dirty="0" err="1" smtClean="0"/>
              <a:t>Objectifs</a:t>
            </a:r>
            <a:r>
              <a:rPr lang="en-GB" altLang="fr-FR" sz="2800" b="1" dirty="0" smtClean="0"/>
              <a:t> de  </a:t>
            </a:r>
            <a:r>
              <a:rPr lang="en-GB" altLang="fr-FR" sz="2800" b="1" dirty="0" err="1" smtClean="0"/>
              <a:t>Recytial</a:t>
            </a:r>
            <a:r>
              <a:rPr lang="en-GB" altLang="fr-FR" sz="2800" b="1" dirty="0" smtClean="0"/>
              <a:t>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850" y="836712"/>
            <a:ext cx="8496300" cy="56886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1800" b="1" u="sng" dirty="0" smtClean="0"/>
              <a:t>Dans le domaine du Titane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R&amp;D  pour Améliorer les performances  et capacités du </a:t>
            </a:r>
            <a:r>
              <a:rPr lang="fr-FR" altLang="fr-FR" sz="1600" u="sng" dirty="0" err="1" smtClean="0"/>
              <a:t>process</a:t>
            </a:r>
            <a:r>
              <a:rPr lang="fr-FR" altLang="fr-FR" sz="1600" u="sng" dirty="0" smtClean="0"/>
              <a:t> de recyclage  (ECOTITANIUM)</a:t>
            </a:r>
            <a:r>
              <a:rPr lang="fr-FR" altLang="fr-FR" sz="16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/>
              <a:t>Caractériser l’impact de la qualité des chutes sur la qualité des produits obtenus en TA6V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/>
              <a:t>Adapter les paramètres </a:t>
            </a:r>
            <a:r>
              <a:rPr lang="fr-FR" altLang="fr-FR" sz="1400" dirty="0" err="1" smtClean="0"/>
              <a:t>process</a:t>
            </a:r>
            <a:r>
              <a:rPr lang="fr-FR" altLang="fr-FR" sz="1400" dirty="0" smtClean="0"/>
              <a:t> pour assimiler des  chutes de qualité dégradée en TA6V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/>
              <a:t>Développer le recyclage des nuances de titane à haute résistance (Ti10.2.3 par exemple</a:t>
            </a:r>
            <a:r>
              <a:rPr lang="fr-FR" altLang="fr-FR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R&amp;D pour Développer </a:t>
            </a:r>
            <a:r>
              <a:rPr lang="fr-FR" altLang="fr-FR" sz="1600" u="sng" dirty="0"/>
              <a:t>de nouvelles nuances de </a:t>
            </a:r>
            <a:r>
              <a:rPr lang="fr-FR" altLang="fr-FR" sz="1600" u="sng" dirty="0" smtClean="0"/>
              <a:t>Titane :</a:t>
            </a:r>
            <a:endParaRPr lang="fr-FR" altLang="fr-FR" sz="1600" u="sng" dirty="0"/>
          </a:p>
          <a:p>
            <a:pPr marL="736600"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/>
              <a:t>La mise au point de nouvelles nuances nécessite une étape « pilote » pour caractériser des produits à une échelle représentative des  produits industriels</a:t>
            </a:r>
          </a:p>
          <a:p>
            <a:pPr marL="736600"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/>
              <a:t>L’objectif est donc </a:t>
            </a:r>
            <a:r>
              <a:rPr lang="fr-FR" altLang="fr-FR" sz="1400" dirty="0" smtClean="0"/>
              <a:t>de </a:t>
            </a:r>
            <a:r>
              <a:rPr lang="fr-FR" altLang="fr-FR" sz="1400" dirty="0"/>
              <a:t>réaliser des lots de matière permettant d’en caractériser les propriétés </a:t>
            </a:r>
            <a:r>
              <a:rPr lang="fr-FR" altLang="fr-FR" sz="1400" dirty="0" smtClean="0"/>
              <a:t>d’usage</a:t>
            </a:r>
            <a:endParaRPr lang="fr-FR" altLang="fr-FR" sz="1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Activité de Recyclage  de petits lots de </a:t>
            </a:r>
            <a:r>
              <a:rPr lang="fr-FR" altLang="fr-FR" sz="1600" u="sng" dirty="0"/>
              <a:t>déchets issus de la fabrication ou de l’utilisation de poudres  fines pour </a:t>
            </a:r>
            <a:r>
              <a:rPr lang="fr-FR" altLang="fr-FR" sz="1600" u="sng" dirty="0" smtClean="0"/>
              <a:t>ALM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 smtClean="0"/>
              <a:t>Recyclage des déchets issus de TITAN</a:t>
            </a:r>
            <a:endParaRPr lang="fr-FR" altLang="fr-FR" sz="3600" dirty="0" smtClean="0"/>
          </a:p>
          <a:p>
            <a:pPr marL="457200" lvl="1" indent="0">
              <a:buNone/>
              <a:defRPr/>
            </a:pPr>
            <a:endParaRPr lang="fr-FR" altLang="fr-FR" sz="1400" dirty="0" smtClean="0"/>
          </a:p>
          <a:p>
            <a:pPr marL="0" indent="0">
              <a:buNone/>
              <a:defRPr/>
            </a:pPr>
            <a:r>
              <a:rPr lang="fr-FR" altLang="fr-FR" sz="1800" b="1" u="sng" dirty="0" smtClean="0"/>
              <a:t>Dans le domaine du </a:t>
            </a:r>
            <a:r>
              <a:rPr lang="fr-FR" altLang="fr-FR" sz="1800" b="1" u="sng" dirty="0" err="1" smtClean="0"/>
              <a:t>TiAl</a:t>
            </a:r>
            <a:endParaRPr lang="fr-FR" altLang="fr-FR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R&amp;D pour Développer </a:t>
            </a:r>
            <a:r>
              <a:rPr lang="fr-FR" altLang="fr-FR" sz="1600" u="sng" dirty="0"/>
              <a:t>le recyclage des chutes et copeaux de </a:t>
            </a:r>
            <a:r>
              <a:rPr lang="fr-FR" altLang="fr-FR" sz="1600" u="sng" dirty="0" err="1"/>
              <a:t>TiAl</a:t>
            </a:r>
            <a:r>
              <a:rPr lang="fr-FR" altLang="fr-FR" sz="1600" dirty="0"/>
              <a:t>:</a:t>
            </a:r>
          </a:p>
          <a:p>
            <a:pPr marL="736600" lvl="1">
              <a:buFont typeface="Wingdings" panose="05000000000000000000" pitchFamily="2" charset="2"/>
              <a:buChar char="Ø"/>
              <a:defRPr/>
            </a:pPr>
            <a:r>
              <a:rPr lang="fr-FR" altLang="fr-FR" sz="1600" dirty="0"/>
              <a:t> </a:t>
            </a:r>
            <a:r>
              <a:rPr lang="fr-FR" altLang="fr-FR" sz="1400" dirty="0"/>
              <a:t>Définir la filière complète de recyclage du </a:t>
            </a:r>
            <a:r>
              <a:rPr lang="fr-FR" altLang="fr-FR" sz="1400" dirty="0" err="1"/>
              <a:t>TiAl</a:t>
            </a:r>
            <a:r>
              <a:rPr lang="fr-FR" altLang="fr-FR" sz="1400" dirty="0"/>
              <a:t> et qualifier des produits issus du recyclage </a:t>
            </a:r>
          </a:p>
          <a:p>
            <a:pPr marL="736600" lvl="1">
              <a:buFont typeface="Wingdings" panose="05000000000000000000" pitchFamily="2" charset="2"/>
              <a:buChar char="Ø"/>
              <a:defRPr/>
            </a:pPr>
            <a:r>
              <a:rPr lang="fr-FR" altLang="fr-FR" sz="1400" dirty="0"/>
              <a:t>Caractériser l’effet des paramètres  clés du </a:t>
            </a:r>
            <a:r>
              <a:rPr lang="fr-FR" altLang="fr-FR" sz="1400" dirty="0" err="1"/>
              <a:t>process</a:t>
            </a:r>
            <a:r>
              <a:rPr lang="fr-FR" altLang="fr-FR" sz="1400" dirty="0"/>
              <a:t> sur la qualité du </a:t>
            </a:r>
            <a:r>
              <a:rPr lang="fr-FR" altLang="fr-FR" sz="1400" dirty="0" smtClean="0"/>
              <a:t>produit</a:t>
            </a:r>
          </a:p>
          <a:p>
            <a:pPr marL="736600" lvl="1">
              <a:buFont typeface="Wingdings" panose="05000000000000000000" pitchFamily="2" charset="2"/>
              <a:buChar char="Ø"/>
              <a:defRPr/>
            </a:pPr>
            <a:endParaRPr lang="fr-FR" altLang="fr-FR" sz="800" dirty="0" smtClean="0"/>
          </a:p>
          <a:p>
            <a:pPr marL="336550"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R&amp;D pour Développer </a:t>
            </a:r>
            <a:r>
              <a:rPr lang="fr-FR" altLang="fr-FR" sz="1600" u="sng" dirty="0"/>
              <a:t>de nouvelles nuances de </a:t>
            </a:r>
            <a:r>
              <a:rPr lang="fr-FR" altLang="fr-FR" sz="1600" u="sng" dirty="0" err="1" smtClean="0"/>
              <a:t>TiAl</a:t>
            </a:r>
            <a:r>
              <a:rPr lang="fr-FR" altLang="fr-FR" sz="1600" u="sng" dirty="0" smtClean="0"/>
              <a:t> (idem Titane)</a:t>
            </a:r>
          </a:p>
          <a:p>
            <a:pPr marL="336550">
              <a:buFont typeface="Arial" panose="020B0604020202020204" pitchFamily="34" charset="0"/>
              <a:buChar char="•"/>
              <a:defRPr/>
            </a:pPr>
            <a:r>
              <a:rPr lang="fr-FR" altLang="fr-FR" sz="1600" u="sng" dirty="0" smtClean="0"/>
              <a:t>Activité de Recyclage de lots de </a:t>
            </a:r>
            <a:r>
              <a:rPr lang="fr-FR" altLang="fr-FR" sz="1600" u="sng" dirty="0" err="1" smtClean="0"/>
              <a:t>TiAl</a:t>
            </a:r>
            <a:r>
              <a:rPr lang="fr-FR" altLang="fr-FR" sz="1600" u="sng" dirty="0" smtClean="0"/>
              <a:t> pour initier une filière industrielle (20t à 40t/an)</a:t>
            </a:r>
            <a:endParaRPr lang="fr-FR" altLang="fr-FR" sz="1600" u="sng" dirty="0"/>
          </a:p>
          <a:p>
            <a:pPr marL="336550">
              <a:buFont typeface="Wingdings" panose="05000000000000000000" pitchFamily="2" charset="2"/>
              <a:buChar char="Ø"/>
              <a:defRPr/>
            </a:pPr>
            <a:endParaRPr lang="fr-FR" altLang="fr-FR" sz="1600" dirty="0"/>
          </a:p>
          <a:p>
            <a:pPr marL="0" indent="0">
              <a:buNone/>
              <a:defRPr/>
            </a:pPr>
            <a:endParaRPr lang="fr-FR" altLang="fr-FR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1487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03237"/>
          </a:xfrm>
        </p:spPr>
        <p:txBody>
          <a:bodyPr/>
          <a:lstStyle/>
          <a:p>
            <a:pPr algn="ctr"/>
            <a:r>
              <a:rPr lang="fr-FR" altLang="fr-FR" sz="2800" b="1" dirty="0" smtClean="0"/>
              <a:t>Projets et activités potentiels sur </a:t>
            </a:r>
            <a:r>
              <a:rPr lang="fr-FR" altLang="fr-FR" sz="2800" b="1" dirty="0" err="1" smtClean="0"/>
              <a:t>Recytial</a:t>
            </a:r>
            <a:r>
              <a:rPr lang="fr-FR" altLang="fr-FR" sz="2800" b="1" dirty="0" smtClean="0"/>
              <a:t> (1/2)  </a:t>
            </a:r>
            <a:endParaRPr lang="en-GB" altLang="fr-FR" sz="2800" b="1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07950" y="1124744"/>
            <a:ext cx="8928546" cy="5544344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sz="1800" b="1" dirty="0" smtClean="0"/>
              <a:t>Projet No0:  Investissement  (Construction et réalisation de l’installation PAMCHR)              	      </a:t>
            </a:r>
            <a:r>
              <a:rPr lang="fr-FR" altLang="fr-FR" sz="1800" b="1" i="1" u="sng" dirty="0" smtClean="0"/>
              <a:t>mi 2015- 2016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fr-FR" altLang="fr-FR" sz="1100" b="1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fr-FR" altLang="fr-FR" sz="1800" b="1" dirty="0" smtClean="0"/>
              <a:t>Projet No1:  Validation </a:t>
            </a:r>
            <a:r>
              <a:rPr lang="fr-FR" altLang="fr-FR" sz="1800" b="1" dirty="0" err="1"/>
              <a:t>process</a:t>
            </a:r>
            <a:r>
              <a:rPr lang="fr-FR" altLang="fr-FR" sz="1800" b="1" dirty="0"/>
              <a:t> (TA6V et </a:t>
            </a:r>
            <a:r>
              <a:rPr lang="fr-FR" altLang="fr-FR" sz="1800" b="1" dirty="0" err="1" smtClean="0"/>
              <a:t>TiAl</a:t>
            </a:r>
            <a:r>
              <a:rPr lang="fr-FR" altLang="fr-FR" sz="1800" b="1" dirty="0" smtClean="0"/>
              <a:t>)   </a:t>
            </a:r>
            <a:r>
              <a:rPr lang="fr-FR" altLang="fr-FR" sz="1800" b="1" i="1" u="sng" dirty="0" smtClean="0"/>
              <a:t>2016/2018</a:t>
            </a:r>
            <a:endParaRPr lang="fr-FR" altLang="fr-FR" sz="1800" b="1" i="1" u="sng" dirty="0"/>
          </a:p>
          <a:p>
            <a:pPr marL="355600" lvl="1" indent="-82550">
              <a:buFont typeface="Arial" charset="0"/>
              <a:buNone/>
              <a:defRPr/>
            </a:pPr>
            <a:r>
              <a:rPr lang="fr-FR" altLang="fr-FR" sz="1400" b="1" dirty="0" smtClean="0"/>
              <a:t>- </a:t>
            </a:r>
            <a:r>
              <a:rPr lang="fr-FR" altLang="fr-FR" sz="1600" dirty="0" smtClean="0"/>
              <a:t>Management </a:t>
            </a:r>
            <a:r>
              <a:rPr lang="fr-FR" altLang="fr-FR" sz="1600" dirty="0"/>
              <a:t>du Projet</a:t>
            </a:r>
          </a:p>
          <a:p>
            <a:pPr marL="355600" lvl="1" indent="-82550">
              <a:buFont typeface="Arial" charset="0"/>
              <a:buNone/>
              <a:defRPr/>
            </a:pPr>
            <a:r>
              <a:rPr lang="fr-FR" altLang="fr-FR" sz="1600" dirty="0"/>
              <a:t>- </a:t>
            </a:r>
            <a:r>
              <a:rPr lang="fr-FR" altLang="fr-FR" sz="1600" dirty="0" smtClean="0"/>
              <a:t>Revue </a:t>
            </a:r>
            <a:r>
              <a:rPr lang="fr-FR" altLang="fr-FR" sz="1600" dirty="0"/>
              <a:t>Biblio/brevets/concurrence et veille </a:t>
            </a:r>
            <a:r>
              <a:rPr lang="fr-FR" altLang="fr-FR" sz="1600" dirty="0" smtClean="0"/>
              <a:t>technologique </a:t>
            </a:r>
            <a:endParaRPr lang="fr-FR" altLang="fr-FR" sz="1600" dirty="0"/>
          </a:p>
          <a:p>
            <a:pPr marL="355600" lvl="1" indent="-82550">
              <a:buFont typeface="Arial" charset="0"/>
              <a:buNone/>
              <a:defRPr/>
            </a:pPr>
            <a:r>
              <a:rPr lang="fr-FR" altLang="fr-FR" sz="1600" dirty="0"/>
              <a:t>- </a:t>
            </a:r>
            <a:r>
              <a:rPr lang="fr-FR" altLang="fr-FR" sz="1600" dirty="0" smtClean="0"/>
              <a:t>Recherche des Conditions </a:t>
            </a:r>
            <a:r>
              <a:rPr lang="fr-FR" altLang="fr-FR" sz="1600" dirty="0"/>
              <a:t>nominales de </a:t>
            </a:r>
            <a:r>
              <a:rPr lang="fr-FR" altLang="fr-FR" sz="1600" dirty="0" smtClean="0"/>
              <a:t>fonctionnement (10 fusions TA6V et 10 fusions </a:t>
            </a:r>
            <a:r>
              <a:rPr lang="fr-FR" altLang="fr-FR" sz="1600" dirty="0" err="1" smtClean="0"/>
              <a:t>TiAl</a:t>
            </a:r>
            <a:r>
              <a:rPr lang="fr-FR" altLang="fr-FR" sz="1600" dirty="0" smtClean="0"/>
              <a:t>)</a:t>
            </a:r>
            <a:endParaRPr lang="fr-FR" altLang="fr-FR" sz="1600" dirty="0"/>
          </a:p>
          <a:p>
            <a:pPr marL="355600" lvl="1" indent="-82550">
              <a:buFont typeface="Arial" charset="0"/>
              <a:buNone/>
              <a:defRPr/>
            </a:pPr>
            <a:r>
              <a:rPr lang="fr-FR" altLang="fr-FR" sz="1600" dirty="0"/>
              <a:t>- Caractérisation complète du </a:t>
            </a:r>
            <a:r>
              <a:rPr lang="fr-FR" altLang="fr-FR" sz="1600" dirty="0" err="1"/>
              <a:t>process</a:t>
            </a:r>
            <a:r>
              <a:rPr lang="fr-FR" altLang="fr-FR" sz="1600" dirty="0"/>
              <a:t> (instrumentation, </a:t>
            </a:r>
            <a:r>
              <a:rPr lang="fr-FR" altLang="fr-FR" sz="1600" dirty="0" smtClean="0"/>
              <a:t>ensemencement et temps </a:t>
            </a:r>
            <a:r>
              <a:rPr lang="fr-FR" altLang="fr-FR" sz="1600" dirty="0"/>
              <a:t>de résidence…)</a:t>
            </a:r>
          </a:p>
          <a:p>
            <a:pPr marL="355600" lvl="1" indent="-82550">
              <a:buFont typeface="Arial" charset="0"/>
              <a:buNone/>
              <a:defRPr/>
            </a:pPr>
            <a:r>
              <a:rPr lang="fr-FR" altLang="fr-FR" sz="1600" dirty="0"/>
              <a:t>- Caractérisation complète sur </a:t>
            </a:r>
            <a:r>
              <a:rPr lang="fr-FR" altLang="fr-FR" sz="1600" dirty="0" smtClean="0"/>
              <a:t>demi-produits de 5 lingots TA6V  (à différents stades: électrode/lingot VAR) et 5 lingots </a:t>
            </a:r>
            <a:r>
              <a:rPr lang="fr-FR" altLang="fr-FR" sz="1600" dirty="0" err="1" smtClean="0"/>
              <a:t>TiAl</a:t>
            </a:r>
            <a:endParaRPr lang="fr-FR" altLang="fr-FR" sz="1600" dirty="0"/>
          </a:p>
          <a:p>
            <a:pPr marL="355600" lvl="1" indent="-82550">
              <a:buFontTx/>
              <a:buChar char="-"/>
              <a:defRPr/>
            </a:pPr>
            <a:r>
              <a:rPr lang="fr-FR" altLang="fr-FR" sz="1600" dirty="0" smtClean="0"/>
              <a:t>Caractérisation </a:t>
            </a:r>
            <a:r>
              <a:rPr lang="fr-FR" altLang="fr-FR" sz="1600" dirty="0"/>
              <a:t>complète sur demi-produits mis en </a:t>
            </a:r>
            <a:r>
              <a:rPr lang="fr-FR" altLang="fr-FR" sz="1600" dirty="0" smtClean="0"/>
              <a:t>forme (lingot forgé)</a:t>
            </a:r>
          </a:p>
          <a:p>
            <a:pPr marL="558800" lvl="1">
              <a:buFontTx/>
              <a:buChar char="-"/>
              <a:defRPr/>
            </a:pPr>
            <a:endParaRPr lang="fr-FR" altLang="fr-FR" sz="700" b="1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1800" b="1" dirty="0" smtClean="0"/>
              <a:t>Projet No2 : Amélioration </a:t>
            </a:r>
            <a:r>
              <a:rPr lang="fr-FR" altLang="fr-FR" sz="1800" b="1" dirty="0"/>
              <a:t>de la capacité à recycler différentes qualités de </a:t>
            </a:r>
            <a:r>
              <a:rPr lang="fr-FR" altLang="fr-FR" sz="1800" b="1" dirty="0" smtClean="0"/>
              <a:t>chutes  </a:t>
            </a:r>
            <a:r>
              <a:rPr lang="fr-FR" altLang="fr-FR" sz="1800" b="1" i="1" u="sng" dirty="0" smtClean="0"/>
              <a:t>2018/2020</a:t>
            </a:r>
            <a:endParaRPr lang="fr-FR" altLang="fr-FR" sz="1800" b="1" i="1" u="sng" dirty="0"/>
          </a:p>
          <a:p>
            <a:pPr marL="355600" indent="-82550">
              <a:buFont typeface="Arial" charset="0"/>
              <a:buNone/>
              <a:defRPr/>
            </a:pPr>
            <a:r>
              <a:rPr lang="fr-FR" altLang="fr-FR" sz="1800" b="1" dirty="0"/>
              <a:t>- </a:t>
            </a:r>
            <a:r>
              <a:rPr lang="fr-FR" altLang="fr-FR" sz="1600" dirty="0"/>
              <a:t>Caractérisation des différentes </a:t>
            </a:r>
            <a:r>
              <a:rPr lang="fr-FR" altLang="fr-FR" sz="1600" dirty="0" smtClean="0"/>
              <a:t>matières à recycler, </a:t>
            </a:r>
            <a:r>
              <a:rPr lang="fr-FR" altLang="fr-FR" sz="1600" dirty="0"/>
              <a:t>dont les </a:t>
            </a:r>
            <a:r>
              <a:rPr lang="fr-FR" altLang="fr-FR" sz="1600" dirty="0" smtClean="0"/>
              <a:t>poudres: fusion de lots issus de matières de qualités différentes et caractérisation de la qualité des produits obtenus</a:t>
            </a:r>
            <a:endParaRPr lang="fr-FR" altLang="fr-FR" sz="1600" dirty="0"/>
          </a:p>
          <a:p>
            <a:pPr marL="355600" indent="-82550">
              <a:buFont typeface="Arial" charset="0"/>
              <a:buNone/>
              <a:defRPr/>
            </a:pPr>
            <a:r>
              <a:rPr lang="fr-FR" altLang="fr-FR" sz="1600" dirty="0"/>
              <a:t>- Caractérisation des différentes préparations des matières </a:t>
            </a:r>
            <a:r>
              <a:rPr lang="fr-FR" altLang="fr-FR" sz="1600" dirty="0" smtClean="0"/>
              <a:t>premières: fusion de lots issus de </a:t>
            </a:r>
            <a:r>
              <a:rPr lang="fr-FR" altLang="fr-FR" sz="1600" dirty="0" err="1" smtClean="0"/>
              <a:t>process</a:t>
            </a:r>
            <a:r>
              <a:rPr lang="fr-FR" altLang="fr-FR" sz="1600" dirty="0" smtClean="0"/>
              <a:t> de préparation différents et caractérisation de la qualité des produits obtenus</a:t>
            </a:r>
            <a:endParaRPr lang="fr-FR" altLang="fr-FR" sz="1600" dirty="0"/>
          </a:p>
          <a:p>
            <a:pPr marL="355600" indent="-82550">
              <a:buFontTx/>
              <a:buChar char="-"/>
              <a:defRPr/>
            </a:pPr>
            <a:r>
              <a:rPr lang="fr-FR" altLang="fr-FR" sz="1600" dirty="0" smtClean="0"/>
              <a:t>Définition </a:t>
            </a:r>
            <a:r>
              <a:rPr lang="fr-FR" altLang="fr-FR" sz="1600" dirty="0"/>
              <a:t>des filières de recyclage et de </a:t>
            </a:r>
            <a:r>
              <a:rPr lang="fr-FR" altLang="fr-FR" sz="1600" dirty="0" smtClean="0"/>
              <a:t>tri, </a:t>
            </a:r>
            <a:r>
              <a:rPr lang="fr-FR" sz="1600" dirty="0" smtClean="0"/>
              <a:t>et </a:t>
            </a:r>
            <a:r>
              <a:rPr lang="fr-FR" sz="1600" dirty="0"/>
              <a:t>spécification </a:t>
            </a:r>
            <a:r>
              <a:rPr lang="fr-FR" sz="1600" dirty="0" smtClean="0"/>
              <a:t>des filières .</a:t>
            </a:r>
            <a:endParaRPr lang="fr-FR" altLang="fr-FR" sz="1600" dirty="0" smtClean="0"/>
          </a:p>
          <a:p>
            <a:pPr marL="558800" indent="-285750">
              <a:buFontTx/>
              <a:buChar char="-"/>
              <a:defRPr/>
            </a:pPr>
            <a:endParaRPr lang="fr-FR" altLang="fr-FR" sz="600" b="1" dirty="0"/>
          </a:p>
        </p:txBody>
      </p:sp>
    </p:spTree>
    <p:extLst>
      <p:ext uri="{BB962C8B-B14F-4D97-AF65-F5344CB8AC3E}">
        <p14:creationId xmlns:p14="http://schemas.microsoft.com/office/powerpoint/2010/main" val="625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641333" cy="532859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altLang="fr-FR" sz="1800" b="1" dirty="0"/>
              <a:t>Projet No3: Compréhension et modélisation pour le changement </a:t>
            </a:r>
            <a:r>
              <a:rPr lang="fr-FR" altLang="fr-FR" sz="1800" b="1" dirty="0" smtClean="0"/>
              <a:t>d'échelle    </a:t>
            </a:r>
            <a:r>
              <a:rPr lang="fr-FR" altLang="fr-FR" sz="1800" b="1" i="1" u="sng" dirty="0" smtClean="0"/>
              <a:t>2017 - 2022</a:t>
            </a:r>
            <a:endParaRPr lang="fr-FR" altLang="fr-FR" sz="1800" b="1" i="1" u="sng" dirty="0"/>
          </a:p>
          <a:p>
            <a:pPr marL="558800" indent="-285750">
              <a:buFontTx/>
              <a:buChar char="-"/>
              <a:defRPr/>
            </a:pPr>
            <a:r>
              <a:rPr lang="fr-FR" altLang="fr-FR" sz="1600" dirty="0" smtClean="0"/>
              <a:t>Développement d’un outil de modélisation (four pilote =&gt; four industriel)</a:t>
            </a:r>
          </a:p>
          <a:p>
            <a:pPr marL="558800" indent="-285750">
              <a:buFontTx/>
              <a:buChar char="-"/>
              <a:defRPr/>
            </a:pPr>
            <a:r>
              <a:rPr lang="fr-FR" altLang="fr-FR" sz="1600" dirty="0" smtClean="0"/>
              <a:t>Plan d'expériences </a:t>
            </a:r>
            <a:r>
              <a:rPr lang="fr-FR" altLang="fr-FR" sz="1600" dirty="0"/>
              <a:t>autour des conditions nominales (5 à 10 fusions </a:t>
            </a:r>
            <a:r>
              <a:rPr lang="fr-FR" altLang="fr-FR" sz="1600" dirty="0" smtClean="0"/>
              <a:t>instrumentées)</a:t>
            </a:r>
          </a:p>
          <a:p>
            <a:pPr marL="558800" indent="-285750">
              <a:buFontTx/>
              <a:buChar char="-"/>
              <a:defRPr/>
            </a:pPr>
            <a:r>
              <a:rPr lang="fr-FR" altLang="fr-FR" sz="1600" dirty="0" smtClean="0"/>
              <a:t>Caractérisation </a:t>
            </a:r>
            <a:r>
              <a:rPr lang="fr-FR" altLang="fr-FR" sz="1600" dirty="0"/>
              <a:t>produits (ségrégation, défauts, qualité de l'état de surface</a:t>
            </a:r>
            <a:r>
              <a:rPr lang="fr-FR" altLang="fr-FR" sz="1600" dirty="0" smtClean="0"/>
              <a:t>)</a:t>
            </a:r>
          </a:p>
          <a:p>
            <a:pPr marL="558800" indent="-285750">
              <a:buFontTx/>
              <a:buChar char="-"/>
              <a:defRPr/>
            </a:pPr>
            <a:endParaRPr lang="fr-FR" altLang="fr-FR" sz="1100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1800" b="1" dirty="0" smtClean="0"/>
              <a:t>Projet No 4:  Diversification </a:t>
            </a:r>
            <a:r>
              <a:rPr lang="fr-FR" altLang="fr-FR" sz="1800" b="1" dirty="0"/>
              <a:t>sur différentes nuances d'alliages de titane  </a:t>
            </a:r>
            <a:r>
              <a:rPr lang="fr-FR" altLang="fr-FR" sz="1800" b="1" dirty="0" smtClean="0"/>
              <a:t>  </a:t>
            </a:r>
            <a:r>
              <a:rPr lang="fr-FR" altLang="fr-FR" sz="1800" b="1" i="1" u="sng" dirty="0" smtClean="0"/>
              <a:t>2018 - 2020</a:t>
            </a:r>
            <a:endParaRPr lang="fr-FR" altLang="fr-FR" sz="1800" b="1" i="1" u="sng" dirty="0"/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Recherche </a:t>
            </a:r>
            <a:r>
              <a:rPr lang="fr-FR" altLang="fr-FR" sz="1600" dirty="0"/>
              <a:t>des conditions </a:t>
            </a:r>
            <a:r>
              <a:rPr lang="fr-FR" altLang="fr-FR" sz="1600" dirty="0" err="1"/>
              <a:t>process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adaptées au nuances avec des éléments </a:t>
            </a:r>
            <a:r>
              <a:rPr lang="fr-FR" altLang="fr-FR" sz="1600" dirty="0" err="1" smtClean="0"/>
              <a:t>ségrégeants</a:t>
            </a:r>
            <a:endParaRPr lang="fr-FR" altLang="fr-FR" sz="1600" dirty="0" smtClean="0"/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Comparaison des produits obtenus dans différentes conditions , notamment de solidification</a:t>
            </a:r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Caractérisation </a:t>
            </a:r>
            <a:r>
              <a:rPr lang="fr-FR" altLang="fr-FR" sz="1600" dirty="0"/>
              <a:t>des demi-produits </a:t>
            </a:r>
            <a:r>
              <a:rPr lang="fr-FR" altLang="fr-FR" sz="1600" dirty="0" smtClean="0"/>
              <a:t>après </a:t>
            </a:r>
            <a:r>
              <a:rPr lang="fr-FR" altLang="fr-FR" sz="1600" dirty="0"/>
              <a:t>mise en </a:t>
            </a:r>
            <a:r>
              <a:rPr lang="fr-FR" altLang="fr-FR" sz="1600" dirty="0" smtClean="0"/>
              <a:t>forme thermomécanique</a:t>
            </a:r>
            <a:endParaRPr lang="fr-FR" altLang="fr-FR" sz="1600" dirty="0"/>
          </a:p>
          <a:p>
            <a:pPr marL="0" indent="0">
              <a:buFont typeface="Arial" charset="0"/>
              <a:buNone/>
              <a:defRPr/>
            </a:pPr>
            <a:endParaRPr lang="fr-FR" altLang="fr-FR" sz="11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1800" b="1" dirty="0" smtClean="0"/>
              <a:t>Projet No5 :  Développement </a:t>
            </a:r>
            <a:r>
              <a:rPr lang="fr-FR" altLang="fr-FR" sz="1800" b="1" dirty="0"/>
              <a:t>de nouvelles nuances </a:t>
            </a:r>
            <a:r>
              <a:rPr lang="fr-FR" altLang="fr-FR" sz="1800" b="1" dirty="0" smtClean="0"/>
              <a:t>(</a:t>
            </a:r>
            <a:r>
              <a:rPr lang="fr-FR" altLang="fr-FR" sz="1800" b="1" dirty="0" err="1" smtClean="0"/>
              <a:t>TiAl</a:t>
            </a:r>
            <a:r>
              <a:rPr lang="fr-FR" altLang="fr-FR" sz="1800" b="1" dirty="0" smtClean="0"/>
              <a:t> ou Titanes)   </a:t>
            </a:r>
            <a:r>
              <a:rPr lang="fr-FR" altLang="fr-FR" sz="1800" b="1" i="1" u="sng" dirty="0" smtClean="0"/>
              <a:t>2019 – 2022 et +</a:t>
            </a:r>
            <a:endParaRPr lang="fr-FR" altLang="fr-FR" sz="1800" b="1" i="1" u="sng" dirty="0"/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Mise au point des conditions de fusion et réalisation d’alliages de différentes compositions </a:t>
            </a:r>
            <a:endParaRPr lang="fr-FR" altLang="fr-FR" sz="1600" dirty="0"/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Traitement et transformation thermomécanique des produits </a:t>
            </a:r>
          </a:p>
          <a:p>
            <a:pPr marL="450850" indent="-177800">
              <a:buFontTx/>
              <a:buChar char="-"/>
              <a:defRPr/>
            </a:pPr>
            <a:r>
              <a:rPr lang="fr-FR" altLang="fr-FR" sz="1600" dirty="0" smtClean="0"/>
              <a:t>Caractérisation des propriétés d’usage sur ½ produits transformés.</a:t>
            </a:r>
            <a:endParaRPr lang="fr-FR" altLang="fr-FR" sz="1600" dirty="0"/>
          </a:p>
          <a:p>
            <a:pPr marL="0" indent="0">
              <a:buFont typeface="Arial" charset="0"/>
              <a:buNone/>
              <a:defRPr/>
            </a:pPr>
            <a:endParaRPr lang="fr-FR" altLang="fr-FR" sz="1100" b="1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1800" b="1" dirty="0" smtClean="0"/>
              <a:t>Activité de recyclage de poudres issues de l’ALM      </a:t>
            </a:r>
            <a:r>
              <a:rPr lang="fr-FR" altLang="fr-FR" sz="1800" b="1" i="1" u="sng" dirty="0" smtClean="0"/>
              <a:t>à partir de 2019</a:t>
            </a:r>
          </a:p>
          <a:p>
            <a:pPr marL="0" indent="0">
              <a:buNone/>
              <a:defRPr/>
            </a:pPr>
            <a:r>
              <a:rPr lang="fr-FR" altLang="fr-FR" sz="1800" b="1" dirty="0" smtClean="0"/>
              <a:t>Activité de recyclage de </a:t>
            </a:r>
            <a:r>
              <a:rPr lang="fr-FR" altLang="fr-FR" sz="1800" b="1" dirty="0" err="1" smtClean="0"/>
              <a:t>TiAl</a:t>
            </a:r>
            <a:r>
              <a:rPr lang="fr-FR" altLang="fr-FR" sz="1800" b="1" dirty="0" smtClean="0"/>
              <a:t> pour initier une filière      </a:t>
            </a:r>
            <a:r>
              <a:rPr lang="fr-FR" altLang="fr-FR" sz="1800" b="1" i="1" u="sng" dirty="0" smtClean="0"/>
              <a:t>à </a:t>
            </a:r>
            <a:r>
              <a:rPr lang="fr-FR" altLang="fr-FR" sz="1800" b="1" i="1" u="sng" dirty="0"/>
              <a:t>partir de </a:t>
            </a:r>
            <a:r>
              <a:rPr lang="fr-FR" altLang="fr-FR" sz="1800" b="1" i="1" u="sng" dirty="0" smtClean="0"/>
              <a:t>2019</a:t>
            </a:r>
            <a:endParaRPr lang="fr-FR" altLang="fr-FR" sz="1800" b="1" i="1" u="sng" dirty="0"/>
          </a:p>
          <a:p>
            <a:pPr marL="0" indent="0">
              <a:buFont typeface="Arial" charset="0"/>
              <a:buNone/>
              <a:defRPr/>
            </a:pPr>
            <a:endParaRPr lang="fr-FR" altLang="fr-FR" sz="18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03237"/>
          </a:xfrm>
        </p:spPr>
        <p:txBody>
          <a:bodyPr/>
          <a:lstStyle/>
          <a:p>
            <a:pPr algn="ctr"/>
            <a:r>
              <a:rPr lang="fr-FR" altLang="fr-FR" sz="2800" b="1" dirty="0" smtClean="0"/>
              <a:t>Projets et activités potentiels sur </a:t>
            </a:r>
            <a:r>
              <a:rPr lang="fr-FR" altLang="fr-FR" sz="2800" b="1" dirty="0" err="1" smtClean="0"/>
              <a:t>Recytial</a:t>
            </a:r>
            <a:r>
              <a:rPr lang="fr-FR" altLang="fr-FR" sz="2800" b="1" dirty="0" smtClean="0"/>
              <a:t> (2/2)  </a:t>
            </a:r>
            <a:endParaRPr lang="en-GB" altLang="fr-FR" sz="2800" b="1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127776" y="508518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Problématique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 du GIP pour </a:t>
            </a:r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ce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 type </a:t>
            </a:r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d’activités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Possibilité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 de “</a:t>
            </a:r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filialiser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en-GB" sz="1400" b="1" dirty="0" err="1" smtClean="0">
                <a:solidFill>
                  <a:srgbClr val="FF0000"/>
                </a:solidFill>
                <a:latin typeface="+mn-lt"/>
              </a:rPr>
              <a:t>l’installation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28144"/>
              </p:ext>
            </p:extLst>
          </p:nvPr>
        </p:nvGraphicFramePr>
        <p:xfrm>
          <a:off x="255736" y="943753"/>
          <a:ext cx="8748609" cy="507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Worksheet" r:id="rId4" imgW="9486900" imgH="5505540" progId="Excel.Sheet.12">
                  <p:embed/>
                </p:oleObj>
              </mc:Choice>
              <mc:Fallback>
                <p:oleObj name="Worksheet" r:id="rId4" imgW="9486900" imgH="550554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36" y="943753"/>
                        <a:ext cx="8748609" cy="5077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re 1"/>
          <p:cNvSpPr txBox="1">
            <a:spLocks/>
          </p:cNvSpPr>
          <p:nvPr/>
        </p:nvSpPr>
        <p:spPr bwMode="auto">
          <a:xfrm>
            <a:off x="457200" y="332656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dirty="0" smtClean="0"/>
              <a:t>Planning </a:t>
            </a:r>
            <a:r>
              <a:rPr lang="fr-FR" altLang="fr-FR" sz="2800" b="1" dirty="0"/>
              <a:t>des projets </a:t>
            </a:r>
            <a:r>
              <a:rPr lang="fr-FR" altLang="fr-FR" sz="2800" b="1" dirty="0" smtClean="0"/>
              <a:t>potentiels </a:t>
            </a:r>
            <a:r>
              <a:rPr lang="fr-FR" altLang="fr-FR" sz="2800" b="1" dirty="0" err="1" smtClean="0"/>
              <a:t>Recytial</a:t>
            </a:r>
            <a:r>
              <a:rPr lang="fr-FR" altLang="fr-FR" sz="2800" b="1" dirty="0" smtClean="0"/>
              <a:t>  </a:t>
            </a:r>
            <a:endParaRPr lang="en-GB" altLang="fr-FR" sz="28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6650826" y="1961678"/>
            <a:ext cx="740795" cy="1152855"/>
            <a:chOff x="6635080" y="2132856"/>
            <a:chExt cx="740795" cy="1152855"/>
          </a:xfrm>
        </p:grpSpPr>
        <p:sp>
          <p:nvSpPr>
            <p:cNvPr id="2" name="Étoile à 5 branches 1"/>
            <p:cNvSpPr/>
            <p:nvPr/>
          </p:nvSpPr>
          <p:spPr>
            <a:xfrm>
              <a:off x="6635080" y="2132856"/>
              <a:ext cx="313184" cy="36004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81171"/>
              <a:ext cx="39052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Étoile à 5 branches 5"/>
            <p:cNvSpPr/>
            <p:nvPr/>
          </p:nvSpPr>
          <p:spPr>
            <a:xfrm>
              <a:off x="7062691" y="2925671"/>
              <a:ext cx="313184" cy="360040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275856" y="6093296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+mn-lt"/>
              </a:rPr>
              <a:t>En </a:t>
            </a:r>
            <a:r>
              <a:rPr lang="en-GB" b="1" i="1" dirty="0" err="1" smtClean="0">
                <a:latin typeface="+mn-lt"/>
              </a:rPr>
              <a:t>parallèle</a:t>
            </a:r>
            <a:r>
              <a:rPr lang="en-GB" b="1" i="1" dirty="0" smtClean="0">
                <a:latin typeface="+mn-lt"/>
              </a:rPr>
              <a:t> à </a:t>
            </a:r>
            <a:r>
              <a:rPr lang="en-GB" b="1" i="1" dirty="0" err="1" smtClean="0">
                <a:latin typeface="+mn-lt"/>
              </a:rPr>
              <a:t>partir</a:t>
            </a:r>
            <a:r>
              <a:rPr lang="en-GB" b="1" i="1" dirty="0" smtClean="0">
                <a:latin typeface="+mn-lt"/>
              </a:rPr>
              <a:t> de 2019, production de </a:t>
            </a:r>
            <a:r>
              <a:rPr lang="en-GB" b="1" i="1" dirty="0" err="1" smtClean="0">
                <a:latin typeface="+mn-lt"/>
              </a:rPr>
              <a:t>lingots</a:t>
            </a:r>
            <a:r>
              <a:rPr lang="en-GB" b="1" i="1" dirty="0" smtClean="0">
                <a:latin typeface="+mn-lt"/>
              </a:rPr>
              <a:t>  </a:t>
            </a:r>
            <a:r>
              <a:rPr lang="en-GB" b="1" i="1" dirty="0" err="1" smtClean="0">
                <a:latin typeface="+mn-lt"/>
              </a:rPr>
              <a:t>issus</a:t>
            </a:r>
            <a:r>
              <a:rPr lang="en-GB" b="1" i="1" dirty="0" smtClean="0">
                <a:latin typeface="+mn-lt"/>
              </a:rPr>
              <a:t> du </a:t>
            </a:r>
            <a:r>
              <a:rPr lang="en-GB" b="1" i="1" dirty="0" err="1" smtClean="0">
                <a:latin typeface="+mn-lt"/>
              </a:rPr>
              <a:t>recyclage</a:t>
            </a:r>
            <a:r>
              <a:rPr lang="en-GB" b="1" i="1" dirty="0" smtClean="0">
                <a:latin typeface="+mn-lt"/>
              </a:rPr>
              <a:t> de </a:t>
            </a:r>
            <a:r>
              <a:rPr lang="en-GB" b="1" i="1" dirty="0" err="1" smtClean="0">
                <a:latin typeface="+mn-lt"/>
              </a:rPr>
              <a:t>poudres</a:t>
            </a:r>
            <a:r>
              <a:rPr lang="en-GB" b="1" i="1" dirty="0" smtClean="0">
                <a:latin typeface="+mn-lt"/>
              </a:rPr>
              <a:t> (Ti </a:t>
            </a:r>
            <a:r>
              <a:rPr lang="en-GB" b="1" i="1" dirty="0" err="1" smtClean="0">
                <a:latin typeface="+mn-lt"/>
              </a:rPr>
              <a:t>ou</a:t>
            </a:r>
            <a:r>
              <a:rPr lang="en-GB" b="1" i="1" dirty="0" smtClean="0">
                <a:latin typeface="+mn-lt"/>
              </a:rPr>
              <a:t> </a:t>
            </a:r>
            <a:r>
              <a:rPr lang="en-GB" b="1" i="1" dirty="0" err="1" smtClean="0">
                <a:latin typeface="+mn-lt"/>
              </a:rPr>
              <a:t>TiAl</a:t>
            </a:r>
            <a:r>
              <a:rPr lang="en-GB" b="1" i="1" dirty="0" smtClean="0">
                <a:latin typeface="+mn-lt"/>
              </a:rPr>
              <a:t>)  </a:t>
            </a:r>
            <a:r>
              <a:rPr lang="en-GB" b="1" i="1" dirty="0" err="1" smtClean="0">
                <a:latin typeface="+mn-lt"/>
              </a:rPr>
              <a:t>ou</a:t>
            </a:r>
            <a:r>
              <a:rPr lang="en-GB" b="1" i="1" dirty="0" smtClean="0">
                <a:latin typeface="+mn-lt"/>
              </a:rPr>
              <a:t> de chutes de </a:t>
            </a:r>
            <a:r>
              <a:rPr lang="en-GB" b="1" i="1" dirty="0" err="1" smtClean="0">
                <a:latin typeface="+mn-lt"/>
              </a:rPr>
              <a:t>TiAl</a:t>
            </a:r>
            <a:endParaRPr lang="en-GB" b="1" i="1" dirty="0">
              <a:latin typeface="+mn-lt"/>
            </a:endParaRP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93296"/>
            <a:ext cx="3841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27783" y="6174374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Premiers </a:t>
            </a:r>
            <a:r>
              <a:rPr lang="en-GB" sz="1400" dirty="0" err="1" smtClean="0">
                <a:solidFill>
                  <a:srgbClr val="FF0000"/>
                </a:solidFill>
              </a:rPr>
              <a:t>Jalons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1" y="1026383"/>
            <a:ext cx="3841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675</Words>
  <Application>Microsoft Office PowerPoint</Application>
  <PresentationFormat>Affichage à l'écran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1_Conception personnalisée</vt:lpstr>
      <vt:lpstr>think-cell Slide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 de  Recytial </vt:lpstr>
      <vt:lpstr>Projets et activités potentiels sur Recytial (1/2)  </vt:lpstr>
      <vt:lpstr>Projets et activités potentiels sur Recytial (2/2)  </vt:lpstr>
      <vt:lpstr>Présentation PowerPoint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Philippe Heritier</cp:lastModifiedBy>
  <cp:revision>72</cp:revision>
  <cp:lastPrinted>2012-02-07T13:53:46Z</cp:lastPrinted>
  <dcterms:created xsi:type="dcterms:W3CDTF">2012-01-16T09:24:08Z</dcterms:created>
  <dcterms:modified xsi:type="dcterms:W3CDTF">2015-03-05T07:44:05Z</dcterms:modified>
</cp:coreProperties>
</file>