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59" r:id="rId5"/>
    <p:sldId id="260" r:id="rId6"/>
  </p:sldIdLst>
  <p:sldSz cx="9144000" cy="6858000" type="screen4x3"/>
  <p:notesSz cx="6797675" cy="9926638"/>
  <p:custDataLst>
    <p:tags r:id="rId9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B745A"/>
    <a:srgbClr val="D3C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4668" autoAdjust="0"/>
  </p:normalViewPr>
  <p:slideViewPr>
    <p:cSldViewPr>
      <p:cViewPr>
        <p:scale>
          <a:sx n="90" d="100"/>
          <a:sy n="90" d="100"/>
        </p:scale>
        <p:origin x="-12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3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2975A0-38C8-4D13-BDD1-8FEEAB6BC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01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FEF17C-FD10-4E95-AA8A-90D2CAE1B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530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emf"/><Relationship Id="rId18" Type="http://schemas.openxmlformats.org/officeDocument/2006/relationships/image" Target="../media/image9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8.emf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15" Type="http://schemas.openxmlformats.org/officeDocument/2006/relationships/image" Target="../media/image6.emf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800" b="1">
                <a:solidFill>
                  <a:schemeClr val="bg1"/>
                </a:solidFill>
              </a:rPr>
              <a:t>DES ALLIAGES,</a:t>
            </a:r>
          </a:p>
          <a:p>
            <a:pPr algn="ctr"/>
            <a:r>
              <a:rPr lang="fr-FR" sz="800" b="1">
                <a:solidFill>
                  <a:schemeClr val="bg1"/>
                </a:solidFill>
              </a:rPr>
              <a:t>DES MINERAIS ET DES HOMMES.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A601-D77D-4260-9C1F-7032BF2F7D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3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3025-E3CA-442C-9A22-465B855ACB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27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CF19-1EB2-48AB-83D6-EDCCC0942C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15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2605-E00F-452F-9633-FB5C60E0DD6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78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Documents and Settings\jerome.fabre\Mes documents\WEDA BAY\Photos\2011 11 M Jouve\EOS-Platform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5505"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3" descr="IMG_1105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rganigramme : Document 7"/>
          <p:cNvSpPr/>
          <p:nvPr userDrawn="1">
            <p:custDataLst>
              <p:tags r:id="rId8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  <p:custDataLst>
              <p:tags r:id="rId9"/>
            </p:custDataLst>
          </p:nvPr>
        </p:nvSpPr>
        <p:spPr>
          <a:xfrm>
            <a:off x="5205413" y="6486525"/>
            <a:ext cx="2895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  <p:custDataLst>
              <p:tags r:id="rId10"/>
            </p:custDataLst>
          </p:nvPr>
        </p:nvSpPr>
        <p:spPr>
          <a:xfrm>
            <a:off x="8101013" y="6486525"/>
            <a:ext cx="585787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AC4B-03B4-4F1E-A992-3AD09DBE57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idx="4294967295"/>
          </p:nvPr>
        </p:nvSpPr>
        <p:spPr>
          <a:xfrm>
            <a:off x="1042988" y="2636838"/>
            <a:ext cx="7416800" cy="1289050"/>
          </a:xfrm>
        </p:spPr>
        <p:txBody>
          <a:bodyPr/>
          <a:lstStyle>
            <a:lvl1pPr algn="ctr">
              <a:defRPr sz="4000" b="1" cap="all"/>
            </a:lvl1pPr>
          </a:lstStyle>
          <a:p>
            <a:pPr>
              <a:defRPr/>
            </a:pPr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043609" y="4221163"/>
            <a:ext cx="7416824" cy="11525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FR" sz="3600" b="1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86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F09D-E038-4724-9458-07B1D84AA6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5B47-9FE5-4FC4-97E1-D9D1DF3DE8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3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4913-1EF0-4CDA-A700-06503490C4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7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95CA-FA3D-4BFA-9F5B-963851548D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55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B7CC-23E5-45CB-8F37-B3C75529366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23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CAFB-DAE9-4EAD-8590-8CC3CA4FC1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76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CE0A7DEF-C737-4AD8-90A6-FB1E00C584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0" r:id="rId2"/>
    <p:sldLayoutId id="214748392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501181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b="1" dirty="0" err="1" smtClean="0">
                <a:solidFill>
                  <a:schemeClr val="bg1"/>
                </a:solidFill>
              </a:rPr>
              <a:t>EcoTitanium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Comité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Directeur</a:t>
            </a:r>
            <a:r>
              <a:rPr lang="en-US" sz="2400" b="1" dirty="0" smtClean="0">
                <a:solidFill>
                  <a:schemeClr val="bg1"/>
                </a:solidFill>
              </a:rPr>
              <a:t> UKAD du 13 </a:t>
            </a:r>
            <a:r>
              <a:rPr lang="en-US" sz="2400" b="1" dirty="0" err="1" smtClean="0">
                <a:solidFill>
                  <a:schemeClr val="bg1"/>
                </a:solidFill>
              </a:rPr>
              <a:t>Septembre</a:t>
            </a:r>
            <a:r>
              <a:rPr lang="en-US" sz="2400" b="1" dirty="0" smtClean="0">
                <a:solidFill>
                  <a:schemeClr val="bg1"/>
                </a:solidFill>
              </a:rPr>
              <a:t> 2013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P. </a:t>
            </a:r>
            <a:r>
              <a:rPr lang="en-US" b="1" i="1" dirty="0" smtClean="0">
                <a:solidFill>
                  <a:schemeClr val="bg1"/>
                </a:solidFill>
              </a:rPr>
              <a:t>Morgen, P </a:t>
            </a:r>
            <a:r>
              <a:rPr lang="en-US" b="1" i="1" dirty="0" err="1" smtClean="0">
                <a:solidFill>
                  <a:schemeClr val="bg1"/>
                </a:solidFill>
              </a:rPr>
              <a:t>Delaborde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84976" cy="48244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dirty="0" smtClean="0"/>
              <a:t>Financement :</a:t>
            </a:r>
          </a:p>
          <a:p>
            <a:pPr marL="0" indent="0" eaLnBrk="1" hangingPunct="1">
              <a:buNone/>
            </a:pPr>
            <a:endParaRPr lang="fr-FR" sz="1800" dirty="0" smtClean="0"/>
          </a:p>
          <a:p>
            <a:pPr eaLnBrk="1" hangingPunct="1"/>
            <a:r>
              <a:rPr lang="fr-FR" sz="1800" dirty="0" smtClean="0"/>
              <a:t>Fonds Propres:</a:t>
            </a:r>
          </a:p>
          <a:p>
            <a:pPr lvl="1" eaLnBrk="1" hangingPunct="1"/>
            <a:r>
              <a:rPr lang="fr-FR" sz="1600" dirty="0" smtClean="0"/>
              <a:t>Participation </a:t>
            </a:r>
            <a:r>
              <a:rPr lang="fr-FR" sz="1600" dirty="0" smtClean="0"/>
              <a:t>au capital de la société par l’ADEME signée par le 1er Ministre fin juillet 2013</a:t>
            </a:r>
            <a:r>
              <a:rPr lang="fr-FR" sz="1600" dirty="0" smtClean="0"/>
              <a:t>.</a:t>
            </a:r>
          </a:p>
          <a:p>
            <a:pPr lvl="1" eaLnBrk="1" hangingPunct="1"/>
            <a:r>
              <a:rPr lang="fr-FR" sz="1600" dirty="0" smtClean="0"/>
              <a:t>Décision formelle </a:t>
            </a:r>
            <a:r>
              <a:rPr lang="fr-FR" sz="1600" dirty="0"/>
              <a:t>du Crédit Agricole Centre France </a:t>
            </a:r>
            <a:r>
              <a:rPr lang="fr-FR" sz="1600" dirty="0" smtClean="0"/>
              <a:t> attendue lors du Comité d’Investissement du 16 Septembre. </a:t>
            </a:r>
            <a:endParaRPr lang="fr-FR" sz="1600" dirty="0" smtClean="0"/>
          </a:p>
          <a:p>
            <a:pPr eaLnBrk="1" hangingPunct="1"/>
            <a:endParaRPr lang="fr-FR" sz="1800" dirty="0" smtClean="0"/>
          </a:p>
          <a:p>
            <a:pPr eaLnBrk="1" hangingPunct="1"/>
            <a:r>
              <a:rPr lang="fr-FR" sz="1800" dirty="0" smtClean="0"/>
              <a:t>Prêts Bancaires: </a:t>
            </a:r>
          </a:p>
          <a:p>
            <a:pPr lvl="1" eaLnBrk="1" hangingPunct="1"/>
            <a:r>
              <a:rPr lang="fr-FR" sz="1600" dirty="0" smtClean="0"/>
              <a:t>demande formelle de OSEO / BPI et les 2 autres organismes bancaires pour une garantie des prêts. Sujet en cours d’examen par la Direction Financière. </a:t>
            </a:r>
          </a:p>
          <a:p>
            <a:pPr lvl="1" eaLnBrk="1" hangingPunct="1"/>
            <a:r>
              <a:rPr lang="fr-FR" sz="1600" dirty="0" smtClean="0"/>
              <a:t>Montage financier envisagé en </a:t>
            </a:r>
            <a:r>
              <a:rPr lang="fr-FR" sz="1600" dirty="0"/>
              <a:t>c</a:t>
            </a:r>
            <a:r>
              <a:rPr lang="fr-FR" sz="1600" dirty="0" smtClean="0"/>
              <a:t>rédit </a:t>
            </a:r>
            <a:r>
              <a:rPr lang="fr-FR" sz="1600" dirty="0"/>
              <a:t>b</a:t>
            </a:r>
            <a:r>
              <a:rPr lang="fr-FR" sz="1600" dirty="0" smtClean="0"/>
              <a:t>ail à travers les </a:t>
            </a:r>
            <a:r>
              <a:rPr lang="fr-FR" sz="1600" dirty="0" err="1" smtClean="0"/>
              <a:t>Sofergies</a:t>
            </a:r>
            <a:r>
              <a:rPr lang="fr-FR" sz="1600" dirty="0"/>
              <a:t> </a:t>
            </a:r>
            <a:r>
              <a:rPr lang="fr-FR" sz="1600" dirty="0" smtClean="0"/>
              <a:t>de OSEO, CA et Banque Populaire.</a:t>
            </a:r>
            <a:endParaRPr lang="fr-FR" sz="1600" dirty="0" smtClean="0"/>
          </a:p>
        </p:txBody>
      </p:sp>
      <p:sp>
        <p:nvSpPr>
          <p:cNvPr id="5123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50" dirty="0" smtClean="0">
                <a:latin typeface="+mj-lt"/>
              </a:rPr>
              <a:t>P </a:t>
            </a:r>
            <a:r>
              <a:rPr lang="fr-FR" sz="1050" dirty="0" err="1" smtClean="0">
                <a:latin typeface="+mj-lt"/>
              </a:rPr>
              <a:t>Delaborde</a:t>
            </a:r>
            <a:r>
              <a:rPr lang="fr-FR" sz="1050" dirty="0" smtClean="0">
                <a:latin typeface="+mj-lt"/>
              </a:rPr>
              <a:t>, le 13 09 2013</a:t>
            </a:r>
            <a:endParaRPr lang="fr-FR" sz="1050" dirty="0" smtClean="0">
              <a:latin typeface="+mj-lt"/>
            </a:endParaRPr>
          </a:p>
        </p:txBody>
      </p:sp>
      <p:sp>
        <p:nvSpPr>
          <p:cNvPr id="6149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1E9ECD4-AC78-447B-90B6-A092ECA6F522}" type="slidenum">
              <a:rPr lang="fr-FR" smtClean="0">
                <a:latin typeface="+mn-lt"/>
              </a:rPr>
              <a:pPr eaLnBrk="1" hangingPunct="1">
                <a:defRPr/>
              </a:pPr>
              <a:t>2</a:t>
            </a:fld>
            <a:endParaRPr lang="fr-FR" dirty="0" smtClean="0"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10734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EcoTitanium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84976" cy="51845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dirty="0" smtClean="0"/>
              <a:t>Projet :</a:t>
            </a:r>
          </a:p>
          <a:p>
            <a:pPr marL="0" indent="0" eaLnBrk="1" hangingPunct="1">
              <a:buNone/>
            </a:pPr>
            <a:endParaRPr lang="fr-FR" dirty="0" smtClean="0"/>
          </a:p>
          <a:p>
            <a:pPr eaLnBrk="1" hangingPunct="1"/>
            <a:r>
              <a:rPr lang="fr-FR" sz="1600" dirty="0" smtClean="0"/>
              <a:t>Finalisation de l’étude de Flux et rédaction </a:t>
            </a:r>
            <a:r>
              <a:rPr lang="fr-FR" sz="1600" dirty="0"/>
              <a:t>de l’APD en cours pour fin septembre</a:t>
            </a:r>
            <a:r>
              <a:rPr lang="fr-FR" sz="1600" dirty="0" smtClean="0"/>
              <a:t>.</a:t>
            </a:r>
          </a:p>
          <a:p>
            <a:pPr eaLnBrk="1" hangingPunct="1"/>
            <a:endParaRPr lang="fr-FR" sz="1600" dirty="0"/>
          </a:p>
          <a:p>
            <a:pPr eaLnBrk="1" hangingPunct="1"/>
            <a:r>
              <a:rPr lang="fr-FR" sz="1600" dirty="0"/>
              <a:t>Travail important de négociation (finalisation cahier des charges) en cours avec les 2 fournisseurs potentiels : RETECH (USA) et ALD (Allemagne</a:t>
            </a:r>
            <a:r>
              <a:rPr lang="fr-FR" sz="1600" dirty="0" smtClean="0"/>
              <a:t>).</a:t>
            </a:r>
          </a:p>
          <a:p>
            <a:pPr eaLnBrk="1" hangingPunct="1"/>
            <a:endParaRPr lang="fr-FR" sz="1600" dirty="0" smtClean="0"/>
          </a:p>
          <a:p>
            <a:pPr eaLnBrk="1" hangingPunct="1"/>
            <a:r>
              <a:rPr lang="fr-FR" sz="1600" dirty="0" smtClean="0"/>
              <a:t>Echange avec Alec Mitchell semaine 38.</a:t>
            </a:r>
          </a:p>
          <a:p>
            <a:pPr eaLnBrk="1" hangingPunct="1"/>
            <a:endParaRPr lang="fr-FR" sz="1600" dirty="0"/>
          </a:p>
          <a:p>
            <a:pPr eaLnBrk="1" hangingPunct="1"/>
            <a:r>
              <a:rPr lang="fr-FR" sz="1600" dirty="0" smtClean="0"/>
              <a:t>L’Audit Stratégique du Business Plan demandé par l’ADEME </a:t>
            </a:r>
            <a:r>
              <a:rPr lang="fr-FR" sz="1600" dirty="0"/>
              <a:t>sera disponible fin septembre (Audit </a:t>
            </a:r>
            <a:r>
              <a:rPr lang="fr-FR" sz="1600" dirty="0" smtClean="0"/>
              <a:t>réalisé par CVA</a:t>
            </a:r>
            <a:r>
              <a:rPr lang="fr-FR" sz="1600" dirty="0"/>
              <a:t>, consultant externe validé par l’ADEME</a:t>
            </a:r>
            <a:r>
              <a:rPr lang="fr-FR" sz="1600" dirty="0" smtClean="0"/>
              <a:t>).</a:t>
            </a:r>
          </a:p>
          <a:p>
            <a:pPr eaLnBrk="1" hangingPunct="1"/>
            <a:endParaRPr lang="fr-FR" sz="1600" dirty="0"/>
          </a:p>
          <a:p>
            <a:pPr eaLnBrk="1" hangingPunct="1"/>
            <a:r>
              <a:rPr lang="fr-FR" sz="1600" dirty="0" smtClean="0"/>
              <a:t>Etudes en cours pour la création du Dossier de Demande d’Autorisation d’Exploiter (DDAE) en vue du dépôt du DDAE et du permis de construire en novembre.</a:t>
            </a:r>
            <a:endParaRPr lang="fr-FR" sz="1600" dirty="0"/>
          </a:p>
          <a:p>
            <a:pPr lvl="2" eaLnBrk="1" hangingPunct="1"/>
            <a:endParaRPr lang="fr-FR" sz="1400" dirty="0" smtClean="0"/>
          </a:p>
          <a:p>
            <a:pPr lvl="4" eaLnBrk="1" hangingPunct="1"/>
            <a:endParaRPr lang="fr-FR" sz="1200" dirty="0" smtClean="0"/>
          </a:p>
          <a:p>
            <a:pPr lvl="4" eaLnBrk="1" hangingPunct="1"/>
            <a:endParaRPr lang="fr-FR" sz="1200" dirty="0" smtClean="0"/>
          </a:p>
          <a:p>
            <a:pPr lvl="4" eaLnBrk="1" hangingPunct="1"/>
            <a:endParaRPr lang="fr-FR" sz="1200" dirty="0" smtClean="0"/>
          </a:p>
        </p:txBody>
      </p:sp>
      <p:sp>
        <p:nvSpPr>
          <p:cNvPr id="5123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50" dirty="0" smtClean="0">
                <a:latin typeface="+mj-lt"/>
              </a:rPr>
              <a:t>P </a:t>
            </a:r>
            <a:r>
              <a:rPr lang="fr-FR" sz="1050" dirty="0" err="1" smtClean="0">
                <a:latin typeface="+mj-lt"/>
              </a:rPr>
              <a:t>Delaborde</a:t>
            </a:r>
            <a:r>
              <a:rPr lang="fr-FR" sz="1050" dirty="0" smtClean="0">
                <a:latin typeface="+mj-lt"/>
              </a:rPr>
              <a:t>, le 13 09 2013</a:t>
            </a:r>
            <a:endParaRPr lang="fr-FR" sz="1050" dirty="0" smtClean="0">
              <a:latin typeface="+mj-lt"/>
            </a:endParaRPr>
          </a:p>
        </p:txBody>
      </p:sp>
      <p:sp>
        <p:nvSpPr>
          <p:cNvPr id="6149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1E9ECD4-AC78-447B-90B6-A092ECA6F522}" type="slidenum">
              <a:rPr lang="fr-FR" smtClean="0">
                <a:latin typeface="+mn-lt"/>
              </a:rPr>
              <a:pPr eaLnBrk="1" hangingPunct="1">
                <a:defRPr/>
              </a:pPr>
              <a:t>3</a:t>
            </a:fld>
            <a:endParaRPr lang="fr-FR" dirty="0" smtClean="0"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10734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EcoTitanium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435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84976" cy="51845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dirty="0" smtClean="0"/>
              <a:t>Contractualisation :</a:t>
            </a:r>
          </a:p>
          <a:p>
            <a:pPr marL="0" indent="0" eaLnBrk="1" hangingPunct="1">
              <a:buNone/>
            </a:pPr>
            <a:endParaRPr lang="fr-FR" dirty="0" smtClean="0"/>
          </a:p>
          <a:p>
            <a:pPr eaLnBrk="1" hangingPunct="1"/>
            <a:r>
              <a:rPr lang="fr-FR" sz="1600" dirty="0" smtClean="0"/>
              <a:t>Création </a:t>
            </a:r>
            <a:r>
              <a:rPr lang="fr-FR" sz="1600" dirty="0" smtClean="0"/>
              <a:t>de la société </a:t>
            </a:r>
            <a:r>
              <a:rPr lang="fr-FR" sz="1600" dirty="0" err="1" smtClean="0"/>
              <a:t>EcoTitanium</a:t>
            </a:r>
            <a:r>
              <a:rPr lang="fr-FR" sz="1600" dirty="0" smtClean="0"/>
              <a:t> </a:t>
            </a:r>
            <a:r>
              <a:rPr lang="fr-FR" sz="1600" dirty="0" smtClean="0"/>
              <a:t>, statuts initiaux, temporaires, soumis ce jour en </a:t>
            </a:r>
            <a:r>
              <a:rPr lang="fr-FR" sz="1600" dirty="0" err="1" smtClean="0"/>
              <a:t>Codir</a:t>
            </a:r>
            <a:r>
              <a:rPr lang="fr-FR" sz="1600" dirty="0" smtClean="0"/>
              <a:t> UKAD.</a:t>
            </a:r>
          </a:p>
          <a:p>
            <a:pPr eaLnBrk="1" hangingPunct="1"/>
            <a:endParaRPr lang="fr-FR" sz="1600" dirty="0" smtClean="0"/>
          </a:p>
          <a:p>
            <a:pPr eaLnBrk="1" hangingPunct="1"/>
            <a:r>
              <a:rPr lang="fr-FR" sz="1600" dirty="0" smtClean="0"/>
              <a:t>Projet de</a:t>
            </a:r>
            <a:r>
              <a:rPr lang="fr-FR" sz="1600" dirty="0" smtClean="0"/>
              <a:t> </a:t>
            </a:r>
            <a:r>
              <a:rPr lang="fr-FR" sz="1600" dirty="0" smtClean="0"/>
              <a:t>Pacte </a:t>
            </a:r>
            <a:r>
              <a:rPr lang="fr-FR" sz="1600" dirty="0" smtClean="0"/>
              <a:t>d’</a:t>
            </a:r>
            <a:r>
              <a:rPr lang="fr-FR" sz="1600" dirty="0" smtClean="0"/>
              <a:t>A</a:t>
            </a:r>
            <a:r>
              <a:rPr lang="fr-FR" sz="1600" dirty="0" smtClean="0"/>
              <a:t>ctionnaires et des </a:t>
            </a:r>
            <a:r>
              <a:rPr lang="fr-FR" sz="1600" dirty="0"/>
              <a:t>S</a:t>
            </a:r>
            <a:r>
              <a:rPr lang="fr-FR" sz="1600" dirty="0" smtClean="0"/>
              <a:t>tatuts en cours de finalisation par les juristes avant soumission pour validation et signature. </a:t>
            </a:r>
          </a:p>
          <a:p>
            <a:pPr eaLnBrk="1" hangingPunct="1"/>
            <a:endParaRPr lang="fr-FR" sz="1600" dirty="0" smtClean="0"/>
          </a:p>
          <a:p>
            <a:pPr eaLnBrk="1" hangingPunct="1"/>
            <a:r>
              <a:rPr lang="fr-FR" sz="1600" dirty="0" smtClean="0"/>
              <a:t>Les 3 Principaux contrats sont transmis pour avis /discussion </a:t>
            </a:r>
            <a:r>
              <a:rPr lang="fr-FR" sz="1600" dirty="0" smtClean="0"/>
              <a:t>à Specialty </a:t>
            </a:r>
            <a:r>
              <a:rPr lang="fr-FR" sz="1600" dirty="0" err="1" smtClean="0"/>
              <a:t>Metals</a:t>
            </a:r>
            <a:r>
              <a:rPr lang="fr-FR" sz="1600" dirty="0"/>
              <a:t> </a:t>
            </a:r>
            <a:r>
              <a:rPr lang="fr-FR" sz="1600" dirty="0" smtClean="0"/>
              <a:t>/ </a:t>
            </a:r>
            <a:r>
              <a:rPr lang="fr-FR" sz="1600" dirty="0" err="1" smtClean="0"/>
              <a:t>Ardor</a:t>
            </a:r>
            <a:r>
              <a:rPr lang="fr-FR" sz="1600" dirty="0" smtClean="0"/>
              <a:t> (conformément au </a:t>
            </a:r>
            <a:r>
              <a:rPr lang="fr-FR" sz="1600" dirty="0" err="1" smtClean="0"/>
              <a:t>Termsheet</a:t>
            </a:r>
            <a:r>
              <a:rPr lang="fr-FR" sz="1600" dirty="0" smtClean="0"/>
              <a:t> élaboré en janvier):</a:t>
            </a:r>
          </a:p>
          <a:p>
            <a:pPr lvl="1" eaLnBrk="1" hangingPunct="1"/>
            <a:r>
              <a:rPr lang="fr-FR" sz="1600" dirty="0" smtClean="0"/>
              <a:t>Contrat de fourniture d’éponges UKTMP / </a:t>
            </a:r>
            <a:r>
              <a:rPr lang="fr-FR" sz="1600" dirty="0" err="1" smtClean="0"/>
              <a:t>Ecotitanium</a:t>
            </a:r>
            <a:endParaRPr lang="fr-FR" sz="1600" dirty="0" smtClean="0"/>
          </a:p>
          <a:p>
            <a:pPr lvl="1" eaLnBrk="1" hangingPunct="1"/>
            <a:r>
              <a:rPr lang="fr-FR" sz="1600" dirty="0" smtClean="0"/>
              <a:t>Contrat </a:t>
            </a:r>
            <a:r>
              <a:rPr lang="fr-FR" sz="1600" dirty="0"/>
              <a:t> </a:t>
            </a:r>
            <a:r>
              <a:rPr lang="fr-FR" sz="1600" dirty="0" smtClean="0"/>
              <a:t>ventes de chutes et de lingots </a:t>
            </a:r>
            <a:r>
              <a:rPr lang="fr-FR" sz="1600" dirty="0" smtClean="0"/>
              <a:t>entre </a:t>
            </a:r>
            <a:r>
              <a:rPr lang="fr-FR" sz="1600" dirty="0" err="1" smtClean="0"/>
              <a:t>EcoTitanium</a:t>
            </a:r>
            <a:r>
              <a:rPr lang="fr-FR" sz="1600" dirty="0" smtClean="0"/>
              <a:t> </a:t>
            </a:r>
            <a:r>
              <a:rPr lang="fr-FR" sz="1600" dirty="0" smtClean="0"/>
              <a:t>et UKAD.</a:t>
            </a:r>
          </a:p>
          <a:p>
            <a:pPr lvl="1" eaLnBrk="1" hangingPunct="1"/>
            <a:r>
              <a:rPr lang="fr-FR" sz="1600" dirty="0" smtClean="0"/>
              <a:t>Contrat de prestation de service entre A&amp;D et </a:t>
            </a:r>
            <a:r>
              <a:rPr lang="fr-FR" sz="1600" dirty="0" err="1" smtClean="0"/>
              <a:t>EcoTitanium</a:t>
            </a:r>
            <a:r>
              <a:rPr lang="fr-FR" sz="1600" dirty="0" smtClean="0"/>
              <a:t> .</a:t>
            </a:r>
          </a:p>
          <a:p>
            <a:pPr marL="457200" lvl="1" indent="0" eaLnBrk="1" hangingPunct="1">
              <a:buNone/>
            </a:pPr>
            <a:r>
              <a:rPr lang="fr-FR" sz="1600" dirty="0" smtClean="0"/>
              <a:t>Ces 3 contrats  sont demandés en préalable à la signature du Pacte d’Actionnaires.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fr-FR" sz="1600" dirty="0" smtClean="0"/>
              <a:t>2 autres Contrats à créer : Assistance Technique UKTMP et </a:t>
            </a:r>
            <a:r>
              <a:rPr lang="fr-FR" sz="1600" dirty="0" err="1" smtClean="0"/>
              <a:t>EcoTitanium</a:t>
            </a:r>
            <a:r>
              <a:rPr lang="fr-FR" sz="1600" dirty="0" smtClean="0"/>
              <a:t>, Vente de chutes entre A&amp;D et </a:t>
            </a:r>
            <a:r>
              <a:rPr lang="fr-FR" sz="1600" dirty="0" err="1" smtClean="0"/>
              <a:t>EcoTitanium</a:t>
            </a:r>
            <a:r>
              <a:rPr lang="fr-FR" sz="1600" dirty="0" smtClean="0"/>
              <a:t> 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fr-FR" sz="1600" b="1" dirty="0" smtClean="0"/>
              <a:t>Interlocuteur Specialty </a:t>
            </a:r>
            <a:r>
              <a:rPr lang="fr-FR" sz="1600" b="1" dirty="0" err="1" smtClean="0"/>
              <a:t>Metals</a:t>
            </a:r>
            <a:r>
              <a:rPr lang="fr-FR" sz="1600" b="1" dirty="0" smtClean="0"/>
              <a:t> à entériner</a:t>
            </a:r>
            <a:r>
              <a:rPr lang="fr-FR" sz="1400" dirty="0" smtClean="0"/>
              <a:t>.</a:t>
            </a:r>
            <a:endParaRPr lang="fr-FR" sz="1400" dirty="0" smtClean="0"/>
          </a:p>
          <a:p>
            <a:pPr lvl="2" eaLnBrk="1" hangingPunct="1"/>
            <a:endParaRPr lang="fr-FR" sz="1400" dirty="0" smtClean="0"/>
          </a:p>
          <a:p>
            <a:pPr lvl="4" eaLnBrk="1" hangingPunct="1"/>
            <a:endParaRPr lang="fr-FR" sz="1200" dirty="0" smtClean="0"/>
          </a:p>
          <a:p>
            <a:pPr lvl="4" eaLnBrk="1" hangingPunct="1"/>
            <a:endParaRPr lang="fr-FR" sz="1200" dirty="0" smtClean="0"/>
          </a:p>
          <a:p>
            <a:pPr lvl="4" eaLnBrk="1" hangingPunct="1"/>
            <a:endParaRPr lang="fr-FR" sz="1200" dirty="0" smtClean="0"/>
          </a:p>
        </p:txBody>
      </p:sp>
      <p:sp>
        <p:nvSpPr>
          <p:cNvPr id="5123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50" dirty="0" smtClean="0">
                <a:latin typeface="+mj-lt"/>
              </a:rPr>
              <a:t>P </a:t>
            </a:r>
            <a:r>
              <a:rPr lang="fr-FR" sz="1050" dirty="0" err="1" smtClean="0">
                <a:latin typeface="+mj-lt"/>
              </a:rPr>
              <a:t>Delaborde</a:t>
            </a:r>
            <a:r>
              <a:rPr lang="fr-FR" sz="1050" dirty="0" smtClean="0">
                <a:latin typeface="+mj-lt"/>
              </a:rPr>
              <a:t>, le 13 09 2013</a:t>
            </a:r>
            <a:endParaRPr lang="fr-FR" sz="1050" dirty="0" smtClean="0">
              <a:latin typeface="+mj-lt"/>
            </a:endParaRPr>
          </a:p>
        </p:txBody>
      </p:sp>
      <p:sp>
        <p:nvSpPr>
          <p:cNvPr id="6149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1E9ECD4-AC78-447B-90B6-A092ECA6F522}" type="slidenum">
              <a:rPr lang="fr-FR" smtClean="0">
                <a:latin typeface="+mn-lt"/>
              </a:rPr>
              <a:pPr eaLnBrk="1" hangingPunct="1">
                <a:defRPr/>
              </a:pPr>
              <a:t>4</a:t>
            </a:fld>
            <a:endParaRPr lang="fr-FR" dirty="0" smtClean="0"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10734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EcoTitanium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568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84976" cy="48244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dirty="0" smtClean="0"/>
              <a:t>Prochaines </a:t>
            </a:r>
            <a:r>
              <a:rPr lang="fr-FR" dirty="0" smtClean="0"/>
              <a:t>étapes majeures </a:t>
            </a:r>
            <a:r>
              <a:rPr lang="fr-FR" dirty="0" smtClean="0"/>
              <a:t>:</a:t>
            </a:r>
          </a:p>
          <a:p>
            <a:pPr marL="0" indent="0" eaLnBrk="1" hangingPunct="1">
              <a:buNone/>
            </a:pPr>
            <a:endParaRPr lang="fr-FR" dirty="0" smtClean="0"/>
          </a:p>
          <a:p>
            <a:pPr lvl="1" eaLnBrk="1" hangingPunct="1">
              <a:buFont typeface="Wingdings" pitchFamily="2" charset="2"/>
              <a:buChar char="q"/>
            </a:pPr>
            <a:r>
              <a:rPr lang="fr-FR" dirty="0" smtClean="0"/>
              <a:t>Echange avec Airbus, rencontre de Fabrice </a:t>
            </a:r>
            <a:r>
              <a:rPr lang="fr-FR" dirty="0" err="1" smtClean="0"/>
              <a:t>Brégier</a:t>
            </a:r>
            <a:endParaRPr lang="fr-FR" dirty="0" smtClean="0"/>
          </a:p>
          <a:p>
            <a:pPr lvl="1" eaLnBrk="1" hangingPunct="1">
              <a:buFont typeface="Wingdings" pitchFamily="2" charset="2"/>
              <a:buChar char="q"/>
            </a:pPr>
            <a:endParaRPr lang="fr-FR" dirty="0" smtClean="0"/>
          </a:p>
          <a:p>
            <a:pPr lvl="1" eaLnBrk="1" hangingPunct="1">
              <a:buFont typeface="Wingdings" pitchFamily="2" charset="2"/>
              <a:buChar char="q"/>
            </a:pPr>
            <a:r>
              <a:rPr lang="fr-FR" dirty="0" smtClean="0"/>
              <a:t>Conclusions Expertise CVA fin septembre</a:t>
            </a:r>
          </a:p>
          <a:p>
            <a:pPr lvl="1" eaLnBrk="1" hangingPunct="1">
              <a:buFont typeface="Wingdings" pitchFamily="2" charset="2"/>
              <a:buChar char="q"/>
            </a:pPr>
            <a:endParaRPr lang="fr-FR" dirty="0" smtClean="0"/>
          </a:p>
          <a:p>
            <a:pPr lvl="1" eaLnBrk="1" hangingPunct="1">
              <a:buFont typeface="Wingdings" pitchFamily="2" charset="2"/>
              <a:buChar char="q"/>
            </a:pPr>
            <a:r>
              <a:rPr lang="fr-FR" dirty="0" smtClean="0"/>
              <a:t>Finalisation des accords en septembre / début octobre</a:t>
            </a:r>
          </a:p>
          <a:p>
            <a:pPr lvl="1" eaLnBrk="1" hangingPunct="1">
              <a:buFont typeface="Wingdings" pitchFamily="2" charset="2"/>
              <a:buChar char="q"/>
            </a:pPr>
            <a:endParaRPr lang="fr-FR" dirty="0" smtClean="0"/>
          </a:p>
          <a:p>
            <a:pPr lvl="1" eaLnBrk="1" hangingPunct="1">
              <a:buFont typeface="Wingdings" pitchFamily="2" charset="2"/>
              <a:buChar char="q"/>
            </a:pPr>
            <a:r>
              <a:rPr lang="fr-FR" dirty="0" smtClean="0"/>
              <a:t>Mise </a:t>
            </a:r>
            <a:r>
              <a:rPr lang="fr-FR" dirty="0" smtClean="0"/>
              <a:t>en circuit de la DAE en octobre </a:t>
            </a:r>
            <a:endParaRPr lang="fr-FR" dirty="0" smtClean="0"/>
          </a:p>
          <a:p>
            <a:pPr lvl="1" eaLnBrk="1" hangingPunct="1">
              <a:buFont typeface="Wingdings" pitchFamily="2" charset="2"/>
              <a:buChar char="q"/>
            </a:pPr>
            <a:endParaRPr lang="fr-FR" dirty="0" smtClean="0"/>
          </a:p>
          <a:p>
            <a:pPr lvl="1" eaLnBrk="1" hangingPunct="1">
              <a:buFont typeface="Wingdings" pitchFamily="2" charset="2"/>
              <a:buChar char="q"/>
            </a:pPr>
            <a:r>
              <a:rPr lang="fr-FR" dirty="0" smtClean="0"/>
              <a:t>Commande </a:t>
            </a:r>
            <a:r>
              <a:rPr lang="fr-FR" dirty="0" smtClean="0"/>
              <a:t>du four en </a:t>
            </a:r>
            <a:r>
              <a:rPr lang="fr-FR" dirty="0" smtClean="0"/>
              <a:t>novembre</a:t>
            </a:r>
          </a:p>
          <a:p>
            <a:pPr lvl="1" eaLnBrk="1" hangingPunct="1">
              <a:buFont typeface="Wingdings" pitchFamily="2" charset="2"/>
              <a:buChar char="q"/>
            </a:pPr>
            <a:endParaRPr lang="fr-FR" dirty="0" smtClean="0"/>
          </a:p>
          <a:p>
            <a:pPr lvl="1" eaLnBrk="1" hangingPunct="1">
              <a:buFont typeface="Wingdings" pitchFamily="2" charset="2"/>
              <a:buChar char="q"/>
            </a:pPr>
            <a:r>
              <a:rPr lang="fr-FR" dirty="0" smtClean="0"/>
              <a:t>Dépôt des DDAE et Permis de Construire en novembre.</a:t>
            </a:r>
          </a:p>
          <a:p>
            <a:pPr lvl="1" eaLnBrk="1" hangingPunct="1"/>
            <a:endParaRPr lang="fr-FR" dirty="0" smtClean="0"/>
          </a:p>
          <a:p>
            <a:pPr lvl="2" eaLnBrk="1" hangingPunct="1"/>
            <a:endParaRPr lang="fr-FR" dirty="0" smtClean="0"/>
          </a:p>
          <a:p>
            <a:pPr lvl="4" eaLnBrk="1" hangingPunct="1"/>
            <a:endParaRPr lang="fr-FR" dirty="0" smtClean="0"/>
          </a:p>
          <a:p>
            <a:pPr lvl="4" eaLnBrk="1" hangingPunct="1"/>
            <a:endParaRPr lang="fr-FR" dirty="0" smtClean="0"/>
          </a:p>
          <a:p>
            <a:pPr lvl="4" eaLnBrk="1" hangingPunct="1"/>
            <a:endParaRPr lang="fr-FR" dirty="0" smtClean="0"/>
          </a:p>
        </p:txBody>
      </p:sp>
      <p:sp>
        <p:nvSpPr>
          <p:cNvPr id="5123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50" dirty="0" smtClean="0">
                <a:latin typeface="+mj-lt"/>
              </a:rPr>
              <a:t>P </a:t>
            </a:r>
            <a:r>
              <a:rPr lang="fr-FR" sz="1050" dirty="0" err="1" smtClean="0">
                <a:latin typeface="+mj-lt"/>
              </a:rPr>
              <a:t>Delaborde</a:t>
            </a:r>
            <a:r>
              <a:rPr lang="fr-FR" sz="1050" dirty="0" smtClean="0">
                <a:latin typeface="+mj-lt"/>
              </a:rPr>
              <a:t>, le 13 09 2013</a:t>
            </a:r>
            <a:endParaRPr lang="fr-FR" sz="1050" dirty="0" smtClean="0">
              <a:latin typeface="+mj-lt"/>
            </a:endParaRPr>
          </a:p>
        </p:txBody>
      </p:sp>
      <p:sp>
        <p:nvSpPr>
          <p:cNvPr id="6149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1E9ECD4-AC78-447B-90B6-A092ECA6F522}" type="slidenum">
              <a:rPr lang="fr-FR" smtClean="0">
                <a:latin typeface="+mn-lt"/>
              </a:rPr>
              <a:pPr eaLnBrk="1" hangingPunct="1">
                <a:defRPr/>
              </a:pPr>
              <a:t>5</a:t>
            </a:fld>
            <a:endParaRPr lang="fr-FR" dirty="0" smtClean="0"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10734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EcoTitanium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484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C4MEKk27fjqGL0j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3w_PmUhUOCkok924OR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421</Words>
  <Application>Microsoft Office PowerPoint</Application>
  <PresentationFormat>Affichage à l'écran (4:3)</PresentationFormat>
  <Paragraphs>70</Paragraphs>
  <Slides>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7" baseType="lpstr">
      <vt:lpstr>1_Conception personnalisée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Groupe 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dfortin</dc:creator>
  <cp:lastModifiedBy>Patrick Delaborde</cp:lastModifiedBy>
  <cp:revision>64</cp:revision>
  <cp:lastPrinted>2012-02-07T13:53:46Z</cp:lastPrinted>
  <dcterms:created xsi:type="dcterms:W3CDTF">2012-01-16T09:24:08Z</dcterms:created>
  <dcterms:modified xsi:type="dcterms:W3CDTF">2013-09-11T08:18:42Z</dcterms:modified>
</cp:coreProperties>
</file>