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797675" cy="9926638"/>
  <p:custDataLst>
    <p:tags r:id="rId7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B745A"/>
    <a:srgbClr val="D3C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94668" autoAdjust="0"/>
  </p:normalViewPr>
  <p:slideViewPr>
    <p:cSldViewPr>
      <p:cViewPr>
        <p:scale>
          <a:sx n="58" d="100"/>
          <a:sy n="58" d="100"/>
        </p:scale>
        <p:origin x="-2232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3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2975A0-38C8-4D13-BDD1-8FEEAB6BC4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011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FEF17C-FD10-4E95-AA8A-90D2CAE1B6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530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emf"/><Relationship Id="rId18" Type="http://schemas.openxmlformats.org/officeDocument/2006/relationships/image" Target="../media/image9.jpe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8.emf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6" Type="http://schemas.openxmlformats.org/officeDocument/2006/relationships/tags" Target="../tags/tag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15" Type="http://schemas.openxmlformats.org/officeDocument/2006/relationships/image" Target="../media/image6.emf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B745A">
                  <a:alpha val="93999"/>
                </a:srgbClr>
              </a:gs>
              <a:gs pos="100000">
                <a:srgbClr val="D3C0A3">
                  <a:alpha val="3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/>
          <a:stretch>
            <a:fillRect/>
          </a:stretch>
        </p:blipFill>
        <p:spPr bwMode="auto">
          <a:xfrm>
            <a:off x="0" y="0"/>
            <a:ext cx="91440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146675"/>
            <a:ext cx="17843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gray">
          <a:xfrm>
            <a:off x="-47625" y="6421438"/>
            <a:ext cx="216058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3C5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800" b="1">
                <a:solidFill>
                  <a:schemeClr val="bg1"/>
                </a:solidFill>
              </a:rPr>
              <a:t>DES ALLIAGES,</a:t>
            </a:r>
          </a:p>
          <a:p>
            <a:pPr algn="ctr"/>
            <a:r>
              <a:rPr lang="fr-FR" sz="800" b="1">
                <a:solidFill>
                  <a:schemeClr val="bg1"/>
                </a:solidFill>
              </a:rPr>
              <a:t>DES MINERAIS ET DES HOMMES.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205413" y="6453188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A601-D77D-4260-9C1F-7032BF2F7D6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213100"/>
            <a:ext cx="8640763" cy="1223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3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3025-E3CA-442C-9A22-465B855ACB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27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476250"/>
            <a:ext cx="2057400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19800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CF19-1EB2-48AB-83D6-EDCCC0942CB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15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2605-E00F-452F-9633-FB5C60E0DD6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78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Documents and Settings\jerome.fabre\Mes documents\WEDA BAY\Photos\2011 11 M Jouve\EOS-Platform.jp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4" b="5505"/>
          <a:stretch>
            <a:fillRect/>
          </a:stretch>
        </p:blipFill>
        <p:spPr bwMode="auto">
          <a:xfrm>
            <a:off x="6211888" y="561975"/>
            <a:ext cx="1924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61975"/>
            <a:ext cx="21558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61975"/>
            <a:ext cx="20113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560388"/>
            <a:ext cx="9667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3" descr="IMG_1105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1975"/>
            <a:ext cx="20970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rganigramme : Document 7"/>
          <p:cNvSpPr/>
          <p:nvPr userDrawn="1">
            <p:custDataLst>
              <p:tags r:id="rId8"/>
            </p:custDataLst>
          </p:nvPr>
        </p:nvSpPr>
        <p:spPr>
          <a:xfrm rot="10800000">
            <a:off x="90488" y="1181100"/>
            <a:ext cx="8961437" cy="482441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400" y="549275"/>
            <a:ext cx="9037638" cy="5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  <p:custDataLst>
              <p:tags r:id="rId9"/>
            </p:custDataLst>
          </p:nvPr>
        </p:nvSpPr>
        <p:spPr>
          <a:xfrm>
            <a:off x="5205413" y="6486525"/>
            <a:ext cx="2895600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  <p:custDataLst>
              <p:tags r:id="rId10"/>
            </p:custDataLst>
          </p:nvPr>
        </p:nvSpPr>
        <p:spPr>
          <a:xfrm>
            <a:off x="8101013" y="6486525"/>
            <a:ext cx="585787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AC4B-03B4-4F1E-A992-3AD09DBE57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 idx="4294967295"/>
          </p:nvPr>
        </p:nvSpPr>
        <p:spPr>
          <a:xfrm>
            <a:off x="1042988" y="2636838"/>
            <a:ext cx="7416800" cy="1289050"/>
          </a:xfrm>
        </p:spPr>
        <p:txBody>
          <a:bodyPr/>
          <a:lstStyle>
            <a:lvl1pPr algn="ctr">
              <a:defRPr sz="4000" b="1" cap="all"/>
            </a:lvl1pPr>
          </a:lstStyle>
          <a:p>
            <a:pPr>
              <a:defRPr/>
            </a:pPr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1043609" y="4221163"/>
            <a:ext cx="7416824" cy="11525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fr-FR" sz="3600" b="1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861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BF09D-E038-4724-9458-07B1D84AA6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95B47-9FE5-4FC4-97E1-D9D1DF3DE84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34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04913-1EF0-4CDA-A700-06503490C4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70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595CA-FA3D-4BFA-9F5B-963851548D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55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CB7CC-23E5-45CB-8F37-B3C75529366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23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DCAFB-DAE9-4EAD-8590-8CC3CA4FC1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76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es alliages des minerais et des hommes - logo eramet_fr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05413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53188"/>
            <a:ext cx="5857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fld id="{CE0A7DEF-C737-4AD8-90A6-FB1E00C584C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87313" y="134938"/>
            <a:ext cx="9036050" cy="274637"/>
          </a:xfrm>
          <a:prstGeom prst="rect">
            <a:avLst/>
          </a:prstGeom>
          <a:gradFill rotWithShape="0">
            <a:gsLst>
              <a:gs pos="0">
                <a:srgbClr val="D3C0A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0" r:id="rId2"/>
    <p:sldLayoutId id="214748392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90000"/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501181"/>
            <a:ext cx="8640763" cy="1223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3200" b="1" dirty="0" err="1" smtClean="0">
                <a:solidFill>
                  <a:schemeClr val="bg1"/>
                </a:solidFill>
              </a:rPr>
              <a:t>EcoTitanium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UKAD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P. Morgen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b="1" i="1" dirty="0" smtClean="0">
                <a:solidFill>
                  <a:schemeClr val="bg1"/>
                </a:solidFill>
              </a:rPr>
              <a:t>12 </a:t>
            </a:r>
            <a:r>
              <a:rPr lang="en-US" b="1" i="1" dirty="0" err="1" smtClean="0">
                <a:solidFill>
                  <a:schemeClr val="bg1"/>
                </a:solidFill>
              </a:rPr>
              <a:t>septembre</a:t>
            </a:r>
            <a:r>
              <a:rPr lang="en-US" b="1" i="1" dirty="0" smtClean="0">
                <a:solidFill>
                  <a:schemeClr val="bg1"/>
                </a:solidFill>
              </a:rPr>
              <a:t>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8640"/>
            <a:ext cx="8784976" cy="4824412"/>
          </a:xfrm>
        </p:spPr>
        <p:txBody>
          <a:bodyPr/>
          <a:lstStyle/>
          <a:p>
            <a:pPr eaLnBrk="1" hangingPunct="1"/>
            <a:endParaRPr lang="fr-FR" dirty="0" smtClean="0"/>
          </a:p>
          <a:p>
            <a:pPr eaLnBrk="1" hangingPunct="1"/>
            <a:r>
              <a:rPr lang="fr-FR" dirty="0" smtClean="0"/>
              <a:t>Participation au capital de la société par l’ADEME signée par le 1er Ministre fin juillet 2013.</a:t>
            </a:r>
          </a:p>
          <a:p>
            <a:pPr eaLnBrk="1" hangingPunct="1"/>
            <a:r>
              <a:rPr lang="fr-FR" dirty="0" smtClean="0"/>
              <a:t>Plan de financement finalisé sauf garantie prêts.</a:t>
            </a:r>
          </a:p>
          <a:p>
            <a:pPr eaLnBrk="1" hangingPunct="1"/>
            <a:r>
              <a:rPr lang="fr-FR" dirty="0" smtClean="0"/>
              <a:t>Rédaction de l’APD en cours pour fin septembre.</a:t>
            </a:r>
          </a:p>
          <a:p>
            <a:pPr eaLnBrk="1" hangingPunct="1"/>
            <a:r>
              <a:rPr lang="fr-FR" dirty="0" smtClean="0"/>
              <a:t>Travail important de négociation (finalisation cahier des charges) en cours avec les 2 fournisseurs potentiels : RETECH (USA) et ALD (Allemagne).</a:t>
            </a:r>
          </a:p>
          <a:p>
            <a:pPr eaLnBrk="1" hangingPunct="1"/>
            <a:r>
              <a:rPr lang="fr-FR" dirty="0" smtClean="0"/>
              <a:t>L’étude de marché demandé par l’actionnaire ADEME sera disponible fin septembre (Audit du Business plan par CVA, consultant externe validé par l’ADEME).</a:t>
            </a:r>
          </a:p>
          <a:p>
            <a:pPr eaLnBrk="1" hangingPunct="1"/>
            <a:r>
              <a:rPr lang="fr-FR" dirty="0" smtClean="0"/>
              <a:t>Prochaines étapes majeures :</a:t>
            </a:r>
          </a:p>
          <a:p>
            <a:pPr lvl="1" eaLnBrk="1" hangingPunct="1"/>
            <a:r>
              <a:rPr lang="fr-FR" dirty="0" smtClean="0"/>
              <a:t>Mise en circuit de la DAE en octobre 2012</a:t>
            </a:r>
          </a:p>
          <a:p>
            <a:pPr lvl="1" eaLnBrk="1" hangingPunct="1"/>
            <a:r>
              <a:rPr lang="fr-FR" dirty="0" smtClean="0"/>
              <a:t>Commande du four en novembre 2013</a:t>
            </a:r>
          </a:p>
          <a:p>
            <a:pPr lvl="1" eaLnBrk="1" hangingPunct="1"/>
            <a:r>
              <a:rPr lang="fr-FR" dirty="0" smtClean="0"/>
              <a:t>Création de la société </a:t>
            </a:r>
            <a:r>
              <a:rPr lang="fr-FR" dirty="0" err="1" smtClean="0"/>
              <a:t>EcoTitanium</a:t>
            </a:r>
            <a:r>
              <a:rPr lang="fr-FR" dirty="0" smtClean="0"/>
              <a:t> et validation par les actionnaires du Pacte d’actionnaires, des statuts ainsi que des principaux contrats entre </a:t>
            </a:r>
            <a:r>
              <a:rPr lang="fr-FR" dirty="0" err="1" smtClean="0"/>
              <a:t>EcoTitanium</a:t>
            </a:r>
            <a:r>
              <a:rPr lang="fr-FR" dirty="0" smtClean="0"/>
              <a:t> et ses partenaires.</a:t>
            </a:r>
          </a:p>
          <a:p>
            <a:pPr eaLnBrk="1" hangingPunct="1"/>
            <a:r>
              <a:rPr lang="fr-FR" dirty="0" smtClean="0"/>
              <a:t>Démarrage des fusions de qualification en 2016.</a:t>
            </a:r>
          </a:p>
          <a:p>
            <a:pPr lvl="2" eaLnBrk="1" hangingPunct="1"/>
            <a:endParaRPr lang="fr-FR" dirty="0" smtClean="0"/>
          </a:p>
          <a:p>
            <a:pPr lvl="4" eaLnBrk="1" hangingPunct="1"/>
            <a:endParaRPr lang="fr-FR" dirty="0" smtClean="0"/>
          </a:p>
          <a:p>
            <a:pPr lvl="4" eaLnBrk="1" hangingPunct="1"/>
            <a:endParaRPr lang="fr-FR" dirty="0" smtClean="0"/>
          </a:p>
          <a:p>
            <a:pPr lvl="4" eaLnBrk="1" hangingPunct="1"/>
            <a:endParaRPr lang="fr-FR" dirty="0" smtClean="0"/>
          </a:p>
        </p:txBody>
      </p:sp>
      <p:sp>
        <p:nvSpPr>
          <p:cNvPr id="5123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smtClean="0">
              <a:latin typeface="Constantia" pitchFamily="18" charset="0"/>
            </a:endParaRPr>
          </a:p>
        </p:txBody>
      </p:sp>
      <p:sp>
        <p:nvSpPr>
          <p:cNvPr id="6149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1E9ECD4-AC78-447B-90B6-A092ECA6F522}" type="slidenum">
              <a:rPr lang="fr-FR" smtClean="0">
                <a:latin typeface="+mn-lt"/>
              </a:rPr>
              <a:pPr eaLnBrk="1" hangingPunct="1">
                <a:defRPr/>
              </a:pPr>
              <a:t>2</a:t>
            </a:fld>
            <a:endParaRPr lang="fr-FR" dirty="0" smtClean="0"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9512" y="10734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EcoTitanium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2605-E00F-452F-9633-FB5C60E0DD6E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4824412"/>
          </a:xfrm>
        </p:spPr>
        <p:txBody>
          <a:bodyPr/>
          <a:lstStyle/>
          <a:p>
            <a:pPr>
              <a:defRPr/>
            </a:pPr>
            <a:r>
              <a:rPr lang="fr-FR" sz="1800" dirty="0" smtClean="0"/>
              <a:t>TF1 = TF2 = TG = 0</a:t>
            </a:r>
          </a:p>
          <a:p>
            <a:pPr>
              <a:defRPr/>
            </a:pPr>
            <a:r>
              <a:rPr lang="fr-FR" sz="1800" dirty="0" smtClean="0"/>
              <a:t>En 2013 UKAD aura livré: </a:t>
            </a:r>
          </a:p>
          <a:p>
            <a:pPr lvl="2">
              <a:defRPr/>
            </a:pPr>
            <a:r>
              <a:rPr lang="fr-FR" dirty="0" smtClean="0"/>
              <a:t>Pour AD Pamiers 415 tonnes (100 % à l’heure depuis juin)</a:t>
            </a:r>
          </a:p>
          <a:p>
            <a:pPr lvl="2">
              <a:defRPr/>
            </a:pPr>
            <a:r>
              <a:rPr lang="fr-FR" dirty="0" smtClean="0"/>
              <a:t>Pour </a:t>
            </a:r>
            <a:r>
              <a:rPr lang="fr-FR" dirty="0" err="1" smtClean="0"/>
              <a:t>Dynamet</a:t>
            </a:r>
            <a:r>
              <a:rPr lang="fr-FR" dirty="0" smtClean="0"/>
              <a:t> 270 tonnes, (100 % à l’heure depuis Mars)</a:t>
            </a:r>
          </a:p>
          <a:p>
            <a:pPr lvl="2">
              <a:defRPr/>
            </a:pPr>
            <a:r>
              <a:rPr lang="fr-FR" dirty="0" smtClean="0"/>
              <a:t>Pour essayer de compenser les volumes prévus initialement qui étaient de 1 210 t au budget 2013 (pour 2 257 t initialement), AIRBUS a proposé de lancer les qualifications pour </a:t>
            </a:r>
            <a:r>
              <a:rPr lang="fr-FR" dirty="0" err="1" smtClean="0"/>
              <a:t>Boehler</a:t>
            </a:r>
            <a:r>
              <a:rPr lang="fr-FR" dirty="0" smtClean="0"/>
              <a:t>, Otto Fuchs et Forge de Bologne, ce qui génère à court terme très peu de charge et beaucoup de préparation.</a:t>
            </a:r>
            <a:endParaRPr lang="fr-FR" dirty="0"/>
          </a:p>
          <a:p>
            <a:pPr lvl="2">
              <a:defRPr/>
            </a:pPr>
            <a:r>
              <a:rPr lang="fr-FR" dirty="0" smtClean="0"/>
              <a:t>Le développement du domaine médical (</a:t>
            </a:r>
            <a:r>
              <a:rPr lang="fr-FR" dirty="0" err="1" smtClean="0"/>
              <a:t>Stainless</a:t>
            </a:r>
            <a:r>
              <a:rPr lang="fr-FR" dirty="0" smtClean="0"/>
              <a:t>) est resté complexe mais a permis mettre au point des gammes sur les diamètres </a:t>
            </a:r>
            <a:r>
              <a:rPr lang="fr-FR" dirty="0" err="1" smtClean="0"/>
              <a:t>inf</a:t>
            </a:r>
            <a:r>
              <a:rPr lang="fr-FR" dirty="0" smtClean="0"/>
              <a:t> à 55mm</a:t>
            </a:r>
          </a:p>
          <a:p>
            <a:pPr lvl="2">
              <a:defRPr/>
            </a:pPr>
            <a:endParaRPr lang="fr-FR" dirty="0" smtClean="0"/>
          </a:p>
          <a:p>
            <a:pPr>
              <a:defRPr/>
            </a:pPr>
            <a:r>
              <a:rPr lang="fr-FR" sz="1800" dirty="0" smtClean="0"/>
              <a:t>En 2014 UKAD livrera : </a:t>
            </a:r>
          </a:p>
          <a:p>
            <a:pPr lvl="2">
              <a:defRPr/>
            </a:pPr>
            <a:r>
              <a:rPr lang="fr-FR" dirty="0" smtClean="0"/>
              <a:t>Pour AD Pamiers 731 tonnes</a:t>
            </a:r>
          </a:p>
          <a:p>
            <a:pPr lvl="2">
              <a:defRPr/>
            </a:pPr>
            <a:r>
              <a:rPr lang="fr-FR" dirty="0" smtClean="0"/>
              <a:t>Et à </a:t>
            </a:r>
            <a:r>
              <a:rPr lang="fr-FR" dirty="0" err="1" smtClean="0"/>
              <a:t>Dynamet</a:t>
            </a:r>
            <a:r>
              <a:rPr lang="fr-FR" dirty="0"/>
              <a:t> </a:t>
            </a:r>
            <a:r>
              <a:rPr lang="fr-FR" dirty="0" smtClean="0"/>
              <a:t>au maximum 700 tonnes</a:t>
            </a:r>
          </a:p>
          <a:p>
            <a:pPr lvl="2">
              <a:defRPr/>
            </a:pPr>
            <a:r>
              <a:rPr lang="fr-FR" dirty="0" smtClean="0"/>
              <a:t>Le CA passerait ainsi de 17 M€ à 41M€ (Budget 2013 de 2286 t et initialement 2 737 t)</a:t>
            </a:r>
          </a:p>
          <a:p>
            <a:pPr lvl="2">
              <a:defRPr/>
            </a:pPr>
            <a:endParaRPr lang="fr-FR" dirty="0" smtClean="0"/>
          </a:p>
          <a:p>
            <a:r>
              <a:rPr lang="fr-FR" sz="1800" dirty="0" err="1"/>
              <a:t>Ukad</a:t>
            </a:r>
            <a:r>
              <a:rPr lang="fr-FR" sz="1800" dirty="0"/>
              <a:t> compte 30 personnes avec un fonctionnement en 3*8 pour la presse dès septembre 13</a:t>
            </a:r>
            <a:r>
              <a:rPr lang="fr-FR" sz="1800" dirty="0" smtClean="0"/>
              <a:t>.</a:t>
            </a:r>
            <a:endParaRPr lang="fr-FR" sz="1800" dirty="0"/>
          </a:p>
          <a:p>
            <a:r>
              <a:rPr lang="fr-FR" sz="1800" dirty="0"/>
              <a:t>Les certifications ISO 14 001/OSHAS 18001/EN 9100 ont été obtenues, et la certification NADCAP CND est visée pour mars 14. </a:t>
            </a:r>
          </a:p>
          <a:p>
            <a:pPr lvl="2">
              <a:defRPr/>
            </a:pPr>
            <a:endParaRPr lang="fr-FR" dirty="0" smtClean="0"/>
          </a:p>
          <a:p>
            <a:pPr marL="958850" lvl="2" indent="0">
              <a:buFontTx/>
              <a:buNone/>
              <a:defRPr/>
            </a:pPr>
            <a:endParaRPr lang="fr-FR" dirty="0" smtClean="0"/>
          </a:p>
          <a:p>
            <a:pPr marL="958850" lvl="2" indent="0">
              <a:buFontTx/>
              <a:buNone/>
              <a:defRPr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10734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UKAD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93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PIOdWd0kCeeOBvUQRP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LOC4MEKk27fjqGL0jJ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3w_PmUhUOCkok924OR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MrDTl0jUWDH3kEA1.w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EPSwJF90uCMOtV8JPY_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A.HcD9qkKqvk1MjgIT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Ro.Wv_gEunFLumKmgk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fjQ2YRQUKnVNQeU26d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Pu4cKHzUGj5T5D17ZK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0VuqswSUyeKjyWMCwh2w"/>
</p:tagLst>
</file>

<file path=ppt/theme/theme1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350</Words>
  <Application>Microsoft Office PowerPoint</Application>
  <PresentationFormat>Affichage à l'écran (4:3)</PresentationFormat>
  <Paragraphs>37</Paragraphs>
  <Slides>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5" baseType="lpstr">
      <vt:lpstr>1_Conception personnalisée</vt:lpstr>
      <vt:lpstr>think-cell Slide</vt:lpstr>
      <vt:lpstr>Présentation PowerPoint</vt:lpstr>
      <vt:lpstr>Présentation PowerPoint</vt:lpstr>
      <vt:lpstr>Présentation PowerPoint</vt:lpstr>
    </vt:vector>
  </TitlesOfParts>
  <Company>Groupe Eramet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dfortin</dc:creator>
  <cp:lastModifiedBy>Patrick Delaborde</cp:lastModifiedBy>
  <cp:revision>55</cp:revision>
  <cp:lastPrinted>2012-02-07T13:53:46Z</cp:lastPrinted>
  <dcterms:created xsi:type="dcterms:W3CDTF">2012-01-16T09:24:08Z</dcterms:created>
  <dcterms:modified xsi:type="dcterms:W3CDTF">2013-09-11T06:49:47Z</dcterms:modified>
</cp:coreProperties>
</file>