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  <p:sldMasterId id="2147483670" r:id="rId3"/>
    <p:sldMasterId id="2147483671" r:id="rId4"/>
    <p:sldMasterId id="2147483675" r:id="rId5"/>
    <p:sldMasterId id="2147483678" r:id="rId6"/>
    <p:sldMasterId id="2147483680" r:id="rId7"/>
    <p:sldMasterId id="2147483682" r:id="rId8"/>
    <p:sldMasterId id="2147483684" r:id="rId9"/>
  </p:sldMasterIdLst>
  <p:notesMasterIdLst>
    <p:notesMasterId r:id="rId26"/>
  </p:notesMasterIdLst>
  <p:handoutMasterIdLst>
    <p:handoutMasterId r:id="rId27"/>
  </p:handoutMasterIdLst>
  <p:sldIdLst>
    <p:sldId id="256" r:id="rId10"/>
    <p:sldId id="392" r:id="rId11"/>
    <p:sldId id="394" r:id="rId12"/>
    <p:sldId id="395" r:id="rId13"/>
    <p:sldId id="364" r:id="rId14"/>
    <p:sldId id="365" r:id="rId15"/>
    <p:sldId id="381" r:id="rId16"/>
    <p:sldId id="373" r:id="rId17"/>
    <p:sldId id="397" r:id="rId18"/>
    <p:sldId id="396" r:id="rId19"/>
    <p:sldId id="390" r:id="rId20"/>
    <p:sldId id="367" r:id="rId21"/>
    <p:sldId id="386" r:id="rId22"/>
    <p:sldId id="387" r:id="rId23"/>
    <p:sldId id="388" r:id="rId24"/>
    <p:sldId id="389" r:id="rId2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853"/>
    <a:srgbClr val="FF33CC"/>
    <a:srgbClr val="5F5F5F"/>
    <a:srgbClr val="DD503C"/>
    <a:srgbClr val="EF7A45"/>
    <a:srgbClr val="FFC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4" autoAdjust="0"/>
    <p:restoredTop sz="94654"/>
  </p:normalViewPr>
  <p:slideViewPr>
    <p:cSldViewPr snapToGrid="0" snapToObjects="1">
      <p:cViewPr>
        <p:scale>
          <a:sx n="90" d="100"/>
          <a:sy n="90" d="100"/>
        </p:scale>
        <p:origin x="-15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E110C-1142-2B45-97C6-595747DC3CDF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6F1DE-F84C-424D-9AA7-4B7A6D6A13D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9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2C209-FC89-9C45-9BEC-2D1D96DD7C40}" type="datetimeFigureOut">
              <a:rPr lang="fr-FR" smtClean="0"/>
              <a:t>17/10/2016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EB7C-EC64-7E4C-B03B-6363C6D6A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32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76609"/>
            <a:ext cx="7604185" cy="8222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9585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907117"/>
            <a:ext cx="6858000" cy="322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Complément d’information - Intervenant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96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17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03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17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246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t>17 octobre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7737" y="2899088"/>
            <a:ext cx="7604185" cy="8106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 01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43119" y="3818296"/>
            <a:ext cx="7538803" cy="132299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 typeface="Arial" charset="0"/>
              <a:buNone/>
              <a:defRPr sz="1600" spc="1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p.02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p.03</a:t>
            </a:r>
          </a:p>
          <a:p>
            <a:pPr marL="0" indent="0" algn="r">
              <a:lnSpc>
                <a:spcPct val="150000"/>
              </a:lnSpc>
              <a:buFont typeface="Arial" charset="0"/>
              <a:buNone/>
            </a:pP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Lorem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doloris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sit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b="0" i="0" dirty="0" err="1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fr-FR" b="0" i="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 - p.05</a:t>
            </a:r>
            <a:endParaRPr lang="fr-FR" b="0" i="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1760387" y="6532776"/>
            <a:ext cx="2057400" cy="162264"/>
          </a:xfrm>
        </p:spPr>
        <p:txBody>
          <a:bodyPr/>
          <a:lstStyle/>
          <a:p>
            <a:fld id="{5D1C56C4-12D8-B14D-81D6-550C372ED371}" type="datetime4">
              <a:rPr lang="fr-FR" smtClean="0"/>
              <a:t>17 octobre 2016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6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452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t>17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655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17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456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17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66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977738" y="2923656"/>
            <a:ext cx="7604185" cy="88964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2600" b="1" i="0" spc="100" baseline="0">
                <a:solidFill>
                  <a:srgbClr val="EF7A4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PARTIE</a:t>
            </a:r>
            <a:br>
              <a:rPr lang="fr-FR" dirty="0" smtClean="0"/>
            </a:br>
            <a:r>
              <a:rPr lang="fr-FR" dirty="0" smtClean="0"/>
              <a:t>SUR UNE OU DEUX LIGNES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3923" y="3877387"/>
            <a:ext cx="6858000" cy="4782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Sous-titre et/ou complément d’information</a:t>
            </a:r>
            <a:endParaRPr lang="en-US" dirty="0"/>
          </a:p>
        </p:txBody>
      </p:sp>
      <p:sp>
        <p:nvSpPr>
          <p:cNvPr id="17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8" name="Espace réservé du contenu 16"/>
          <p:cNvSpPr>
            <a:spLocks noGrp="1"/>
          </p:cNvSpPr>
          <p:nvPr>
            <p:ph sz="quarter" idx="14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D63873D-87B6-9846-A77E-479289793638}" type="datetime4">
              <a:rPr lang="fr-FR" smtClean="0"/>
              <a:pPr/>
              <a:t>17 octobre 2016</a:t>
            </a:fld>
            <a:endParaRPr lang="fr-FR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20" name="Espace réservé du numéro de diapositive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519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17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359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6"/>
          <p:cNvSpPr>
            <a:spLocks noGrp="1"/>
          </p:cNvSpPr>
          <p:nvPr>
            <p:ph sz="quarter" idx="13" hasCustomPrompt="1"/>
          </p:nvPr>
        </p:nvSpPr>
        <p:spPr>
          <a:xfrm>
            <a:off x="1123872" y="6508172"/>
            <a:ext cx="488588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Page</a:t>
            </a:r>
            <a:endParaRPr lang="fr-FR" dirty="0"/>
          </a:p>
        </p:txBody>
      </p:sp>
      <p:sp>
        <p:nvSpPr>
          <p:cNvPr id="19" name="Espace réservé du contenu 16"/>
          <p:cNvSpPr>
            <a:spLocks noGrp="1"/>
          </p:cNvSpPr>
          <p:nvPr>
            <p:ph sz="quarter" idx="21" hasCustomPrompt="1"/>
          </p:nvPr>
        </p:nvSpPr>
        <p:spPr>
          <a:xfrm>
            <a:off x="1648028" y="6515463"/>
            <a:ext cx="157481" cy="162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242344" y="967747"/>
            <a:ext cx="7328567" cy="65437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300" b="1" i="0" spc="100" baseline="0">
                <a:solidFill>
                  <a:srgbClr val="DD503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SLIDE SUR UNE</a:t>
            </a:r>
            <a:br>
              <a:rPr lang="fr-FR" dirty="0" smtClean="0"/>
            </a:br>
            <a:r>
              <a:rPr lang="fr-FR" dirty="0" smtClean="0"/>
              <a:t>OU DEUX LIGNES</a:t>
            </a:r>
            <a:endParaRPr lang="en-US" dirty="0"/>
          </a:p>
        </p:txBody>
      </p:sp>
      <p:sp>
        <p:nvSpPr>
          <p:cNvPr id="16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1242344" y="2298632"/>
            <a:ext cx="7328569" cy="8650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spc="100" baseline="0">
                <a:solidFill>
                  <a:srgbClr val="5F5F5F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5" hasCustomPrompt="1"/>
          </p:nvPr>
        </p:nvSpPr>
        <p:spPr>
          <a:xfrm>
            <a:off x="1242345" y="1911604"/>
            <a:ext cx="7328567" cy="3870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9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PREMIER NIVEAU DE TEXTE</a:t>
            </a:r>
          </a:p>
        </p:txBody>
      </p:sp>
      <p:sp>
        <p:nvSpPr>
          <p:cNvPr id="22" name="Espace réservé du texte 13"/>
          <p:cNvSpPr>
            <a:spLocks noGrp="1"/>
          </p:cNvSpPr>
          <p:nvPr>
            <p:ph type="body" sz="quarter" idx="16" hasCustomPrompt="1"/>
          </p:nvPr>
        </p:nvSpPr>
        <p:spPr>
          <a:xfrm>
            <a:off x="1638173" y="3742594"/>
            <a:ext cx="6932739" cy="9090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5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, </a:t>
            </a:r>
            <a:r>
              <a:rPr lang="fr-FR" dirty="0" err="1" smtClean="0"/>
              <a:t>sed</a:t>
            </a:r>
            <a:r>
              <a:rPr lang="fr-FR" dirty="0" smtClean="0"/>
              <a:t> do </a:t>
            </a:r>
            <a:r>
              <a:rPr lang="fr-FR" dirty="0" err="1" smtClean="0"/>
              <a:t>eiusmod</a:t>
            </a:r>
            <a:r>
              <a:rPr lang="fr-FR" dirty="0" smtClean="0"/>
              <a:t> </a:t>
            </a:r>
            <a:r>
              <a:rPr lang="fr-FR" dirty="0" err="1" smtClean="0"/>
              <a:t>tempor</a:t>
            </a:r>
            <a:r>
              <a:rPr lang="fr-FR" dirty="0" smtClean="0"/>
              <a:t> </a:t>
            </a:r>
            <a:r>
              <a:rPr lang="fr-FR" dirty="0" err="1" smtClean="0"/>
              <a:t>incididunt</a:t>
            </a:r>
            <a:r>
              <a:rPr lang="fr-FR" dirty="0" smtClean="0"/>
              <a:t> ut </a:t>
            </a:r>
            <a:r>
              <a:rPr lang="fr-FR" dirty="0" err="1" smtClean="0"/>
              <a:t>labore</a:t>
            </a:r>
            <a:r>
              <a:rPr lang="fr-FR" dirty="0" smtClean="0"/>
              <a:t> et </a:t>
            </a:r>
            <a:r>
              <a:rPr lang="fr-FR" dirty="0" err="1" smtClean="0"/>
              <a:t>dolore</a:t>
            </a:r>
            <a:r>
              <a:rPr lang="fr-FR" dirty="0" smtClean="0"/>
              <a:t> magna </a:t>
            </a:r>
            <a:r>
              <a:rPr lang="fr-FR" dirty="0" err="1" smtClean="0"/>
              <a:t>aliqua</a:t>
            </a:r>
            <a:r>
              <a:rPr lang="fr-FR" dirty="0" smtClean="0"/>
              <a:t>. Ut </a:t>
            </a:r>
            <a:r>
              <a:rPr lang="fr-FR" dirty="0" err="1" smtClean="0"/>
              <a:t>enim</a:t>
            </a:r>
            <a:r>
              <a:rPr lang="fr-FR" dirty="0" smtClean="0"/>
              <a:t> ad </a:t>
            </a:r>
            <a:r>
              <a:rPr lang="fr-FR" dirty="0" err="1" smtClean="0"/>
              <a:t>minim</a:t>
            </a:r>
            <a:r>
              <a:rPr lang="fr-FR" dirty="0" smtClean="0"/>
              <a:t> </a:t>
            </a:r>
            <a:r>
              <a:rPr lang="fr-FR" dirty="0" err="1" smtClean="0"/>
              <a:t>veniam</a:t>
            </a:r>
            <a:r>
              <a:rPr lang="fr-FR" dirty="0" smtClean="0"/>
              <a:t>, </a:t>
            </a:r>
            <a:r>
              <a:rPr lang="fr-FR" dirty="0" err="1" smtClean="0"/>
              <a:t>quis</a:t>
            </a:r>
            <a:r>
              <a:rPr lang="fr-FR" dirty="0" smtClean="0"/>
              <a:t> </a:t>
            </a:r>
            <a:r>
              <a:rPr lang="fr-FR" dirty="0" err="1" smtClean="0"/>
              <a:t>nostrud</a:t>
            </a:r>
            <a:r>
              <a:rPr lang="fr-FR" dirty="0" smtClean="0"/>
              <a:t> </a:t>
            </a:r>
            <a:r>
              <a:rPr lang="fr-FR" dirty="0" err="1" smtClean="0"/>
              <a:t>exercitation</a:t>
            </a:r>
            <a:r>
              <a:rPr lang="fr-FR" dirty="0" smtClean="0"/>
              <a:t> </a:t>
            </a:r>
            <a:r>
              <a:rPr lang="fr-FR" dirty="0" err="1" smtClean="0"/>
              <a:t>ullamco</a:t>
            </a:r>
            <a:r>
              <a:rPr lang="fr-FR" dirty="0" smtClean="0"/>
              <a:t> </a:t>
            </a:r>
            <a:r>
              <a:rPr lang="fr-FR" dirty="0" err="1" smtClean="0"/>
              <a:t>laboris</a:t>
            </a:r>
            <a:r>
              <a:rPr lang="fr-FR" dirty="0" smtClean="0"/>
              <a:t> </a:t>
            </a:r>
            <a:r>
              <a:rPr lang="fr-FR" dirty="0" err="1" smtClean="0"/>
              <a:t>nisi</a:t>
            </a:r>
            <a:r>
              <a:rPr lang="fr-FR" dirty="0" smtClean="0"/>
              <a:t> ut </a:t>
            </a:r>
            <a:r>
              <a:rPr lang="fr-FR" dirty="0" err="1" smtClean="0"/>
              <a:t>aliquip</a:t>
            </a:r>
            <a:r>
              <a:rPr lang="fr-FR" dirty="0" smtClean="0"/>
              <a:t> ex </a:t>
            </a:r>
            <a:r>
              <a:rPr lang="fr-FR" dirty="0" err="1" smtClean="0"/>
              <a:t>ea</a:t>
            </a:r>
            <a:r>
              <a:rPr lang="fr-FR" dirty="0" smtClean="0"/>
              <a:t> </a:t>
            </a:r>
            <a:r>
              <a:rPr lang="fr-FR" dirty="0" err="1" smtClean="0"/>
              <a:t>commodo</a:t>
            </a:r>
            <a:r>
              <a:rPr lang="fr-FR" dirty="0" smtClean="0"/>
              <a:t> </a:t>
            </a:r>
            <a:r>
              <a:rPr lang="fr-FR" dirty="0" err="1" smtClean="0"/>
              <a:t>consequat</a:t>
            </a:r>
            <a:r>
              <a:rPr lang="fr-FR" dirty="0" smtClean="0"/>
              <a:t>.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17" hasCustomPrompt="1"/>
          </p:nvPr>
        </p:nvSpPr>
        <p:spPr>
          <a:xfrm>
            <a:off x="1638174" y="3355566"/>
            <a:ext cx="6932738" cy="387028"/>
          </a:xfrm>
          <a:prstGeom prst="rect">
            <a:avLst/>
          </a:prstGeom>
        </p:spPr>
        <p:txBody>
          <a:bodyPr/>
          <a:lstStyle>
            <a:lvl1pPr marL="0" indent="0">
              <a:buSzPct val="70000"/>
              <a:buFont typeface="Arial" charset="0"/>
              <a:buNone/>
              <a:defRPr sz="16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r-FR" dirty="0" smtClean="0"/>
              <a:t>SECOND NIVEAU DE TEXTE</a:t>
            </a:r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quarter" idx="23" hasCustomPrompt="1"/>
          </p:nvPr>
        </p:nvSpPr>
        <p:spPr>
          <a:xfrm>
            <a:off x="1369271" y="5121266"/>
            <a:ext cx="7201642" cy="969492"/>
          </a:xfrm>
          <a:prstGeom prst="rect">
            <a:avLst/>
          </a:prstGeom>
          <a:blipFill dpi="0" rotWithShape="1">
            <a:blip r:embed="rId2"/>
            <a:srcRect/>
            <a:stretch>
              <a:fillRect r="98000"/>
            </a:stretch>
          </a:blipFill>
          <a:ln>
            <a:solidFill>
              <a:srgbClr val="EF7A45"/>
            </a:solidFill>
          </a:ln>
        </p:spPr>
        <p:txBody>
          <a:bodyPr lIns="360000" tIns="360000" rIns="360000" bIns="360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 smtClean="0"/>
              <a:t>CONCLUSION</a:t>
            </a:r>
          </a:p>
          <a:p>
            <a:pPr lvl="0"/>
            <a:r>
              <a:rPr lang="fr-FR" dirty="0" smtClean="0"/>
              <a:t>OU IDÉE PRINCIPALE À METTRE EN AVANT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3AE19E5B-D762-D94F-92E8-70E9B67B7FD5}" type="datetime4">
              <a:rPr lang="fr-FR" smtClean="0"/>
              <a:pPr/>
              <a:t>17 octobre 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r-FR" smtClean="0"/>
              <a:t>Titre de la présentation sur une seule ligne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69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heme" Target="../theme/them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heme" Target="../theme/them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8243" cy="60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17 octobre 2016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7325" cy="32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t>17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31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17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95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17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978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17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796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17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253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17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19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52" y="6268860"/>
            <a:ext cx="999626" cy="29731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5" y="6025116"/>
            <a:ext cx="852953" cy="8328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66" y="228269"/>
            <a:ext cx="1598212" cy="7304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75122" cy="3085106"/>
          </a:xfrm>
          <a:prstGeom prst="rect">
            <a:avLst/>
          </a:prstGeom>
        </p:spPr>
      </p:pic>
      <p:sp>
        <p:nvSpPr>
          <p:cNvPr id="2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3872" y="6210337"/>
            <a:ext cx="35893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 spc="100" baseline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 smtClean="0"/>
              <a:t>Titre de la présentation sur une seule ligne</a:t>
            </a:r>
            <a:endParaRPr lang="fr-FR" dirty="0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844E9DC-B65D-5F4F-8047-2A3F57528E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60387" y="6532776"/>
            <a:ext cx="2057400" cy="162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AE19E5B-D762-D94F-92E8-70E9B67B7FD5}" type="datetime4">
              <a:rPr lang="fr-FR" smtClean="0"/>
              <a:pPr/>
              <a:t>17 octobre 2016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64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13672" y="2976609"/>
            <a:ext cx="7604185" cy="822239"/>
          </a:xfrm>
        </p:spPr>
        <p:txBody>
          <a:bodyPr>
            <a:normAutofit/>
          </a:bodyPr>
          <a:lstStyle/>
          <a:p>
            <a:r>
              <a:rPr lang="fr-FR" dirty="0" smtClean="0"/>
              <a:t>Actualisation du BP </a:t>
            </a:r>
            <a:r>
              <a:rPr lang="fr-FR" dirty="0" smtClean="0"/>
              <a:t>EcoTitanium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 smtClean="0"/>
              <a:t>17 </a:t>
            </a:r>
            <a:r>
              <a:rPr lang="fr-FR" b="1" i="1" dirty="0" smtClean="0"/>
              <a:t>octobre 2016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0885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Points de décision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360967"/>
            <a:ext cx="8701392" cy="4338083"/>
          </a:xfrm>
        </p:spPr>
        <p:txBody>
          <a:bodyPr/>
          <a:lstStyle/>
          <a:p>
            <a:r>
              <a:rPr lang="fr-FR" sz="1600" dirty="0" smtClean="0"/>
              <a:t>2 points de décision sont identifiés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En T4 2017, si le carnet de commandes est faible à cette date, nous atteignons une limite en cash </a:t>
            </a:r>
            <a:r>
              <a:rPr lang="fr-FR" sz="1600" dirty="0" smtClean="0">
                <a:sym typeface="Wingdings" panose="05000000000000000000" pitchFamily="2" charset="2"/>
              </a:rPr>
              <a:t></a:t>
            </a:r>
            <a:r>
              <a:rPr lang="fr-FR" sz="1600" dirty="0" smtClean="0"/>
              <a:t> décision de se positionner sur le scénario de repli (M) et donc demander 2,6 M€ d’emprunts supplémentaires et prendre note du non investissement du 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VAR.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Suivant évolution de l’activité, passage du scénario de protection aux autres scénarii, par décision d’investissement dans le 2</a:t>
            </a:r>
            <a:r>
              <a:rPr lang="fr-FR" sz="1600" baseline="30000" dirty="0" smtClean="0"/>
              <a:t>ème</a:t>
            </a:r>
            <a:r>
              <a:rPr lang="fr-FR" sz="1600" dirty="0" smtClean="0"/>
              <a:t> four VAR :</a:t>
            </a:r>
          </a:p>
          <a:p>
            <a:endParaRPr lang="fr-FR" sz="1600" dirty="0"/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fr-FR" sz="1600" b="1" spc="10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De M à I : décision au plus tard en septembre 2019,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endParaRPr lang="fr-FR" sz="1600" b="1" spc="100" dirty="0" smtClean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fr-FR" sz="1600" b="1" spc="10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De M à H : décision au plus tard en février 2019,</a:t>
            </a:r>
          </a:p>
          <a:p>
            <a:pPr marL="971550" lvl="1" indent="-285750">
              <a:buFont typeface="Wingdings" panose="05000000000000000000" pitchFamily="2" charset="2"/>
              <a:buChar char="q"/>
            </a:pPr>
            <a:endParaRPr lang="fr-FR" sz="1600" b="1" spc="100" dirty="0" smtClean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  <a:p>
            <a:pPr marL="971550" lvl="1" indent="-285750">
              <a:buFont typeface="Wingdings" panose="05000000000000000000" pitchFamily="2" charset="2"/>
              <a:buChar char="q"/>
            </a:pPr>
            <a:r>
              <a:rPr lang="fr-FR" sz="1600" b="1" spc="100" dirty="0" smtClean="0">
                <a:solidFill>
                  <a:srgbClr val="5F5F5F"/>
                </a:solidFill>
                <a:latin typeface="Arial" charset="0"/>
                <a:ea typeface="Arial" charset="0"/>
                <a:cs typeface="Arial" charset="0"/>
              </a:rPr>
              <a:t>De M à G : décision au plus tard en septembre 2018.</a:t>
            </a:r>
            <a:endParaRPr lang="fr-FR" sz="1600" b="1" spc="10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600" dirty="0" smtClean="0"/>
              <a:t>Le scénario M est donc protecteur pour les banques.</a:t>
            </a:r>
            <a:endParaRPr lang="fr-FR" sz="1600" dirty="0" smtClean="0"/>
          </a:p>
          <a:p>
            <a:pPr marL="342900" indent="-342900">
              <a:buFontTx/>
              <a:buChar char="-"/>
            </a:pPr>
            <a:endParaRPr lang="fr-FR" sz="1600" dirty="0" smtClean="0"/>
          </a:p>
          <a:p>
            <a:endParaRPr lang="fr-FR" sz="160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5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296047" y="1532952"/>
            <a:ext cx="8730995" cy="387028"/>
          </a:xfrm>
        </p:spPr>
        <p:txBody>
          <a:bodyPr/>
          <a:lstStyle/>
          <a:p>
            <a:pPr algn="ctr"/>
            <a:endParaRPr lang="fr-FR" sz="4800" dirty="0" smtClean="0">
              <a:solidFill>
                <a:srgbClr val="E95853"/>
              </a:solidFill>
            </a:endParaRPr>
          </a:p>
          <a:p>
            <a:pPr algn="ctr"/>
            <a:endParaRPr lang="fr-FR" sz="4800" dirty="0">
              <a:solidFill>
                <a:srgbClr val="E95853"/>
              </a:solidFill>
            </a:endParaRPr>
          </a:p>
          <a:p>
            <a:pPr algn="ctr"/>
            <a:r>
              <a:rPr lang="fr-FR" sz="4800" dirty="0" smtClean="0">
                <a:solidFill>
                  <a:srgbClr val="E95853"/>
                </a:solidFill>
              </a:rPr>
              <a:t>ANNEXES</a:t>
            </a:r>
            <a:endParaRPr lang="fr-FR" sz="4800" dirty="0">
              <a:solidFill>
                <a:srgbClr val="E958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6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Conséquences sur le financement de l’actualisation du BP UKAD / </a:t>
            </a:r>
            <a:r>
              <a:rPr lang="fr-FR" dirty="0" smtClean="0"/>
              <a:t>EcoTitanium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31760635"/>
              </p:ext>
            </p:extLst>
          </p:nvPr>
        </p:nvGraphicFramePr>
        <p:xfrm>
          <a:off x="1648028" y="1085205"/>
          <a:ext cx="5719997" cy="510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097"/>
                <a:gridCol w="930780"/>
                <a:gridCol w="930780"/>
                <a:gridCol w="930780"/>
                <a:gridCol w="930780"/>
                <a:gridCol w="930780"/>
              </a:tblGrid>
              <a:tr h="87968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 et 4</a:t>
                      </a: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 et 3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Catégories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80% du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Catégories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2 et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2500t  avec seulement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VAR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3635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35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Parité €/$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</a:p>
                  </a:txBody>
                  <a:tcPr marL="0" marR="0" marT="0" marB="0" anchor="ctr"/>
                </a:tc>
              </a:tr>
              <a:tr h="498064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574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prévisionnellement financé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6574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financé par titrisation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découvert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930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222813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635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1 230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737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63565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4 015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4 016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569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2 500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7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sz="2400" dirty="0"/>
              <a:t>Compte de résultat, scénario 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3" y="1063257"/>
            <a:ext cx="8704693" cy="4997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4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sz="2400" dirty="0"/>
              <a:t>Bilan, scénario G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2" y="1052624"/>
            <a:ext cx="8802267" cy="5114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9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sz="2400" dirty="0" smtClean="0"/>
              <a:t>Flux de trésorerie, </a:t>
            </a:r>
            <a:r>
              <a:rPr lang="fr-FR" sz="2400" dirty="0"/>
              <a:t>scénario G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2" y="1028653"/>
            <a:ext cx="8802268" cy="505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sz="2400" dirty="0"/>
              <a:t>Plan de financement, scénario G 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81" y="1737092"/>
            <a:ext cx="8584436" cy="377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41181" y="3700130"/>
            <a:ext cx="627321" cy="202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137451" y="3700129"/>
            <a:ext cx="627321" cy="20201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ZoneTexte 4"/>
          <p:cNvSpPr txBox="1"/>
          <p:nvPr/>
        </p:nvSpPr>
        <p:spPr>
          <a:xfrm>
            <a:off x="336281" y="5582093"/>
            <a:ext cx="8428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Rq</a:t>
            </a:r>
            <a:r>
              <a:rPr lang="fr-FR" dirty="0" smtClean="0"/>
              <a:t> : Entre le </a:t>
            </a:r>
            <a:r>
              <a:rPr lang="fr-FR" dirty="0" err="1" smtClean="0"/>
              <a:t>closing</a:t>
            </a:r>
            <a:r>
              <a:rPr lang="fr-FR" dirty="0" smtClean="0"/>
              <a:t> et le scénario de base, augmentation de 4 M€ de l’emprunt.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260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BP actualisé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947812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73212099"/>
              </p:ext>
            </p:extLst>
          </p:nvPr>
        </p:nvGraphicFramePr>
        <p:xfrm>
          <a:off x="2153792" y="1747333"/>
          <a:ext cx="3966288" cy="3776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310"/>
                <a:gridCol w="1260989"/>
                <a:gridCol w="1260989"/>
              </a:tblGrid>
              <a:tr h="66854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Actualisation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Parité €/$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16,5%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Durée de remboursement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ans </a:t>
                      </a:r>
                    </a:p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4 mois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ans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et 7 mois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Valeur créée en M€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52,1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Valeur terminale actualisée en M€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19,3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7646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1 230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4 015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180205"/>
            <a:ext cx="8701392" cy="1499191"/>
          </a:xfrm>
        </p:spPr>
        <p:txBody>
          <a:bodyPr/>
          <a:lstStyle/>
          <a:p>
            <a:r>
              <a:rPr lang="fr-FR" sz="1600" dirty="0" smtClean="0"/>
              <a:t>L’actualisation du BP par rapport au </a:t>
            </a:r>
            <a:r>
              <a:rPr lang="fr-FR" sz="1600" dirty="0" err="1" smtClean="0"/>
              <a:t>closing</a:t>
            </a:r>
            <a:r>
              <a:rPr lang="fr-FR" sz="1600" dirty="0" smtClean="0"/>
              <a:t> conduit aux résultats suivants (appelé plus tard dans la présentation scénario G) :</a:t>
            </a:r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1600" dirty="0" smtClean="0"/>
          </a:p>
          <a:p>
            <a:endParaRPr lang="fr-FR" sz="1600" dirty="0"/>
          </a:p>
          <a:p>
            <a:endParaRPr lang="fr-FR" sz="800" dirty="0" smtClean="0"/>
          </a:p>
          <a:p>
            <a:endParaRPr lang="fr-FR" sz="1600" b="1" spc="10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r-FR" sz="1600" dirty="0" smtClean="0"/>
          </a:p>
          <a:p>
            <a:pPr marL="342900" indent="-342900">
              <a:buFontTx/>
              <a:buChar char="-"/>
            </a:pPr>
            <a:endParaRPr lang="fr-FR" sz="1600" dirty="0" smtClean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3874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/>
              <a:t>BP actualisé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282" y="947812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442608" y="1605516"/>
            <a:ext cx="8414313" cy="3732028"/>
          </a:xfrm>
        </p:spPr>
        <p:txBody>
          <a:bodyPr/>
          <a:lstStyle/>
          <a:p>
            <a:pPr algn="just"/>
            <a:r>
              <a:rPr lang="fr-FR" sz="1600" dirty="0" smtClean="0"/>
              <a:t>Le scénario G est construit sur une montée régulière des ventes et par soucis de prudence, nous avons travaillé sur d’autres scénarii. En effet, nos ventes sont conditionnées, selon les marchés, à des processus de qualifications clients très différents :</a:t>
            </a:r>
          </a:p>
          <a:p>
            <a:pPr algn="just"/>
            <a:endParaRPr lang="fr-FR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 smtClean="0"/>
              <a:t>Certains marchés peuvent être qualifiés assez rapidement,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sz="16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600" dirty="0" smtClean="0"/>
              <a:t>D’autres marchés exigent un travail technique important aussi bien en interne que chez les clients. </a:t>
            </a:r>
            <a:endParaRPr lang="fr-FR" sz="1600" dirty="0"/>
          </a:p>
          <a:p>
            <a:pPr algn="just"/>
            <a:endParaRPr lang="fr-FR" sz="1600" b="1" spc="100" dirty="0">
              <a:solidFill>
                <a:srgbClr val="5F5F5F"/>
              </a:solidFill>
              <a:latin typeface="Arial" charset="0"/>
              <a:ea typeface="Arial" charset="0"/>
              <a:cs typeface="Arial" charset="0"/>
            </a:endParaRPr>
          </a:p>
          <a:p>
            <a:pPr algn="just"/>
            <a:endParaRPr lang="fr-FR" sz="1600" dirty="0" smtClean="0"/>
          </a:p>
          <a:p>
            <a:pPr marL="342900" indent="-342900" algn="just">
              <a:buFontTx/>
              <a:buChar char="-"/>
            </a:pPr>
            <a:endParaRPr lang="fr-FR" sz="1600" dirty="0" smtClean="0"/>
          </a:p>
          <a:p>
            <a:pPr algn="just"/>
            <a:endParaRPr lang="fr-FR" sz="1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93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296047" y="1532952"/>
            <a:ext cx="8730995" cy="387028"/>
          </a:xfrm>
        </p:spPr>
        <p:txBody>
          <a:bodyPr/>
          <a:lstStyle/>
          <a:p>
            <a:pPr algn="ctr"/>
            <a:endParaRPr lang="fr-FR" sz="4800" dirty="0" smtClean="0">
              <a:solidFill>
                <a:srgbClr val="E95853"/>
              </a:solidFill>
            </a:endParaRPr>
          </a:p>
          <a:p>
            <a:pPr algn="ctr"/>
            <a:r>
              <a:rPr lang="fr-FR" sz="4800" dirty="0" smtClean="0">
                <a:solidFill>
                  <a:srgbClr val="E95853"/>
                </a:solidFill>
              </a:rPr>
              <a:t>Mode de constitution des différents scénarii</a:t>
            </a:r>
            <a:endParaRPr lang="fr-FR" sz="4800" dirty="0">
              <a:solidFill>
                <a:srgbClr val="E958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Mode de constitution des différents scénarios pour l’actualisation du BP UKAD / EcoTitanium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947812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89542"/>
              </p:ext>
            </p:extLst>
          </p:nvPr>
        </p:nvGraphicFramePr>
        <p:xfrm>
          <a:off x="216023" y="1686731"/>
          <a:ext cx="8587736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521"/>
                <a:gridCol w="575221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Catégories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Définition</a:t>
                      </a:r>
                      <a:r>
                        <a:rPr lang="fr-FR" baseline="0" dirty="0" smtClean="0"/>
                        <a:t> des catégories</a:t>
                      </a:r>
                      <a:endParaRPr lang="fr-FR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Catégorie 1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Quelques affaires signées</a:t>
                      </a:r>
                      <a:r>
                        <a:rPr lang="fr-FR" sz="1800" baseline="0" dirty="0" smtClean="0"/>
                        <a:t> (SAFRAN</a:t>
                      </a:r>
                      <a:r>
                        <a:rPr lang="fr-FR" sz="1800" baseline="0" dirty="0" smtClean="0"/>
                        <a:t>). Tonnage normal à ce stade du projet.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Catégorie 2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Négociation en cours,</a:t>
                      </a:r>
                      <a:r>
                        <a:rPr lang="fr-FR" sz="1800" baseline="0" dirty="0" smtClean="0"/>
                        <a:t> </a:t>
                      </a:r>
                      <a:r>
                        <a:rPr lang="fr-FR" sz="1800" dirty="0" smtClean="0"/>
                        <a:t>travail avancé.</a:t>
                      </a:r>
                    </a:p>
                    <a:p>
                      <a:pPr algn="l"/>
                      <a:r>
                        <a:rPr lang="fr-FR" sz="1800" dirty="0" smtClean="0"/>
                        <a:t>Exemple : finalisation</a:t>
                      </a:r>
                      <a:r>
                        <a:rPr lang="fr-FR" sz="1800" baseline="0" dirty="0" smtClean="0"/>
                        <a:t> en cours du contrat </a:t>
                      </a:r>
                      <a:r>
                        <a:rPr lang="fr-FR" sz="1800" dirty="0" smtClean="0"/>
                        <a:t>Bombardier.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Catégorie 3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Des offres et des cibles mais pas de commandes à</a:t>
                      </a:r>
                      <a:r>
                        <a:rPr lang="fr-FR" sz="1800" baseline="0" dirty="0" smtClean="0"/>
                        <a:t> attendre avant le démarrage effectif d’EcoTitanium. Ceci est normal pour des marchés de ½ produits. Des discussions sont déjà en cours  avec des clients avec des affaires identifiées. </a:t>
                      </a:r>
                      <a:endParaRPr lang="fr-FR" sz="18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Catégorie 4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/>
                        <a:t>Bouclage pour obtenir</a:t>
                      </a:r>
                      <a:r>
                        <a:rPr lang="fr-FR" sz="1800" baseline="0" dirty="0" smtClean="0"/>
                        <a:t> les tonnes du BP initial. Actions en cours mais pas de cibles précises identifiées  à ce jour</a:t>
                      </a:r>
                      <a:r>
                        <a:rPr lang="fr-FR" sz="1800" baseline="0" dirty="0" smtClean="0"/>
                        <a:t>. Représente un faible % du BP.</a:t>
                      </a:r>
                      <a:endParaRPr lang="fr-F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78810" y="5491939"/>
            <a:ext cx="8701392" cy="563086"/>
          </a:xfrm>
        </p:spPr>
        <p:txBody>
          <a:bodyPr/>
          <a:lstStyle/>
          <a:p>
            <a:r>
              <a:rPr lang="fr-FR" sz="1600" dirty="0" err="1" smtClean="0"/>
              <a:t>Rq</a:t>
            </a:r>
            <a:r>
              <a:rPr lang="fr-FR" sz="1600" dirty="0" smtClean="0"/>
              <a:t> : les temps de qualification sont pris en compte dans ces catégories.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181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894824" cy="654378"/>
          </a:xfrm>
        </p:spPr>
        <p:txBody>
          <a:bodyPr/>
          <a:lstStyle/>
          <a:p>
            <a:r>
              <a:rPr lang="fr-FR" dirty="0" smtClean="0"/>
              <a:t>Tonnage lié aux différentes catégories (sept 2016) 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607570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6419176"/>
              </p:ext>
            </p:extLst>
          </p:nvPr>
        </p:nvGraphicFramePr>
        <p:xfrm>
          <a:off x="389447" y="1305385"/>
          <a:ext cx="8485821" cy="332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360"/>
                <a:gridCol w="840829"/>
                <a:gridCol w="840829"/>
                <a:gridCol w="840829"/>
                <a:gridCol w="840829"/>
                <a:gridCol w="840829"/>
                <a:gridCol w="840829"/>
                <a:gridCol w="840829"/>
                <a:gridCol w="840829"/>
                <a:gridCol w="840829"/>
              </a:tblGrid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2025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168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1040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172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1 284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1 397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1 509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622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595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044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506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907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212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536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313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376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343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451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14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</a:t>
                      </a:r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 t </a:t>
                      </a:r>
                    </a:p>
                  </a:txBody>
                  <a:tcPr marL="0" marR="0" marT="0" marB="0" anchor="ctr"/>
                </a:tc>
              </a:tr>
              <a:tr h="554987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1 160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1 814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2 805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4 032 t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026 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 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6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894824" cy="654378"/>
          </a:xfrm>
        </p:spPr>
        <p:txBody>
          <a:bodyPr/>
          <a:lstStyle/>
          <a:p>
            <a:r>
              <a:rPr lang="fr-FR" dirty="0" smtClean="0"/>
              <a:t>Les différents scénarii étudiés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2" y="607570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62020"/>
              </p:ext>
            </p:extLst>
          </p:nvPr>
        </p:nvGraphicFramePr>
        <p:xfrm>
          <a:off x="216023" y="1505978"/>
          <a:ext cx="8587737" cy="375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251"/>
                <a:gridCol w="1158949"/>
                <a:gridCol w="63795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Scénarii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Définitions</a:t>
                      </a:r>
                      <a:endParaRPr lang="fr-FR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A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Version du </a:t>
                      </a:r>
                      <a:r>
                        <a:rPr lang="fr-FR" sz="1600" dirty="0" err="1" smtClean="0"/>
                        <a:t>closing</a:t>
                      </a:r>
                      <a:r>
                        <a:rPr lang="fr-FR" sz="1600" dirty="0" smtClean="0"/>
                        <a:t>.</a:t>
                      </a:r>
                      <a:endParaRPr lang="fr-FR" sz="16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G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Cas de base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Version</a:t>
                      </a:r>
                      <a:r>
                        <a:rPr lang="fr-FR" sz="1600" baseline="0" dirty="0" smtClean="0"/>
                        <a:t> actualisée du closing  segmentée en 4 catégories (</a:t>
                      </a:r>
                      <a:r>
                        <a:rPr lang="fr-FR" sz="1600" baseline="0" dirty="0" err="1" smtClean="0"/>
                        <a:t>cf</a:t>
                      </a:r>
                      <a:r>
                        <a:rPr lang="fr-FR" sz="1600" baseline="0" dirty="0" smtClean="0"/>
                        <a:t> slide 2)</a:t>
                      </a:r>
                    </a:p>
                    <a:p>
                      <a:pPr algn="l"/>
                      <a:r>
                        <a:rPr lang="fr-FR" sz="1600" baseline="0" dirty="0" smtClean="0"/>
                        <a:t> </a:t>
                      </a:r>
                      <a:r>
                        <a:rPr lang="fr-FR" sz="1600" baseline="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 scénario visé</a:t>
                      </a:r>
                      <a:r>
                        <a:rPr lang="fr-FR" sz="1600" baseline="0" dirty="0" smtClean="0">
                          <a:sym typeface="Wingdings" panose="05000000000000000000" pitchFamily="2" charset="2"/>
                        </a:rPr>
                        <a:t>.</a:t>
                      </a:r>
                      <a:endParaRPr lang="fr-FR" sz="16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H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Prudent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Version où</a:t>
                      </a:r>
                      <a:r>
                        <a:rPr lang="fr-FR" sz="1600" baseline="0" dirty="0" smtClean="0"/>
                        <a:t> nous retenons les catégories 1, 2 et 3.</a:t>
                      </a:r>
                      <a:endParaRPr lang="fr-FR" sz="16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I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Conservateur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Version,</a:t>
                      </a:r>
                      <a:r>
                        <a:rPr lang="fr-FR" sz="1600" baseline="0" dirty="0" smtClean="0"/>
                        <a:t> où nous retenons les catégories 1, 2 et 80% du 3.</a:t>
                      </a:r>
                      <a:endParaRPr lang="fr-FR" sz="1600" dirty="0"/>
                    </a:p>
                  </a:txBody>
                  <a:tcPr anchor="ctr"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 smtClean="0"/>
                        <a:t>M</a:t>
                      </a:r>
                      <a:endParaRPr lang="fr-F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De repli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dirty="0" smtClean="0"/>
                        <a:t>Version de protection, où nous limitons au maximum les décaissements : nous retenons donc les catégories 1,</a:t>
                      </a:r>
                      <a:r>
                        <a:rPr lang="fr-FR" sz="1600" baseline="0" dirty="0" smtClean="0"/>
                        <a:t> 2 et 3…..et EcoTi se « cape » à 2500 T (nous investissons dans le projet un four VAR sur les 2 prévus initialement).</a:t>
                      </a:r>
                      <a:endParaRPr lang="fr-FR" sz="16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Conséquences sur le financement de l’actualisation du BP UKAD / EcoTi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8"/>
            <a:ext cx="8701392" cy="1246266"/>
          </a:xfrm>
        </p:spPr>
        <p:txBody>
          <a:bodyPr/>
          <a:lstStyle/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6629938"/>
              </p:ext>
            </p:extLst>
          </p:nvPr>
        </p:nvGraphicFramePr>
        <p:xfrm>
          <a:off x="873751" y="1127052"/>
          <a:ext cx="8163921" cy="5356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596"/>
                <a:gridCol w="1328465"/>
                <a:gridCol w="1328465"/>
                <a:gridCol w="1328465"/>
                <a:gridCol w="1328465"/>
                <a:gridCol w="1328465"/>
              </a:tblGrid>
              <a:tr h="104199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Version closing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 et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  <a:p>
                      <a:pPr algn="ctr" fontAlgn="ctr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Catégories</a:t>
                      </a:r>
                    </a:p>
                    <a:p>
                      <a:pPr algn="ctr" fontAlgn="ctr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 et 3</a:t>
                      </a:r>
                    </a:p>
                    <a:p>
                      <a:pPr algn="ctr" fontAlgn="ctr"/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Catégories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et 80% du 3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Catégories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 2 et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 </a:t>
                      </a:r>
                      <a:endParaRPr lang="fr-FR" sz="11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2500t avec seulement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VAR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N°</a:t>
                      </a:r>
                      <a:r>
                        <a:rPr lang="fr-FR" sz="11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des scénarios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M</a:t>
                      </a:r>
                      <a:endParaRPr lang="fr-FR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Parité €/$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1,12</a:t>
                      </a: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Montant 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financer </a:t>
                      </a: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K€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dont montant </a:t>
                      </a:r>
                      <a:endParaRPr lang="fr-F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restant </a:t>
                      </a: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</a:t>
                      </a:r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trouver en K€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10,2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15,5%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16,5%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16%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14,4%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10,7%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Durée de remboursement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 ans </a:t>
                      </a:r>
                    </a:p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 4 mois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 ans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et 7 mois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 ans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et 1 mois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ans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et 9 mois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&gt;</a:t>
                      </a:r>
                      <a:r>
                        <a:rPr lang="fr-FR" sz="14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20 ans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Valeur créée en M€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38,4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52,1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49,2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35,03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7,12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Valeur terminale actualisée en M€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19,3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19,3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16,6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9,1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7646"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pattFill prst="lgCheck">
                      <a:fgClr>
                        <a:schemeClr val="accent1">
                          <a:tint val="2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1 169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1 230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737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866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4022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Tonnage 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4 034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4 015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4 016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fr-FR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569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2 500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2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6"/>
          </p:nvPr>
        </p:nvSpPr>
        <p:spPr>
          <a:xfrm>
            <a:off x="1426333" y="6532776"/>
            <a:ext cx="334054" cy="162264"/>
          </a:xfrm>
          <a:prstGeom prst="rect">
            <a:avLst/>
          </a:prstGeom>
        </p:spPr>
        <p:txBody>
          <a:bodyPr/>
          <a:lstStyle/>
          <a:p>
            <a:fld id="{7844E9DC-B65D-5F4F-8047-2A3F57528E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6023" y="183976"/>
            <a:ext cx="7328567" cy="654378"/>
          </a:xfrm>
        </p:spPr>
        <p:txBody>
          <a:bodyPr/>
          <a:lstStyle/>
          <a:p>
            <a:r>
              <a:rPr lang="fr-FR" dirty="0" smtClean="0"/>
              <a:t>Endettement net à la clôture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336281" y="915914"/>
            <a:ext cx="537471" cy="48941"/>
          </a:xfrm>
          <a:prstGeom prst="rect">
            <a:avLst/>
          </a:prstGeom>
          <a:solidFill>
            <a:srgbClr val="DD5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DD503C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5"/>
          </p:nvPr>
        </p:nvSpPr>
        <p:spPr>
          <a:xfrm>
            <a:off x="336282" y="1063597"/>
            <a:ext cx="8701392" cy="4684059"/>
          </a:xfrm>
        </p:spPr>
        <p:txBody>
          <a:bodyPr/>
          <a:lstStyle/>
          <a:p>
            <a:endParaRPr lang="fr-FR" sz="1600" dirty="0"/>
          </a:p>
          <a:p>
            <a:endParaRPr lang="fr-FR" dirty="0" smtClean="0"/>
          </a:p>
          <a:p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 smtClean="0"/>
          </a:p>
          <a:p>
            <a:pPr marL="342900" indent="-342900">
              <a:buFontTx/>
              <a:buChar char="-"/>
            </a:pP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9" y="1021065"/>
            <a:ext cx="8702267" cy="54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8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verture">
  <a:themeElements>
    <a:clrScheme name="Eramet">
      <a:dk1>
        <a:srgbClr val="4D4D4D"/>
      </a:dk1>
      <a:lt1>
        <a:srgbClr val="FFFFFF"/>
      </a:lt1>
      <a:dk2>
        <a:srgbClr val="4D4D4D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EF7A45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rasteel" id="{5A1A36D5-4347-F84C-AFE2-F5869BE75A8A}" vid="{1CE77B43-3A12-E340-B5D6-4E77EE496AEC}"/>
    </a:ext>
  </a:extLst>
</a:theme>
</file>

<file path=ppt/theme/theme10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 ">
  <a:themeElements>
    <a:clrScheme name="Erasteel 1">
      <a:dk1>
        <a:srgbClr val="797979"/>
      </a:dk1>
      <a:lt1>
        <a:srgbClr val="FFFFFF"/>
      </a:lt1>
      <a:dk2>
        <a:srgbClr val="5E5E5E"/>
      </a:dk2>
      <a:lt2>
        <a:srgbClr val="FEFFFF"/>
      </a:lt2>
      <a:accent1>
        <a:srgbClr val="4D4D4D"/>
      </a:accent1>
      <a:accent2>
        <a:srgbClr val="EE7944"/>
      </a:accent2>
      <a:accent3>
        <a:srgbClr val="DD503C"/>
      </a:accent3>
      <a:accent4>
        <a:srgbClr val="4D4D4D"/>
      </a:accent4>
      <a:accent5>
        <a:srgbClr val="EF7A45"/>
      </a:accent5>
      <a:accent6>
        <a:srgbClr val="E95853"/>
      </a:accent6>
      <a:hlink>
        <a:srgbClr val="0563C1"/>
      </a:hlink>
      <a:folHlink>
        <a:srgbClr val="4D4D4D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rasteel" id="{5A1A36D5-4347-F84C-AFE2-F5869BE75A8A}" vid="{AEC4ED87-55ED-8441-8D9E-DBAB4B0979C3}"/>
    </a:ext>
  </a:extLst>
</a:theme>
</file>

<file path=ppt/theme/theme3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Erasteel</Template>
  <TotalTime>5420</TotalTime>
  <Words>1029</Words>
  <Application>Microsoft Office PowerPoint</Application>
  <PresentationFormat>Affichage à l'écran (4:3)</PresentationFormat>
  <Paragraphs>344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9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Couverture</vt:lpstr>
      <vt:lpstr>Page </vt:lpstr>
      <vt:lpstr>Conception personnalisée</vt:lpstr>
      <vt:lpstr>1_Conception personnalisée</vt:lpstr>
      <vt:lpstr>3_Conception personnalisée</vt:lpstr>
      <vt:lpstr>2_Conception personnalisée</vt:lpstr>
      <vt:lpstr>4_Conception personnalisée</vt:lpstr>
      <vt:lpstr>5_Conception personnalisée</vt:lpstr>
      <vt:lpstr>6_Conception personnalisée</vt:lpstr>
      <vt:lpstr>Actualisation du BP EcoTitanium </vt:lpstr>
      <vt:lpstr>BP actualisé</vt:lpstr>
      <vt:lpstr>BP actualisé</vt:lpstr>
      <vt:lpstr>Présentation PowerPoint</vt:lpstr>
      <vt:lpstr>Mode de constitution des différents scénarios pour l’actualisation du BP UKAD / EcoTitanium</vt:lpstr>
      <vt:lpstr>Tonnage lié aux différentes catégories (sept 2016) </vt:lpstr>
      <vt:lpstr>Les différents scénarii étudiés</vt:lpstr>
      <vt:lpstr>Conséquences sur le financement de l’actualisation du BP UKAD / EcoTi</vt:lpstr>
      <vt:lpstr>Endettement net à la clôture</vt:lpstr>
      <vt:lpstr>Points de décision </vt:lpstr>
      <vt:lpstr>Présentation PowerPoint</vt:lpstr>
      <vt:lpstr>Conséquences sur le financement de l’actualisation du BP UKAD / EcoTitanium</vt:lpstr>
      <vt:lpstr>Compte de résultat, scénario G </vt:lpstr>
      <vt:lpstr>Bilan, scénario G </vt:lpstr>
      <vt:lpstr>Flux de trésorerie, scénario G :</vt:lpstr>
      <vt:lpstr>Plan de financement, scénario G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Benoist</dc:creator>
  <cp:lastModifiedBy>Raymond Allier</cp:lastModifiedBy>
  <cp:revision>303</cp:revision>
  <cp:lastPrinted>2016-04-04T13:14:00Z</cp:lastPrinted>
  <dcterms:created xsi:type="dcterms:W3CDTF">2016-01-20T12:34:17Z</dcterms:created>
  <dcterms:modified xsi:type="dcterms:W3CDTF">2016-10-17T10:54:30Z</dcterms:modified>
</cp:coreProperties>
</file>