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24"/>
  </p:notesMasterIdLst>
  <p:handoutMasterIdLst>
    <p:handoutMasterId r:id="rId25"/>
  </p:handoutMasterIdLst>
  <p:sldIdLst>
    <p:sldId id="256" r:id="rId10"/>
    <p:sldId id="364" r:id="rId11"/>
    <p:sldId id="369" r:id="rId12"/>
    <p:sldId id="365" r:id="rId13"/>
    <p:sldId id="367" r:id="rId14"/>
    <p:sldId id="373" r:id="rId15"/>
    <p:sldId id="374" r:id="rId16"/>
    <p:sldId id="371" r:id="rId17"/>
    <p:sldId id="376" r:id="rId18"/>
    <p:sldId id="377" r:id="rId19"/>
    <p:sldId id="375" r:id="rId20"/>
    <p:sldId id="378" r:id="rId21"/>
    <p:sldId id="379" r:id="rId22"/>
    <p:sldId id="380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4" autoAdjust="0"/>
    <p:restoredTop sz="94654"/>
  </p:normalViewPr>
  <p:slideViewPr>
    <p:cSldViewPr snapToGrid="0" snapToObjects="1">
      <p:cViewPr>
        <p:scale>
          <a:sx n="90" d="100"/>
          <a:sy n="90" d="100"/>
        </p:scale>
        <p:origin x="-15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4 octobre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4 octobre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4 octobre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Actualisation du BP UKAD et EcoTi,</a:t>
            </a:r>
            <a:br>
              <a:rPr lang="fr-FR" dirty="0" smtClean="0"/>
            </a:br>
            <a:r>
              <a:rPr lang="fr-FR" dirty="0" smtClean="0"/>
              <a:t>conséquences sur le financement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28 septembre 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Flux généré par l’activité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7"/>
            <a:ext cx="8701392" cy="4684059"/>
          </a:xfrm>
        </p:spPr>
        <p:txBody>
          <a:bodyPr/>
          <a:lstStyle/>
          <a:p>
            <a:endParaRPr lang="fr-FR" sz="1600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464"/>
            <a:ext cx="9144000" cy="45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Variation d’endettement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7"/>
            <a:ext cx="8701392" cy="4684059"/>
          </a:xfrm>
        </p:spPr>
        <p:txBody>
          <a:bodyPr/>
          <a:lstStyle/>
          <a:p>
            <a:endParaRPr lang="fr-FR" sz="1600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9" y="1246082"/>
            <a:ext cx="8867315" cy="51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Impact rémunération ADEME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360967"/>
            <a:ext cx="8701392" cy="433808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altLang="fr-FR" sz="1600" dirty="0"/>
              <a:t>Activité EcoTitanium ≤ 1530 tonnes</a:t>
            </a:r>
            <a:br>
              <a:rPr lang="fr-FR" altLang="fr-FR" sz="1600" dirty="0"/>
            </a:br>
            <a:r>
              <a:rPr lang="fr-FR" altLang="fr-FR" sz="1600" dirty="0"/>
              <a:t/>
            </a:r>
            <a:br>
              <a:rPr lang="fr-FR" altLang="fr-FR" sz="1600" dirty="0"/>
            </a:br>
            <a:r>
              <a:rPr lang="fr-FR" altLang="fr-FR" sz="1600" dirty="0"/>
              <a:t>	      tonnage annuel EcoTitanium</a:t>
            </a:r>
            <a:br>
              <a:rPr lang="fr-FR" altLang="fr-FR" sz="1600" dirty="0"/>
            </a:br>
            <a:r>
              <a:rPr lang="fr-FR" altLang="fr-FR" sz="1600" dirty="0"/>
              <a:t>R = 9,5 x </a:t>
            </a:r>
            <a:br>
              <a:rPr lang="fr-FR" altLang="fr-FR" sz="1600" dirty="0"/>
            </a:br>
            <a:r>
              <a:rPr lang="fr-FR" altLang="fr-FR" sz="1600" dirty="0"/>
              <a:t>                                 1530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altLang="fr-FR" sz="1600" dirty="0" smtClean="0"/>
              <a:t>1530 </a:t>
            </a:r>
            <a:r>
              <a:rPr lang="fr-FR" altLang="fr-FR" sz="1600" dirty="0"/>
              <a:t>&lt; activité </a:t>
            </a:r>
            <a:r>
              <a:rPr lang="fr-FR" altLang="fr-FR" sz="1600" dirty="0" smtClean="0"/>
              <a:t>EcoTitanium </a:t>
            </a:r>
            <a:r>
              <a:rPr lang="fr-FR" altLang="fr-FR" sz="1600" dirty="0"/>
              <a:t>≤ 4034 tonnes.</a:t>
            </a:r>
            <a:br>
              <a:rPr lang="fr-FR" altLang="fr-FR" sz="1600" dirty="0"/>
            </a:br>
            <a:r>
              <a:rPr lang="fr-FR" altLang="fr-FR" sz="1600" dirty="0"/>
              <a:t/>
            </a:r>
            <a:br>
              <a:rPr lang="fr-FR" altLang="fr-FR" sz="1600" dirty="0"/>
            </a:br>
            <a:r>
              <a:rPr lang="fr-FR" altLang="fr-FR" sz="1600" dirty="0"/>
              <a:t>R = 9,5 M€ + (25 M€ - 9,5 M€) x K</a:t>
            </a:r>
            <a:br>
              <a:rPr lang="fr-FR" altLang="fr-FR" sz="1600" dirty="0"/>
            </a:br>
            <a:r>
              <a:rPr lang="fr-FR" altLang="fr-FR" sz="1600" dirty="0"/>
              <a:t/>
            </a:r>
            <a:br>
              <a:rPr lang="fr-FR" altLang="fr-FR" sz="1600" dirty="0"/>
            </a:br>
            <a:r>
              <a:rPr lang="fr-FR" altLang="fr-FR" sz="1600" dirty="0"/>
              <a:t>                                  </a:t>
            </a:r>
            <a:r>
              <a:rPr lang="fr-FR" altLang="fr-FR" sz="1600" dirty="0" err="1" smtClean="0"/>
              <a:t>Ebitda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UKAD + </a:t>
            </a:r>
            <a:r>
              <a:rPr lang="fr-FR" altLang="fr-FR" sz="1600" dirty="0" err="1"/>
              <a:t>Ebitda</a:t>
            </a:r>
            <a:r>
              <a:rPr lang="fr-FR" altLang="fr-FR" sz="1600" dirty="0"/>
              <a:t> EcoTitanium </a:t>
            </a:r>
            <a:br>
              <a:rPr lang="fr-FR" altLang="fr-FR" sz="1600" dirty="0"/>
            </a:br>
            <a:r>
              <a:rPr lang="fr-FR" altLang="fr-FR" sz="1600" dirty="0"/>
              <a:t>                                                            </a:t>
            </a:r>
            <a:r>
              <a:rPr lang="fr-FR" altLang="fr-FR" sz="1600" dirty="0" smtClean="0"/>
              <a:t>50,1</a:t>
            </a:r>
            <a:br>
              <a:rPr lang="fr-FR" altLang="fr-FR" sz="1600" dirty="0" smtClean="0"/>
            </a:br>
            <a:r>
              <a:rPr lang="fr-FR" altLang="fr-FR" sz="1600" dirty="0" smtClean="0"/>
              <a:t>K </a:t>
            </a:r>
            <a:r>
              <a:rPr lang="fr-FR" altLang="fr-FR" sz="1600" dirty="0"/>
              <a:t>= minimum  (1 et                    </a:t>
            </a:r>
            <a:r>
              <a:rPr lang="fr-FR" altLang="fr-FR" sz="1600" dirty="0" smtClean="0"/>
              <a:t>			       )</a:t>
            </a:r>
          </a:p>
          <a:p>
            <a:r>
              <a:rPr lang="fr-FR" altLang="fr-FR" sz="1600" dirty="0" smtClean="0"/>
              <a:t> 				multiplié par</a:t>
            </a:r>
            <a:r>
              <a:rPr lang="fr-FR" altLang="fr-FR" sz="1600" dirty="0"/>
              <a:t/>
            </a:r>
            <a:br>
              <a:rPr lang="fr-FR" altLang="fr-FR" sz="1600" dirty="0"/>
            </a:br>
            <a:r>
              <a:rPr lang="fr-FR" altLang="fr-FR" sz="1600" dirty="0"/>
              <a:t>                                           </a:t>
            </a:r>
            <a:endParaRPr lang="fr-FR" altLang="fr-FR" sz="1600" dirty="0" smtClean="0"/>
          </a:p>
          <a:p>
            <a:r>
              <a:rPr lang="fr-FR" altLang="fr-FR" sz="1600" dirty="0" smtClean="0"/>
              <a:t> 			Tonnage </a:t>
            </a:r>
            <a:r>
              <a:rPr lang="fr-FR" altLang="fr-FR" sz="1600" dirty="0"/>
              <a:t>EcoTitanium – 1530     </a:t>
            </a:r>
            <a:br>
              <a:rPr lang="fr-FR" altLang="fr-FR" sz="1600" dirty="0"/>
            </a:br>
            <a:r>
              <a:rPr lang="fr-FR" altLang="fr-FR" sz="1600" dirty="0"/>
              <a:t>			          4034 - 1530</a:t>
            </a:r>
          </a:p>
          <a:p>
            <a:endParaRPr lang="fr-FR" sz="1600" b="1" spc="10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sz="1600" dirty="0" smtClean="0"/>
          </a:p>
          <a:p>
            <a:pPr marL="342900" indent="-342900">
              <a:buFontTx/>
              <a:buChar char="-"/>
            </a:pPr>
            <a:endParaRPr lang="fr-FR" sz="1600" dirty="0" smtClean="0"/>
          </a:p>
          <a:p>
            <a:endParaRPr lang="fr-FR" sz="16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760387" y="2176389"/>
            <a:ext cx="3088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enthèse ouvrante 9"/>
          <p:cNvSpPr/>
          <p:nvPr/>
        </p:nvSpPr>
        <p:spPr>
          <a:xfrm>
            <a:off x="2903771" y="3650221"/>
            <a:ext cx="144462" cy="204882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arenthèse fermante 11"/>
          <p:cNvSpPr/>
          <p:nvPr/>
        </p:nvSpPr>
        <p:spPr>
          <a:xfrm>
            <a:off x="7120935" y="3650221"/>
            <a:ext cx="73025" cy="204882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Connecteur droit 13"/>
          <p:cNvCxnSpPr/>
          <p:nvPr/>
        </p:nvCxnSpPr>
        <p:spPr>
          <a:xfrm>
            <a:off x="3304417" y="4055222"/>
            <a:ext cx="3606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120453" y="5432877"/>
            <a:ext cx="3301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20094453">
            <a:off x="1924494" y="3309812"/>
            <a:ext cx="492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A COMPLETER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Impact rémunération ADEME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360967"/>
            <a:ext cx="8701392" cy="4338083"/>
          </a:xfrm>
        </p:spPr>
        <p:txBody>
          <a:bodyPr/>
          <a:lstStyle/>
          <a:p>
            <a:r>
              <a:rPr lang="fr-FR" sz="1600" u="sng" dirty="0" smtClean="0"/>
              <a:t>Hypothèses</a:t>
            </a:r>
            <a:r>
              <a:rPr lang="fr-FR" sz="1600" dirty="0" smtClean="0"/>
              <a:t>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Sortie ADEME en 2024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6000 t de DP issues des lingots UKTMP</a:t>
            </a:r>
            <a:endParaRPr lang="fr-FR" sz="16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9329180"/>
              </p:ext>
            </p:extLst>
          </p:nvPr>
        </p:nvGraphicFramePr>
        <p:xfrm>
          <a:off x="435933" y="2636873"/>
          <a:ext cx="8378458" cy="264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618"/>
                <a:gridCol w="1155168"/>
                <a:gridCol w="1155168"/>
                <a:gridCol w="1155168"/>
                <a:gridCol w="1155168"/>
                <a:gridCol w="1155168"/>
              </a:tblGrid>
              <a:tr h="529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G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I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M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29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Tonnage EcoTitanium  2024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4034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4015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4016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3569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2500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29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>
                          <a:effectLst/>
                        </a:rPr>
                        <a:t>Ebitda</a:t>
                      </a:r>
                      <a:r>
                        <a:rPr lang="fr-FR" sz="1800" u="none" strike="noStrike" dirty="0">
                          <a:effectLst/>
                        </a:rPr>
                        <a:t> UKAD (M€)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20,7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20,7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20,7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20,3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19,2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29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Ebitda EcoTitanium (M€)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20,5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23,9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23,8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20,6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12,2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29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Rémunération (M€)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22,3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23,2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23,2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19,8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13,3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 rot="20094453">
            <a:off x="1924494" y="3309812"/>
            <a:ext cx="492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A COMPLETER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360967"/>
            <a:ext cx="8701392" cy="4338083"/>
          </a:xfrm>
        </p:spPr>
        <p:txBody>
          <a:bodyPr/>
          <a:lstStyle/>
          <a:p>
            <a:r>
              <a:rPr lang="fr-FR" sz="1600" dirty="0" smtClean="0"/>
              <a:t>Nous préconisons le scénario M (1 seule VAR) qui est 1 scénario de protection, qui limite les décaissements en cas de non atteinte du BP, mais qui préserve l’avenir et la possibilité de basculer sur des scénarii proche de celui du </a:t>
            </a:r>
            <a:r>
              <a:rPr lang="fr-FR" sz="1600" dirty="0" err="1" smtClean="0"/>
              <a:t>closing</a:t>
            </a:r>
            <a:r>
              <a:rPr lang="fr-FR" sz="1600" dirty="0" smtClean="0"/>
              <a:t>, aux dates butées indiquées dans le document.</a:t>
            </a:r>
          </a:p>
          <a:p>
            <a:endParaRPr lang="fr-FR" sz="1600" b="1" spc="10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600" dirty="0" smtClean="0"/>
              <a:t>Si le scénario M devait se réaliser il entrainerait une rémunération bien moindre des actionnaires </a:t>
            </a:r>
            <a:r>
              <a:rPr lang="fr-FR" sz="1600" smtClean="0"/>
              <a:t>(cf. </a:t>
            </a:r>
            <a:r>
              <a:rPr lang="fr-FR" sz="1600" dirty="0" smtClean="0"/>
              <a:t>chiffrage à venir).</a:t>
            </a:r>
            <a:endParaRPr lang="fr-FR" sz="1600" dirty="0" smtClean="0"/>
          </a:p>
          <a:p>
            <a:pPr marL="342900" indent="-342900">
              <a:buFontTx/>
              <a:buChar char="-"/>
            </a:pPr>
            <a:endParaRPr lang="fr-FR" sz="1600" dirty="0" smtClean="0"/>
          </a:p>
          <a:p>
            <a:endParaRPr lang="fr-FR" sz="16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Différents scénarios pour </a:t>
            </a:r>
            <a:br>
              <a:rPr lang="fr-FR" dirty="0" smtClean="0"/>
            </a:br>
            <a:r>
              <a:rPr lang="fr-FR" dirty="0" smtClean="0"/>
              <a:t>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81441"/>
              </p:ext>
            </p:extLst>
          </p:nvPr>
        </p:nvGraphicFramePr>
        <p:xfrm>
          <a:off x="216023" y="1686731"/>
          <a:ext cx="85877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21"/>
                <a:gridCol w="5752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Catégories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Composition des scénarios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Conbid</a:t>
                      </a:r>
                      <a:r>
                        <a:rPr lang="fr-FR" sz="1800" dirty="0" smtClean="0"/>
                        <a:t> (ne concerne pas EcoTi) + quelques affaires signées.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Négo en cours,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travail avancé.</a:t>
                      </a:r>
                    </a:p>
                    <a:p>
                      <a:pPr algn="l"/>
                      <a:r>
                        <a:rPr lang="fr-FR" sz="1800" dirty="0" smtClean="0"/>
                        <a:t>Ex Boeing, Bombardier...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Des offres et des cibles mais pas de commandes à</a:t>
                      </a:r>
                      <a:r>
                        <a:rPr lang="fr-FR" sz="1800" baseline="0" dirty="0" smtClean="0"/>
                        <a:t> attendre avant le démarrage effectif d’EcoTi.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Bouclage pour obtenir</a:t>
                      </a:r>
                      <a:r>
                        <a:rPr lang="fr-FR" sz="1800" baseline="0" dirty="0" smtClean="0"/>
                        <a:t> les tonnes du BP initial.</a:t>
                      </a:r>
                      <a:endParaRPr lang="fr-F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692943" cy="654378"/>
          </a:xfrm>
        </p:spPr>
        <p:txBody>
          <a:bodyPr/>
          <a:lstStyle/>
          <a:p>
            <a:r>
              <a:rPr lang="fr-FR" dirty="0" smtClean="0"/>
              <a:t>Tonnage lié aux différents scénarios (juillet 2016)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680044"/>
              </p:ext>
            </p:extLst>
          </p:nvPr>
        </p:nvGraphicFramePr>
        <p:xfrm>
          <a:off x="424263" y="1284607"/>
          <a:ext cx="8485820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1 055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1 570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2 034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2 684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2 707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2 657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4 062 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894824" cy="654378"/>
          </a:xfrm>
        </p:spPr>
        <p:txBody>
          <a:bodyPr/>
          <a:lstStyle/>
          <a:p>
            <a:r>
              <a:rPr lang="fr-FR" dirty="0" smtClean="0"/>
              <a:t>Tonnage lié aux différents scénarios (sept 2016)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1229658"/>
              </p:ext>
            </p:extLst>
          </p:nvPr>
        </p:nvGraphicFramePr>
        <p:xfrm>
          <a:off x="336282" y="1443609"/>
          <a:ext cx="8485821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360"/>
                <a:gridCol w="840829"/>
                <a:gridCol w="840829"/>
                <a:gridCol w="840829"/>
                <a:gridCol w="840829"/>
                <a:gridCol w="840829"/>
                <a:gridCol w="840829"/>
                <a:gridCol w="840829"/>
                <a:gridCol w="840829"/>
                <a:gridCol w="840829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168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172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1 284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1 397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1 509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622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044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907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212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026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4139696"/>
              </p:ext>
            </p:extLst>
          </p:nvPr>
        </p:nvGraphicFramePr>
        <p:xfrm>
          <a:off x="1648028" y="1085205"/>
          <a:ext cx="5719997" cy="510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097"/>
                <a:gridCol w="930780"/>
                <a:gridCol w="930780"/>
                <a:gridCol w="930780"/>
                <a:gridCol w="930780"/>
                <a:gridCol w="930780"/>
              </a:tblGrid>
              <a:tr h="8796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et 3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 et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2500t 1 VAR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0" marR="0" marT="0" marB="0" anchor="ctr"/>
                </a:tc>
              </a:tr>
              <a:tr h="498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574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574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30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2813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569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2 500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7466494"/>
              </p:ext>
            </p:extLst>
          </p:nvPr>
        </p:nvGraphicFramePr>
        <p:xfrm>
          <a:off x="873751" y="1127052"/>
          <a:ext cx="7749255" cy="498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310"/>
                <a:gridCol w="1260989"/>
                <a:gridCol w="1260989"/>
                <a:gridCol w="1260989"/>
                <a:gridCol w="1260989"/>
                <a:gridCol w="1260989"/>
              </a:tblGrid>
              <a:tr h="66854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et 3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 et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2500t 1 VAR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16,5%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14,4%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10,7%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 </a:t>
                      </a:r>
                    </a:p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4 mois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ans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 7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ans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et 1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ans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 9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20 ans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créée en M€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52,1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49,2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35,03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7,12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terminale actualisée en M€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16,6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9,1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64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569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2 500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Point de décision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360967"/>
            <a:ext cx="8701392" cy="4338083"/>
          </a:xfrm>
        </p:spPr>
        <p:txBody>
          <a:bodyPr/>
          <a:lstStyle/>
          <a:p>
            <a:r>
              <a:rPr lang="fr-FR" sz="1600" dirty="0" smtClean="0"/>
              <a:t>Passage du scénario de protection aux autres scénarii, par décision d’investissement dans le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four VAR :</a:t>
            </a:r>
          </a:p>
          <a:p>
            <a:endParaRPr lang="fr-FR" sz="1600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fr-FR" sz="1600" b="1" spc="10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De M à I : décision au plus tard en septembre 2019,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fr-FR" sz="1600" b="1" spc="100" dirty="0" smtClean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fr-FR" sz="1600" b="1" spc="10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De M à H : décision au plus tard en février 2019,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fr-FR" sz="1600" b="1" spc="100" dirty="0" smtClean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fr-FR" sz="1600" b="1" spc="10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De M à G : décision au plus tard en septembre 2018.</a:t>
            </a:r>
            <a:endParaRPr lang="fr-FR" sz="1600" b="1" spc="10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sz="1600" dirty="0" smtClean="0"/>
          </a:p>
          <a:p>
            <a:pPr marL="342900" indent="-342900">
              <a:buFontTx/>
              <a:buChar char="-"/>
            </a:pPr>
            <a:endParaRPr lang="fr-FR" sz="1600" dirty="0" smtClean="0"/>
          </a:p>
          <a:p>
            <a:endParaRPr lang="fr-FR" sz="16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Evolution des besoins de financements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7"/>
            <a:ext cx="8701392" cy="4684059"/>
          </a:xfrm>
        </p:spPr>
        <p:txBody>
          <a:bodyPr/>
          <a:lstStyle/>
          <a:p>
            <a:endParaRPr lang="fr-FR" sz="1600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4089605"/>
              </p:ext>
            </p:extLst>
          </p:nvPr>
        </p:nvGraphicFramePr>
        <p:xfrm>
          <a:off x="216023" y="1567543"/>
          <a:ext cx="8821655" cy="2481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4055"/>
                <a:gridCol w="773450"/>
                <a:gridCol w="773450"/>
                <a:gridCol w="773450"/>
                <a:gridCol w="773450"/>
                <a:gridCol w="773450"/>
                <a:gridCol w="773450"/>
                <a:gridCol w="773450"/>
                <a:gridCol w="773450"/>
              </a:tblGrid>
              <a:tr h="40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Scénarii en K€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€/$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  <a:latin typeface="+mn-lt"/>
                        </a:rPr>
                        <a:t>2019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  <a:latin typeface="+mn-lt"/>
                        </a:rPr>
                        <a:t>2020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</a:tr>
              <a:tr h="40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BP </a:t>
                      </a:r>
                      <a:r>
                        <a:rPr lang="fr-FR" sz="1400" b="1" u="none" strike="noStrike" dirty="0" err="1"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 (A)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22 423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12 465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3 480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1 850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40 218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</a:tr>
              <a:tr h="40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BP sept 2016 1 à 4  (G)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n-lt"/>
                        </a:rPr>
                        <a:t>1,12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5 000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15 154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20 965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2 749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341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44 208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</a:tr>
              <a:tr h="40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BP sept 2016 1 à 3 (H)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n-lt"/>
                        </a:rPr>
                        <a:t>1,12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5 000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15 154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20 964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3 861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1 286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46 264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</a:tr>
              <a:tr h="40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BP sept 2016 1,2 et 80% du 3 (I)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+mn-lt"/>
                        </a:rPr>
                        <a:t>1,12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5 000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15 154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21 101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4 486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2 449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48 189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</a:tr>
              <a:tr h="479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BP sept 2016 1 à 3 2500t max et 1 VAR (M)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1,12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5 000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14 854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20 964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3 821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44 638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9" marR="509" marT="50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7"/>
            <a:ext cx="8701392" cy="4684059"/>
          </a:xfrm>
        </p:spPr>
        <p:txBody>
          <a:bodyPr/>
          <a:lstStyle/>
          <a:p>
            <a:endParaRPr lang="fr-FR" sz="1600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" y="1606736"/>
            <a:ext cx="9078238" cy="42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4387</TotalTime>
  <Words>1000</Words>
  <Application>Microsoft Office PowerPoint</Application>
  <PresentationFormat>Affichage à l'écran (4:3)</PresentationFormat>
  <Paragraphs>426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Actualisation du BP UKAD et EcoTi, conséquences sur le financement </vt:lpstr>
      <vt:lpstr>Différents scénarios pour  l’actualisation du BP UKAD / EcoTi</vt:lpstr>
      <vt:lpstr>Tonnage lié aux différents scénarios (juillet 2016)</vt:lpstr>
      <vt:lpstr>Tonnage lié aux différents scénarios (sept 2016) </vt:lpstr>
      <vt:lpstr>Conséquences sur le financement de l’actualisation du BP UKAD / EcoTi</vt:lpstr>
      <vt:lpstr>Conséquences sur le financement de l’actualisation du BP UKAD / EcoTi</vt:lpstr>
      <vt:lpstr>Point de décision </vt:lpstr>
      <vt:lpstr>Evolution des besoins de financements</vt:lpstr>
      <vt:lpstr>EBITDA</vt:lpstr>
      <vt:lpstr>Flux généré par l’activité</vt:lpstr>
      <vt:lpstr>Variation d’endettement</vt:lpstr>
      <vt:lpstr>Impact rémunération ADEME</vt:lpstr>
      <vt:lpstr>Impact rémunération ADEME</vt:lpstr>
      <vt:lpstr>Synthèse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Raymond Allier</cp:lastModifiedBy>
  <cp:revision>251</cp:revision>
  <cp:lastPrinted>2016-04-04T13:14:00Z</cp:lastPrinted>
  <dcterms:created xsi:type="dcterms:W3CDTF">2016-01-20T12:34:17Z</dcterms:created>
  <dcterms:modified xsi:type="dcterms:W3CDTF">2016-10-04T16:39:43Z</dcterms:modified>
</cp:coreProperties>
</file>