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71" r:id="rId4"/>
    <p:sldMasterId id="2147483675" r:id="rId5"/>
    <p:sldMasterId id="2147483678" r:id="rId6"/>
    <p:sldMasterId id="2147483680" r:id="rId7"/>
    <p:sldMasterId id="2147483682" r:id="rId8"/>
    <p:sldMasterId id="2147483684" r:id="rId9"/>
  </p:sldMasterIdLst>
  <p:notesMasterIdLst>
    <p:notesMasterId r:id="rId19"/>
  </p:notesMasterIdLst>
  <p:handoutMasterIdLst>
    <p:handoutMasterId r:id="rId20"/>
  </p:handoutMasterIdLst>
  <p:sldIdLst>
    <p:sldId id="256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72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DD503C"/>
    <a:srgbClr val="E95853"/>
    <a:srgbClr val="EF7A45"/>
    <a:srgbClr val="FFC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4" autoAdjust="0"/>
    <p:restoredTop sz="94654"/>
  </p:normalViewPr>
  <p:slideViewPr>
    <p:cSldViewPr snapToGrid="0" snapToObjects="1">
      <p:cViewPr>
        <p:scale>
          <a:sx n="80" d="100"/>
          <a:sy n="80" d="100"/>
        </p:scale>
        <p:origin x="-183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02/09/2016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02/09/2016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3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4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2 septembre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2 septembre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2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5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6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pPr/>
              <a:t>2 septembre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1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 septembre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5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septembre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3672" y="2976609"/>
            <a:ext cx="7604185" cy="8222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Actualisation du BP UKAD et EcoTi,</a:t>
            </a:r>
            <a:br>
              <a:rPr lang="fr-FR" dirty="0" smtClean="0"/>
            </a:br>
            <a:r>
              <a:rPr lang="fr-FR" dirty="0" smtClean="0"/>
              <a:t>conséquences sur le financement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25 juillet 2016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Différents scénarios pour </a:t>
            </a:r>
            <a:br>
              <a:rPr lang="fr-FR" dirty="0" smtClean="0"/>
            </a:br>
            <a:r>
              <a:rPr lang="fr-FR" dirty="0" smtClean="0"/>
              <a:t>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10783"/>
              </p:ext>
            </p:extLst>
          </p:nvPr>
        </p:nvGraphicFramePr>
        <p:xfrm>
          <a:off x="216023" y="1686731"/>
          <a:ext cx="858773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21"/>
                <a:gridCol w="5752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Criticité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Composition des scénarios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1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/>
                        <a:t>Conbid</a:t>
                      </a:r>
                      <a:r>
                        <a:rPr lang="fr-FR" sz="1800" dirty="0" smtClean="0"/>
                        <a:t> (ne concerne pas EcoTi) + quelques affaires signées.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2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Négo en cours,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travail avancé.</a:t>
                      </a:r>
                    </a:p>
                    <a:p>
                      <a:pPr algn="l"/>
                      <a:r>
                        <a:rPr lang="fr-FR" sz="1800" dirty="0" smtClean="0"/>
                        <a:t>Ex Boeing, Bombardier...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3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Des offres et des cibles mais pas de commandes à</a:t>
                      </a:r>
                      <a:r>
                        <a:rPr lang="fr-FR" sz="1800" baseline="0" dirty="0" smtClean="0"/>
                        <a:t> attendre avant le démarrage effectif d’EcoTi.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4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Bouclage pour obtenir</a:t>
                      </a:r>
                      <a:r>
                        <a:rPr lang="fr-FR" sz="1800" baseline="0" dirty="0" smtClean="0"/>
                        <a:t> les tonnes du BP initial.</a:t>
                      </a:r>
                      <a:endParaRPr lang="fr-F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Tonnage </a:t>
            </a:r>
            <a:r>
              <a:rPr lang="fr-FR" dirty="0" smtClean="0"/>
              <a:t>lié </a:t>
            </a:r>
            <a:r>
              <a:rPr lang="fr-FR" dirty="0" smtClean="0"/>
              <a:t>aux différents scénarios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7942889"/>
              </p:ext>
            </p:extLst>
          </p:nvPr>
        </p:nvGraphicFramePr>
        <p:xfrm>
          <a:off x="424263" y="1284607"/>
          <a:ext cx="8485820" cy="332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</a:tblGrid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1 055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1 570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2 034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2 613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2 684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2 707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2 657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3 506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4 062 t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1782079"/>
              </p:ext>
            </p:extLst>
          </p:nvPr>
        </p:nvGraphicFramePr>
        <p:xfrm>
          <a:off x="873752" y="1031982"/>
          <a:ext cx="6624374" cy="562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774"/>
                <a:gridCol w="1303900"/>
                <a:gridCol w="1303900"/>
                <a:gridCol w="1303900"/>
                <a:gridCol w="1303900"/>
              </a:tblGrid>
              <a:tr h="8846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 et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 2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1' 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 et un an de décalage</a:t>
                      </a: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5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11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1 151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3 062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999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Points durs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Gestion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d’un décalage d’un an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EcoTi (suite)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7406059"/>
              </p:ext>
            </p:extLst>
          </p:nvPr>
        </p:nvGraphicFramePr>
        <p:xfrm>
          <a:off x="808075" y="1128155"/>
          <a:ext cx="7208876" cy="514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60"/>
                <a:gridCol w="1640072"/>
                <a:gridCol w="1640072"/>
                <a:gridCol w="1640072"/>
              </a:tblGrid>
              <a:tr h="581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et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55,9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5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11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76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Points durs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 tonnage?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917884" cy="654378"/>
          </a:xfrm>
        </p:spPr>
        <p:txBody>
          <a:bodyPr/>
          <a:lstStyle/>
          <a:p>
            <a:r>
              <a:rPr lang="fr-FR" sz="2000" dirty="0" smtClean="0"/>
              <a:t>Conséquences sur le financement de l’actualisation</a:t>
            </a:r>
            <a:br>
              <a:rPr lang="fr-FR" sz="2000" dirty="0" smtClean="0"/>
            </a:br>
            <a:r>
              <a:rPr lang="fr-FR" sz="2000" dirty="0" smtClean="0"/>
              <a:t>du BP UKAD / EcoTi en prenant en compte</a:t>
            </a:r>
            <a:br>
              <a:rPr lang="fr-FR" sz="2000" dirty="0" smtClean="0"/>
            </a:br>
            <a:r>
              <a:rPr lang="fr-FR" sz="2000" dirty="0" smtClean="0"/>
              <a:t>l’évolution de la  sensibilité $/€ (suite)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336282" y="118746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9357081"/>
              </p:ext>
            </p:extLst>
          </p:nvPr>
        </p:nvGraphicFramePr>
        <p:xfrm>
          <a:off x="978193" y="1187463"/>
          <a:ext cx="7038754" cy="522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04"/>
                <a:gridCol w="1126770"/>
                <a:gridCol w="1126770"/>
                <a:gridCol w="1126770"/>
                <a:gridCol w="1126770"/>
                <a:gridCol w="1126770"/>
              </a:tblGrid>
              <a:tr h="7727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et 80%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et 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d’exploitation $/€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318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55,9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7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6637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7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10,6%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 de remboursement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4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&gt; 20 ans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8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 ans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ans 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7 mois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4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917884" cy="654378"/>
          </a:xfrm>
        </p:spPr>
        <p:txBody>
          <a:bodyPr/>
          <a:lstStyle/>
          <a:p>
            <a:r>
              <a:rPr lang="fr-FR" sz="1800" dirty="0" smtClean="0"/>
              <a:t>Conséquences sur le financement de l’actualisation</a:t>
            </a:r>
            <a:br>
              <a:rPr lang="fr-FR" sz="1800" dirty="0" smtClean="0"/>
            </a:br>
            <a:r>
              <a:rPr lang="fr-FR" sz="1800" dirty="0" smtClean="0"/>
              <a:t>du BP UKAD / EcoTi en prenant en compte</a:t>
            </a:r>
            <a:br>
              <a:rPr lang="fr-FR" sz="1800" dirty="0" smtClean="0"/>
            </a:br>
            <a:r>
              <a:rPr lang="fr-FR" sz="1800" dirty="0" smtClean="0"/>
              <a:t>le complément processing et transport</a:t>
            </a:r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336282" y="118746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4858774"/>
              </p:ext>
            </p:extLst>
          </p:nvPr>
        </p:nvGraphicFramePr>
        <p:xfrm>
          <a:off x="605016" y="1187463"/>
          <a:ext cx="8230225" cy="542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485"/>
                <a:gridCol w="1380948"/>
                <a:gridCol w="1380948"/>
                <a:gridCol w="1380948"/>
                <a:gridCol w="1380948"/>
                <a:gridCol w="1380948"/>
              </a:tblGrid>
              <a:tr h="97384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et 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 avec complément processing et transport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 avec complément processing et transport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4’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5’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d’exploitation $/€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0" marR="0" marT="0" marB="0" anchor="ctr"/>
                </a:tc>
              </a:tr>
              <a:tr h="3318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7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637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7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0" marR="0" marT="0" marB="0" anchor="ctr"/>
                </a:tc>
              </a:tr>
              <a:tr h="43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 de remboursement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4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8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2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ans 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7 mois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ans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6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1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917884" cy="654378"/>
          </a:xfrm>
        </p:spPr>
        <p:txBody>
          <a:bodyPr/>
          <a:lstStyle/>
          <a:p>
            <a:r>
              <a:rPr lang="fr-FR" sz="1800" dirty="0" smtClean="0"/>
              <a:t>Conséquences sur le financement de l’actualisation</a:t>
            </a:r>
            <a:br>
              <a:rPr lang="fr-FR" sz="1800" dirty="0" smtClean="0"/>
            </a:br>
            <a:r>
              <a:rPr lang="fr-FR" sz="1800" dirty="0" smtClean="0"/>
              <a:t>du BP UKAD / EcoTi en prenant en compte</a:t>
            </a:r>
            <a:br>
              <a:rPr lang="fr-FR" sz="1800" dirty="0" smtClean="0"/>
            </a:br>
            <a:r>
              <a:rPr lang="fr-FR" sz="1800" dirty="0" smtClean="0"/>
              <a:t>le complément processing et transport</a:t>
            </a:r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336282" y="118746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0" y="979998"/>
            <a:ext cx="8353304" cy="548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917884" cy="654378"/>
          </a:xfrm>
        </p:spPr>
        <p:txBody>
          <a:bodyPr/>
          <a:lstStyle/>
          <a:p>
            <a:r>
              <a:rPr lang="fr-FR" sz="1800" dirty="0" smtClean="0"/>
              <a:t>Conséquences sur le financement de l’actualisation</a:t>
            </a:r>
            <a:br>
              <a:rPr lang="fr-FR" sz="1800" dirty="0" smtClean="0"/>
            </a:br>
            <a:r>
              <a:rPr lang="fr-FR" sz="1800" dirty="0" smtClean="0"/>
              <a:t>du BP UKAD / EcoTi en prenant en compte</a:t>
            </a:r>
            <a:br>
              <a:rPr lang="fr-FR" sz="1800" dirty="0" smtClean="0"/>
            </a:br>
            <a:r>
              <a:rPr lang="fr-FR" sz="1800" dirty="0" smtClean="0"/>
              <a:t>le complément processing et transport</a:t>
            </a:r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336282" y="118746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1" y="1004435"/>
            <a:ext cx="8317686" cy="546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1CE77B43-3A12-E340-B5D6-4E77EE496AEC}"/>
    </a:ext>
  </a:extLst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3181</TotalTime>
  <Words>833</Words>
  <Application>Microsoft Office PowerPoint</Application>
  <PresentationFormat>Affichage à l'écran (4:3)</PresentationFormat>
  <Paragraphs>379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Couverture</vt:lpstr>
      <vt:lpstr>Page </vt:lpstr>
      <vt:lpstr>Conception personnalisée</vt:lpstr>
      <vt:lpstr>1_Conception personnalisée</vt:lpstr>
      <vt:lpstr>3_Conception personnalisée</vt:lpstr>
      <vt:lpstr>2_Conception personnalisée</vt:lpstr>
      <vt:lpstr>4_Conception personnalisée</vt:lpstr>
      <vt:lpstr>5_Conception personnalisée</vt:lpstr>
      <vt:lpstr>6_Conception personnalisée</vt:lpstr>
      <vt:lpstr>Actualisation du BP UKAD et EcoTi, conséquences sur le financement </vt:lpstr>
      <vt:lpstr>Différents scénarios pour  l’actualisation du BP UKAD / EcoTi</vt:lpstr>
      <vt:lpstr>Tonnage lié aux différents scénarios </vt:lpstr>
      <vt:lpstr>Conséquences sur le financement de l’actualisation du BP UKAD / EcoTi</vt:lpstr>
      <vt:lpstr>Conséquences sur le financement de l’actualisation du BP UKAD / EcoTi (suite)</vt:lpstr>
      <vt:lpstr>Conséquences sur le financement de l’actualisation du BP UKAD / EcoTi en prenant en compte l’évolution de la  sensibilité $/€ (suite)</vt:lpstr>
      <vt:lpstr>Conséquences sur le financement de l’actualisation du BP UKAD / EcoTi en prenant en compte le complément processing et transport</vt:lpstr>
      <vt:lpstr>Conséquences sur le financement de l’actualisation du BP UKAD / EcoTi en prenant en compte le complément processing et transport</vt:lpstr>
      <vt:lpstr>Conséquences sur le financement de l’actualisation du BP UKAD / EcoTi en prenant en compte le complément processing et transport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Francois Gouriten</cp:lastModifiedBy>
  <cp:revision>197</cp:revision>
  <cp:lastPrinted>2016-04-04T13:14:00Z</cp:lastPrinted>
  <dcterms:created xsi:type="dcterms:W3CDTF">2016-01-20T12:34:17Z</dcterms:created>
  <dcterms:modified xsi:type="dcterms:W3CDTF">2016-09-02T09:32:39Z</dcterms:modified>
</cp:coreProperties>
</file>