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0" r:id="rId3"/>
    <p:sldMasterId id="2147483671" r:id="rId4"/>
    <p:sldMasterId id="2147483675" r:id="rId5"/>
    <p:sldMasterId id="2147483678" r:id="rId6"/>
    <p:sldMasterId id="2147483680" r:id="rId7"/>
    <p:sldMasterId id="2147483682" r:id="rId8"/>
    <p:sldMasterId id="2147483684" r:id="rId9"/>
  </p:sldMasterIdLst>
  <p:notesMasterIdLst>
    <p:notesMasterId r:id="rId19"/>
  </p:notesMasterIdLst>
  <p:handoutMasterIdLst>
    <p:handoutMasterId r:id="rId20"/>
  </p:handoutMasterIdLst>
  <p:sldIdLst>
    <p:sldId id="256" r:id="rId10"/>
    <p:sldId id="364" r:id="rId11"/>
    <p:sldId id="365" r:id="rId12"/>
    <p:sldId id="366" r:id="rId13"/>
    <p:sldId id="368" r:id="rId14"/>
    <p:sldId id="369" r:id="rId15"/>
    <p:sldId id="370" r:id="rId16"/>
    <p:sldId id="371" r:id="rId17"/>
    <p:sldId id="372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DD503C"/>
    <a:srgbClr val="E95853"/>
    <a:srgbClr val="EF7A45"/>
    <a:srgbClr val="FFC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4" autoAdjust="0"/>
    <p:restoredTop sz="94654"/>
  </p:normalViewPr>
  <p:slideViewPr>
    <p:cSldViewPr snapToGrid="0" snapToObjects="1">
      <p:cViewPr>
        <p:scale>
          <a:sx n="80" d="100"/>
          <a:sy n="80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110C-1142-2B45-97C6-595747DC3CDF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F1DE-F84C-424D-9AA7-4B7A6D6A1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9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2C209-FC89-9C45-9BEC-2D1D96DD7C40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DEB7C-EC64-7E4C-B03B-6363C6D6AF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32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76609"/>
            <a:ext cx="7604185" cy="8222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95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907117"/>
            <a:ext cx="6858000" cy="32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Complément d’information - Intervenant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9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28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03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28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46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t>28 juillet 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7737" y="2899088"/>
            <a:ext cx="7604185" cy="8106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 01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3119" y="3818296"/>
            <a:ext cx="7538803" cy="132299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 typeface="Arial" charset="0"/>
              <a:buNone/>
              <a:defRPr sz="1600" spc="1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p.02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p.03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p.05</a:t>
            </a:r>
            <a:endParaRPr lang="fr-FR" b="0" i="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760387" y="6532776"/>
            <a:ext cx="2057400" cy="162264"/>
          </a:xfrm>
        </p:spPr>
        <p:txBody>
          <a:bodyPr/>
          <a:lstStyle/>
          <a:p>
            <a:fld id="{5D1C56C4-12D8-B14D-81D6-550C372ED371}" type="datetime4">
              <a:rPr lang="fr-FR" smtClean="0"/>
              <a:t>28 juillet 2016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6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52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t>28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55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28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45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28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66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pPr/>
              <a:t>28 juillet 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519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28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59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28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69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8243" cy="60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28 juillet 2016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325" cy="32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7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28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31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28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5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28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78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28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96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28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53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28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9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28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64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3672" y="2976609"/>
            <a:ext cx="7604185" cy="8222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Actualisation du BP UKAD et EcoTi,</a:t>
            </a:r>
            <a:br>
              <a:rPr lang="fr-FR" dirty="0" smtClean="0"/>
            </a:br>
            <a:r>
              <a:rPr lang="fr-FR" dirty="0" smtClean="0"/>
              <a:t>conséquences sur le financement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 smtClean="0"/>
              <a:t>25 juillet 2016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08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Différents scénarios pour </a:t>
            </a:r>
            <a:br>
              <a:rPr lang="fr-FR" dirty="0" smtClean="0"/>
            </a:br>
            <a:r>
              <a:rPr lang="fr-FR" dirty="0" smtClean="0"/>
              <a:t>l’actualisation du BP UKAD / EcoTi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947812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67328"/>
              </p:ext>
            </p:extLst>
          </p:nvPr>
        </p:nvGraphicFramePr>
        <p:xfrm>
          <a:off x="216023" y="1686731"/>
          <a:ext cx="858773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521"/>
                <a:gridCol w="57522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Scénarios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Composition des scénarios</a:t>
                      </a:r>
                      <a:endParaRPr lang="fr-FR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Scénario 1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/>
                        <a:t>Conbeed</a:t>
                      </a:r>
                      <a:r>
                        <a:rPr lang="fr-FR" sz="1800" dirty="0" smtClean="0"/>
                        <a:t> + quelques affaires dites certaines.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Scénario 2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Négo en cours,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dirty="0" smtClean="0"/>
                        <a:t>travail avancé.</a:t>
                      </a:r>
                    </a:p>
                    <a:p>
                      <a:pPr algn="l"/>
                      <a:r>
                        <a:rPr lang="fr-FR" sz="1800" dirty="0" smtClean="0"/>
                        <a:t>Ex Boeing, Bombardier et quelques motoristes.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Scénario 3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Des offres mais peu d’aboutissements concrets actuellement.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Scénario 4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Bouclage pour obtenir</a:t>
                      </a:r>
                      <a:r>
                        <a:rPr lang="fr-FR" sz="1800" baseline="0" dirty="0" smtClean="0"/>
                        <a:t> les tonnes du BP initial.</a:t>
                      </a:r>
                      <a:endParaRPr lang="fr-F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1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Tonnage liés aux différents scénarios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607570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5881259"/>
              </p:ext>
            </p:extLst>
          </p:nvPr>
        </p:nvGraphicFramePr>
        <p:xfrm>
          <a:off x="424263" y="1284607"/>
          <a:ext cx="8485820" cy="332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</a:tblGrid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 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718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1 055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1 081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1 570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2 034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2 613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2 684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2 707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2 657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 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616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1 814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2 805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3 506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4 062 t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6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Conséquences sur le financement de l’actualisation du BP UKAD / EcoTi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64289796"/>
              </p:ext>
            </p:extLst>
          </p:nvPr>
        </p:nvGraphicFramePr>
        <p:xfrm>
          <a:off x="873752" y="1031982"/>
          <a:ext cx="7058139" cy="562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774"/>
                <a:gridCol w="1129873"/>
                <a:gridCol w="1129873"/>
                <a:gridCol w="433765"/>
                <a:gridCol w="1825981"/>
                <a:gridCol w="1129873"/>
              </a:tblGrid>
              <a:tr h="8846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 closing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Scénarios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 et 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 2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 du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1' 2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80% du 3 et un an de décalage</a:t>
                      </a: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N°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des scénarios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Parité €/$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financer </a:t>
                      </a: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52,7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611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prévisionnellement financé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</a:tr>
              <a:tr h="6611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financé par titrisation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découvert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58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trouver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11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1 151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3 062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999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Points durs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Quid du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tonnage?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Quid du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tonnage?</a:t>
                      </a:r>
                    </a:p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Gestion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d’un décalage d’un an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Conséquences sur le financement de l’actualisation du BP UKAD / EcoTi (suite)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7026515"/>
              </p:ext>
            </p:extLst>
          </p:nvPr>
        </p:nvGraphicFramePr>
        <p:xfrm>
          <a:off x="808075" y="1128155"/>
          <a:ext cx="7208876" cy="514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660"/>
                <a:gridCol w="1640072"/>
                <a:gridCol w="1640072"/>
                <a:gridCol w="1640072"/>
              </a:tblGrid>
              <a:tr h="5814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 closing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Scénarios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80% du 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et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 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N°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des scénarios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Parité €/$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financer </a:t>
                      </a: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55,9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611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prévisionnellement financé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</a:tr>
              <a:tr h="6611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financé par titrisation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découvert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2,5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58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trouver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11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2 917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76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Points durs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Quid du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tonnage?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Quid du tonnage?</a:t>
                      </a:r>
                    </a:p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917884" cy="654378"/>
          </a:xfrm>
        </p:spPr>
        <p:txBody>
          <a:bodyPr/>
          <a:lstStyle/>
          <a:p>
            <a:r>
              <a:rPr lang="fr-FR" sz="2000" dirty="0" smtClean="0"/>
              <a:t>Conséquences sur le financement de l’actualisation</a:t>
            </a:r>
            <a:br>
              <a:rPr lang="fr-FR" sz="2000" dirty="0" smtClean="0"/>
            </a:br>
            <a:r>
              <a:rPr lang="fr-FR" sz="2000" dirty="0" smtClean="0"/>
              <a:t>du BP UKAD / EcoTi en prenant en compte</a:t>
            </a:r>
            <a:br>
              <a:rPr lang="fr-FR" sz="2000" dirty="0" smtClean="0"/>
            </a:br>
            <a:r>
              <a:rPr lang="fr-FR" sz="2000" dirty="0" smtClean="0"/>
              <a:t>l’évolution de la  sensibilité $/€ (suite)</a:t>
            </a:r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336282" y="1187463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8773175"/>
              </p:ext>
            </p:extLst>
          </p:nvPr>
        </p:nvGraphicFramePr>
        <p:xfrm>
          <a:off x="978193" y="1187463"/>
          <a:ext cx="7038754" cy="5220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04"/>
                <a:gridCol w="1126770"/>
                <a:gridCol w="1126770"/>
                <a:gridCol w="1126770"/>
                <a:gridCol w="1126770"/>
                <a:gridCol w="1126770"/>
              </a:tblGrid>
              <a:tr h="7727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 closing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1 2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et 80% du 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1 2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et 80% du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60% du 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60% du 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N°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des scénarios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Parité d’exploitation $/€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318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financer </a:t>
                      </a: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55,9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77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prévisionnellement financé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</a:tr>
              <a:tr h="6637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financé par titrisation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découvert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2,5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2,5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7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trouver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  <a:endParaRPr lang="fr-F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331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10,6%</a:t>
                      </a:r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331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Durée de remboursement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ans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 4 mois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&gt; 20 ans</a:t>
                      </a:r>
                      <a:endParaRPr lang="fr-F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ans</a:t>
                      </a:r>
                    </a:p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 8 mois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 ans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ans </a:t>
                      </a:r>
                    </a:p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7 mois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2 917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2 917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4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917884" cy="654378"/>
          </a:xfrm>
        </p:spPr>
        <p:txBody>
          <a:bodyPr/>
          <a:lstStyle/>
          <a:p>
            <a:r>
              <a:rPr lang="fr-FR" sz="1800" dirty="0" smtClean="0"/>
              <a:t>Conséquences sur le financement de l’actualisation</a:t>
            </a:r>
            <a:br>
              <a:rPr lang="fr-FR" sz="1800" dirty="0" smtClean="0"/>
            </a:br>
            <a:r>
              <a:rPr lang="fr-FR" sz="1800" dirty="0" smtClean="0"/>
              <a:t>du BP UKAD / EcoTi en prenant en compte</a:t>
            </a:r>
            <a:br>
              <a:rPr lang="fr-FR" sz="1800" dirty="0" smtClean="0"/>
            </a:br>
            <a:r>
              <a:rPr lang="fr-FR" sz="1800" dirty="0" smtClean="0"/>
              <a:t>le complément processing et </a:t>
            </a:r>
            <a:r>
              <a:rPr lang="fr-FR" sz="1800" dirty="0" smtClean="0"/>
              <a:t>transport</a:t>
            </a:r>
            <a:endParaRPr lang="fr-FR" sz="1800" dirty="0"/>
          </a:p>
        </p:txBody>
      </p:sp>
      <p:sp>
        <p:nvSpPr>
          <p:cNvPr id="13" name="Rectangle 12"/>
          <p:cNvSpPr/>
          <p:nvPr/>
        </p:nvSpPr>
        <p:spPr>
          <a:xfrm>
            <a:off x="336282" y="1187463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4271999"/>
              </p:ext>
            </p:extLst>
          </p:nvPr>
        </p:nvGraphicFramePr>
        <p:xfrm>
          <a:off x="605016" y="1187463"/>
          <a:ext cx="7996724" cy="522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879"/>
                <a:gridCol w="1341769"/>
                <a:gridCol w="1341769"/>
                <a:gridCol w="1341769"/>
                <a:gridCol w="1341769"/>
                <a:gridCol w="1341769"/>
              </a:tblGrid>
              <a:tr h="7727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 closing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1 2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et 80% du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80% du 3 avec complément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60% du 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60% du 3 avec complément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N°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des scénarios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7’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8’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Parité d’exploitation $/€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0" marR="0" marT="0" marB="0" anchor="ctr"/>
                </a:tc>
              </a:tr>
              <a:tr h="3318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financer </a:t>
                      </a: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77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prévisionnellement financé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637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financé par titrisation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découvert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2,5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2,5</a:t>
                      </a:r>
                      <a:endParaRPr lang="fr-F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7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trouver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  <a:endParaRPr lang="fr-F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  <a:endParaRPr lang="fr-F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331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331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Durée de remboursement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ans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 4 mois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ans</a:t>
                      </a:r>
                    </a:p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 8 mois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2 mois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ans </a:t>
                      </a:r>
                    </a:p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7 mois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ans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19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2 917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2 917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1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917884" cy="654378"/>
          </a:xfrm>
        </p:spPr>
        <p:txBody>
          <a:bodyPr/>
          <a:lstStyle/>
          <a:p>
            <a:r>
              <a:rPr lang="fr-FR" sz="1800" dirty="0" smtClean="0"/>
              <a:t>Conséquences sur le financement de l’actualisation</a:t>
            </a:r>
            <a:br>
              <a:rPr lang="fr-FR" sz="1800" dirty="0" smtClean="0"/>
            </a:br>
            <a:r>
              <a:rPr lang="fr-FR" sz="1800" dirty="0" smtClean="0"/>
              <a:t>du BP UKAD / EcoTi en prenant en compte</a:t>
            </a:r>
            <a:br>
              <a:rPr lang="fr-FR" sz="1800" dirty="0" smtClean="0"/>
            </a:br>
            <a:r>
              <a:rPr lang="fr-FR" sz="1800" dirty="0" smtClean="0"/>
              <a:t>le complément processing et </a:t>
            </a:r>
            <a:r>
              <a:rPr lang="fr-FR" sz="1800" dirty="0" smtClean="0"/>
              <a:t>transport</a:t>
            </a:r>
            <a:endParaRPr lang="fr-FR" sz="1800" dirty="0"/>
          </a:p>
        </p:txBody>
      </p:sp>
      <p:sp>
        <p:nvSpPr>
          <p:cNvPr id="13" name="Rectangle 12"/>
          <p:cNvSpPr/>
          <p:nvPr/>
        </p:nvSpPr>
        <p:spPr>
          <a:xfrm>
            <a:off x="336282" y="1187463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0" y="979998"/>
            <a:ext cx="8353304" cy="548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6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917884" cy="654378"/>
          </a:xfrm>
        </p:spPr>
        <p:txBody>
          <a:bodyPr/>
          <a:lstStyle/>
          <a:p>
            <a:r>
              <a:rPr lang="fr-FR" sz="1800" dirty="0" smtClean="0"/>
              <a:t>Conséquences sur le financement de l’actualisation</a:t>
            </a:r>
            <a:br>
              <a:rPr lang="fr-FR" sz="1800" dirty="0" smtClean="0"/>
            </a:br>
            <a:r>
              <a:rPr lang="fr-FR" sz="1800" dirty="0" smtClean="0"/>
              <a:t>du BP UKAD / EcoTi en prenant en compte</a:t>
            </a:r>
            <a:br>
              <a:rPr lang="fr-FR" sz="1800" dirty="0" smtClean="0"/>
            </a:br>
            <a:r>
              <a:rPr lang="fr-FR" sz="1800" dirty="0" smtClean="0"/>
              <a:t>le complément processing et </a:t>
            </a:r>
            <a:r>
              <a:rPr lang="fr-FR" sz="1800" dirty="0" smtClean="0"/>
              <a:t>transport</a:t>
            </a:r>
            <a:endParaRPr lang="fr-FR" sz="1800" dirty="0"/>
          </a:p>
        </p:txBody>
      </p:sp>
      <p:sp>
        <p:nvSpPr>
          <p:cNvPr id="13" name="Rectangle 12"/>
          <p:cNvSpPr/>
          <p:nvPr/>
        </p:nvSpPr>
        <p:spPr>
          <a:xfrm>
            <a:off x="336282" y="1187463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1" y="1004435"/>
            <a:ext cx="8317686" cy="546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2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">
  <a:themeElements>
    <a:clrScheme name="Eramet">
      <a:dk1>
        <a:srgbClr val="4D4D4D"/>
      </a:dk1>
      <a:lt1>
        <a:srgbClr val="FFFFFF"/>
      </a:lt1>
      <a:dk2>
        <a:srgbClr val="4D4D4D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EF7A45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rasteel" id="{5A1A36D5-4347-F84C-AFE2-F5869BE75A8A}" vid="{1CE77B43-3A12-E340-B5D6-4E77EE496AEC}"/>
    </a:ext>
  </a:extLst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 ">
  <a:themeElements>
    <a:clrScheme name="Erasteel 1">
      <a:dk1>
        <a:srgbClr val="797979"/>
      </a:dk1>
      <a:lt1>
        <a:srgbClr val="FFFFFF"/>
      </a:lt1>
      <a:dk2>
        <a:srgbClr val="5E5E5E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0563C1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rasteel" id="{5A1A36D5-4347-F84C-AFE2-F5869BE75A8A}" vid="{AEC4ED87-55ED-8441-8D9E-DBAB4B0979C3}"/>
    </a:ext>
  </a:extLst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Erasteel</Template>
  <TotalTime>2995</TotalTime>
  <Words>816</Words>
  <Application>Microsoft Office PowerPoint</Application>
  <PresentationFormat>Affichage à l'écran (4:3)</PresentationFormat>
  <Paragraphs>379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9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Couverture</vt:lpstr>
      <vt:lpstr>Page </vt:lpstr>
      <vt:lpstr>Conception personnalisée</vt:lpstr>
      <vt:lpstr>1_Conception personnalisée</vt:lpstr>
      <vt:lpstr>3_Conception personnalisée</vt:lpstr>
      <vt:lpstr>2_Conception personnalisée</vt:lpstr>
      <vt:lpstr>4_Conception personnalisée</vt:lpstr>
      <vt:lpstr>5_Conception personnalisée</vt:lpstr>
      <vt:lpstr>6_Conception personnalisée</vt:lpstr>
      <vt:lpstr>Actualisation du BP UKAD et EcoTi, conséquences sur le financement </vt:lpstr>
      <vt:lpstr>Différents scénarios pour  l’actualisation du BP UKAD / EcoTi</vt:lpstr>
      <vt:lpstr>Tonnage liés aux différents scénarios </vt:lpstr>
      <vt:lpstr>Conséquences sur le financement de l’actualisation du BP UKAD / EcoTi</vt:lpstr>
      <vt:lpstr>Conséquences sur le financement de l’actualisation du BP UKAD / EcoTi (suite)</vt:lpstr>
      <vt:lpstr>Conséquences sur le financement de l’actualisation du BP UKAD / EcoTi en prenant en compte l’évolution de la  sensibilité $/€ (suite)</vt:lpstr>
      <vt:lpstr>Conséquences sur le financement de l’actualisation du BP UKAD / EcoTi en prenant en compte le complément processing et transport</vt:lpstr>
      <vt:lpstr>Conséquences sur le financement de l’actualisation du BP UKAD / EcoTi en prenant en compte le complément processing et transport</vt:lpstr>
      <vt:lpstr>Conséquences sur le financement de l’actualisation du BP UKAD / EcoTi en prenant en compte le complément processing et transport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Benoist</dc:creator>
  <cp:lastModifiedBy>Raymond Allier</cp:lastModifiedBy>
  <cp:revision>190</cp:revision>
  <cp:lastPrinted>2016-04-04T13:14:00Z</cp:lastPrinted>
  <dcterms:created xsi:type="dcterms:W3CDTF">2016-01-20T12:34:17Z</dcterms:created>
  <dcterms:modified xsi:type="dcterms:W3CDTF">2016-07-28T17:18:43Z</dcterms:modified>
</cp:coreProperties>
</file>