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8" r:id="rId2"/>
    <p:sldId id="257" r:id="rId3"/>
  </p:sldIdLst>
  <p:sldSz cx="9144000" cy="6858000" type="screen4x3"/>
  <p:notesSz cx="7010400" cy="9296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8105253-FAF2-40A5-A03F-20956339FA81}" type="datetimeFigureOut">
              <a:rPr lang="fr-FR" smtClean="0"/>
              <a:t>30/04/2014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90B3DD8-45E6-49D1-9C40-82C7D35BBD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8101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JFD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27384-ACFB-492C-AB09-0E4CA9DA2204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fr-FR" smtClean="0">
                <a:solidFill>
                  <a:prstClr val="black"/>
                </a:solidFill>
              </a:rPr>
              <a:t>24/01/2014</a:t>
            </a:r>
            <a:endParaRPr lang="fr-F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721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le 24 décembre 2013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9E987-9371-41A0-AB78-45D0BF2BA808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245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le 24 décembre 2013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843ED-812E-4766-9F57-4E8F767D239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318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40513" y="476250"/>
            <a:ext cx="2057400" cy="561657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68313" y="476250"/>
            <a:ext cx="6019800" cy="561657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le 24 décembre 2013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B29B7-54E4-4DAE-8B6F-FEC6DACA0CA3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155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le 24 décembre 2013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545D5-917F-4DC8-864A-4A123737081A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085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le 24 décembre 2013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B341D-1575-4EBD-BA28-719203FFD55E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869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268413"/>
            <a:ext cx="4038600" cy="4824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9313" y="1268413"/>
            <a:ext cx="4038600" cy="4824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le 24 décembre 2013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B9802-CD8D-4FE3-A792-4FD71FA56D87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80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le 24 décembre 2013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648DB-0063-4989-B7A1-89DD9A91CC28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515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le 24 décembre 2013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A7CCE-AF7D-4C18-8B2D-7539B82C3BAD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06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le 24 décembre 2013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912FC-3A92-471F-8A59-92F7620E2E8F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62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le 24 décembre 2013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0635C-4C4C-4851-A6A7-581D89207CAF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203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>
                <a:solidFill>
                  <a:srgbClr val="000000"/>
                </a:solidFill>
              </a:rPr>
              <a:t>le 24 décembre 2013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F7C67-71F4-414B-8CCE-53191E1E0140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89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4" descr="Des alliages des minerais et des hommes - logo eramet_fr"/>
          <p:cNvPicPr>
            <a:picLocks noChangeAspect="1" noChangeArrowheads="1"/>
          </p:cNvPicPr>
          <p:nvPr userDrawn="1">
            <p:custDataLst>
              <p:tags r:id="rId13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08663"/>
            <a:ext cx="1403350" cy="1049337"/>
          </a:xfrm>
          <a:prstGeom prst="rect">
            <a:avLst/>
          </a:prstGeom>
          <a:solidFill>
            <a:srgbClr val="D3C0A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205413" y="6453188"/>
            <a:ext cx="2895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 smtClean="0">
                <a:solidFill>
                  <a:srgbClr val="000000"/>
                </a:solidFill>
              </a:rPr>
              <a:t>le 24 décembre 2013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2052" name="Rectangle 10"/>
          <p:cNvSpPr>
            <a:spLocks noChangeArrowheads="1"/>
          </p:cNvSpPr>
          <p:nvPr userDrawn="1"/>
        </p:nvSpPr>
        <p:spPr bwMode="auto">
          <a:xfrm>
            <a:off x="87313" y="134938"/>
            <a:ext cx="9036050" cy="274637"/>
          </a:xfrm>
          <a:prstGeom prst="rect">
            <a:avLst/>
          </a:prstGeom>
          <a:gradFill rotWithShape="0">
            <a:gsLst>
              <a:gs pos="0">
                <a:srgbClr val="D3C0A3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53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268413"/>
            <a:ext cx="8229600" cy="482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205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76250"/>
            <a:ext cx="82296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01013" y="6453188"/>
            <a:ext cx="585787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F89BCB-0FE8-46A9-80B5-8E397ACAFD6C}" type="slidenum">
              <a:rPr lang="fr-F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  <p:grpSp>
        <p:nvGrpSpPr>
          <p:cNvPr id="2056" name="Group 33"/>
          <p:cNvGrpSpPr>
            <a:grpSpLocks/>
          </p:cNvGrpSpPr>
          <p:nvPr userDrawn="1"/>
        </p:nvGrpSpPr>
        <p:grpSpPr bwMode="auto">
          <a:xfrm rot="944328">
            <a:off x="31750" y="223838"/>
            <a:ext cx="1371600" cy="360362"/>
            <a:chOff x="2160" y="3744"/>
            <a:chExt cx="2160" cy="568"/>
          </a:xfrm>
        </p:grpSpPr>
        <p:sp>
          <p:nvSpPr>
            <p:cNvPr id="2058" name="Oval 34"/>
            <p:cNvSpPr>
              <a:spLocks noChangeArrowheads="1"/>
            </p:cNvSpPr>
            <p:nvPr/>
          </p:nvSpPr>
          <p:spPr bwMode="auto">
            <a:xfrm rot="-1837094">
              <a:off x="2160" y="3744"/>
              <a:ext cx="2160" cy="568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059" name="WordArt 35"/>
            <p:cNvSpPr>
              <a:spLocks noChangeArrowheads="1" noChangeShapeType="1" noTextEdit="1"/>
            </p:cNvSpPr>
            <p:nvPr/>
          </p:nvSpPr>
          <p:spPr bwMode="auto">
            <a:xfrm rot="-1168463">
              <a:off x="2592" y="3744"/>
              <a:ext cx="1272" cy="529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55556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kern="10" dirty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</a:rPr>
                <a:t>Confidentiel</a:t>
              </a:r>
            </a:p>
          </p:txBody>
        </p:sp>
      </p:grp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16632"/>
            <a:ext cx="1800200" cy="838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69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D3C0A3"/>
        </a:buClr>
        <a:buFont typeface="Wingdings" pitchFamily="2" charset="2"/>
        <a:buChar char="q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D3C0A3"/>
        </a:buClr>
        <a:buChar char="•"/>
        <a:defRPr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D3C0A3"/>
        </a:buClr>
        <a:buSzPct val="90000"/>
        <a:buFont typeface="Wingdings" pitchFamily="2" charset="2"/>
        <a:buChar char="Ø"/>
        <a:defRPr sz="16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3C0A3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3C0A3"/>
        </a:buClr>
        <a:buSzPct val="80000"/>
        <a:buChar char="o"/>
        <a:defRPr sz="14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D3C0A3"/>
        </a:buClr>
        <a:buSzPct val="80000"/>
        <a:buChar char="o"/>
        <a:defRPr sz="14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D3C0A3"/>
        </a:buClr>
        <a:buSzPct val="80000"/>
        <a:buChar char="o"/>
        <a:defRPr sz="14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D3C0A3"/>
        </a:buClr>
        <a:buSzPct val="80000"/>
        <a:buChar char="o"/>
        <a:defRPr sz="14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D3C0A3"/>
        </a:buClr>
        <a:buSzPct val="80000"/>
        <a:buChar char="o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>
                <a:solidFill>
                  <a:srgbClr val="000000"/>
                </a:solidFill>
              </a:rPr>
              <a:t>le 30 avril 2014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73545D5-917F-4DC8-864A-4A123737081A}" type="slidenum">
              <a:rPr lang="fr-FR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763688" y="2780928"/>
            <a:ext cx="5831879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3C0A3"/>
              </a:buClr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3C0A3"/>
              </a:buClr>
              <a:buChar char="•"/>
              <a:defRPr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3C0A3"/>
              </a:buClr>
              <a:buSzPct val="90000"/>
              <a:buFont typeface="Wingdings" pitchFamily="2" charset="2"/>
              <a:buChar char="Ø"/>
              <a:defRPr sz="16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3C0A3"/>
              </a:buClr>
              <a:buFont typeface="Wingdings" pitchFamily="2" charset="2"/>
              <a:buChar char="v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3C0A3"/>
              </a:buClr>
              <a:buSzPct val="80000"/>
              <a:buChar char="o"/>
              <a:defRPr sz="1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D3C0A3"/>
              </a:buClr>
              <a:buSzPct val="80000"/>
              <a:buChar char="o"/>
              <a:defRPr sz="1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D3C0A3"/>
              </a:buClr>
              <a:buSzPct val="80000"/>
              <a:buChar char="o"/>
              <a:defRPr sz="1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D3C0A3"/>
              </a:buClr>
              <a:buSzPct val="80000"/>
              <a:buChar char="o"/>
              <a:defRPr sz="1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D3C0A3"/>
              </a:buClr>
              <a:buSzPct val="80000"/>
              <a:buChar char="o"/>
              <a:defRPr sz="1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 eaLnBrk="1" hangingPunct="1">
              <a:buNone/>
            </a:pPr>
            <a:r>
              <a:rPr lang="fr-FR" sz="2400" kern="0" dirty="0" smtClean="0"/>
              <a:t>Synthèse du </a:t>
            </a:r>
            <a:r>
              <a:rPr lang="fr-FR" sz="2400" kern="0" dirty="0" smtClean="0"/>
              <a:t>besoin financier </a:t>
            </a:r>
            <a:r>
              <a:rPr lang="fr-FR" sz="2400" kern="0" dirty="0" smtClean="0"/>
              <a:t>EcoTitanium</a:t>
            </a:r>
          </a:p>
        </p:txBody>
      </p:sp>
    </p:spTree>
    <p:extLst>
      <p:ext uri="{BB962C8B-B14F-4D97-AF65-F5344CB8AC3E}">
        <p14:creationId xmlns:p14="http://schemas.microsoft.com/office/powerpoint/2010/main" val="2764292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CF909C3-F54F-42DA-8CE4-44B940AE2B88}" type="slidenum">
              <a:rPr lang="fr-FR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664"/>
            <a:ext cx="8229600" cy="649288"/>
          </a:xfrm>
        </p:spPr>
        <p:txBody>
          <a:bodyPr/>
          <a:lstStyle/>
          <a:p>
            <a:pPr eaLnBrk="1" hangingPunct="1"/>
            <a:r>
              <a:rPr lang="fr-FR" sz="2000" dirty="0" smtClean="0"/>
              <a:t>Bilan des besoins financiers</a:t>
            </a:r>
            <a:endParaRPr lang="fr-FR" sz="2000" dirty="0" smtClean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202315"/>
              </p:ext>
            </p:extLst>
          </p:nvPr>
        </p:nvGraphicFramePr>
        <p:xfrm>
          <a:off x="251521" y="1340768"/>
          <a:ext cx="8352931" cy="1382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1"/>
                <a:gridCol w="720080"/>
                <a:gridCol w="648072"/>
                <a:gridCol w="720080"/>
                <a:gridCol w="648072"/>
                <a:gridCol w="720080"/>
                <a:gridCol w="648072"/>
                <a:gridCol w="648072"/>
                <a:gridCol w="11521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Besoins  </a:t>
                      </a:r>
                      <a:r>
                        <a:rPr lang="fr-FR" sz="1600" b="0" dirty="0" smtClean="0">
                          <a:solidFill>
                            <a:schemeClr val="tx1"/>
                          </a:solidFill>
                        </a:rPr>
                        <a:t>financiers</a:t>
                      </a:r>
                      <a:endParaRPr lang="fr-FR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tx1"/>
                          </a:solidFill>
                        </a:rPr>
                        <a:t>2015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 smtClean="0">
                          <a:solidFill>
                            <a:schemeClr val="tx1"/>
                          </a:solidFill>
                        </a:rPr>
                        <a:t>2016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2017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2018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baseline="0" dirty="0" smtClean="0">
                          <a:solidFill>
                            <a:schemeClr val="tx1"/>
                          </a:solidFill>
                        </a:rPr>
                        <a:t>2019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 smtClean="0">
                          <a:solidFill>
                            <a:schemeClr val="tx1"/>
                          </a:solidFill>
                        </a:rPr>
                        <a:t>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 smtClean="0">
                          <a:solidFill>
                            <a:schemeClr val="tx1"/>
                          </a:solidFill>
                        </a:rPr>
                        <a:t>Total sur durée projet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Investissement (M€)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13,6</a:t>
                      </a:r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26,2</a:t>
                      </a:r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13,4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1,8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1,2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0,7</a:t>
                      </a:r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56,9</a:t>
                      </a:r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Variation de BFR (M€)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0,6</a:t>
                      </a:r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(0,3)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(2,8)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(1,5)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(1,6)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Exploitation (M€)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(2,7)</a:t>
                      </a:r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(1,8)</a:t>
                      </a:r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(1,9)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2,6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5,6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10,1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Espace réservé du pied de page 1"/>
          <p:cNvSpPr>
            <a:spLocks noGrp="1"/>
          </p:cNvSpPr>
          <p:nvPr>
            <p:ph type="ftr" sz="quarter" idx="10"/>
          </p:nvPr>
        </p:nvSpPr>
        <p:spPr>
          <a:xfrm>
            <a:off x="5205413" y="6486525"/>
            <a:ext cx="2895600" cy="268288"/>
          </a:xfrm>
        </p:spPr>
        <p:txBody>
          <a:bodyPr/>
          <a:lstStyle/>
          <a:p>
            <a:pPr>
              <a:defRPr/>
            </a:pPr>
            <a:r>
              <a:rPr lang="fr-FR" dirty="0" smtClean="0">
                <a:solidFill>
                  <a:srgbClr val="000000"/>
                </a:solidFill>
              </a:rPr>
              <a:t>le 30 avril 2014</a:t>
            </a:r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6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LMrDTl0jUWDH3kEA1.wOw"/>
</p:tagLst>
</file>

<file path=ppt/theme/theme1.xml><?xml version="1.0" encoding="utf-8"?>
<a:theme xmlns:a="http://schemas.openxmlformats.org/drawingml/2006/main" name="5_Conception personnalisée">
  <a:themeElements>
    <a:clrScheme name="4_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onception personnalisée">
      <a:majorFont>
        <a:latin typeface="Calibri"/>
        <a:ea typeface=""/>
        <a:cs typeface="Arial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88</Words>
  <Application>Microsoft Office PowerPoint</Application>
  <PresentationFormat>Affichage à l'écran (4:3)</PresentationFormat>
  <Paragraphs>43</Paragraphs>
  <Slides>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5_Conception personnalisée</vt:lpstr>
      <vt:lpstr>Présentation PowerPoint</vt:lpstr>
      <vt:lpstr>Bilan des besoins financiers</vt:lpstr>
    </vt:vector>
  </TitlesOfParts>
  <Company>ERAMET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Raymond Allier</dc:creator>
  <cp:lastModifiedBy>Raymond Allier</cp:lastModifiedBy>
  <cp:revision>13</cp:revision>
  <cp:lastPrinted>2014-04-30T13:44:23Z</cp:lastPrinted>
  <dcterms:created xsi:type="dcterms:W3CDTF">2014-02-27T17:39:41Z</dcterms:created>
  <dcterms:modified xsi:type="dcterms:W3CDTF">2014-04-30T16:29:15Z</dcterms:modified>
</cp:coreProperties>
</file>