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6" r:id="rId4"/>
    <p:sldId id="257" r:id="rId5"/>
    <p:sldId id="258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1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9303-515C-43D0-A48A-38EF5B0697A4}" type="datetimeFigureOut">
              <a:rPr lang="fr-FR" smtClean="0"/>
              <a:t>22/04/2016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42CF4-3FC3-4ECF-8C90-8BA83843F6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4957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9303-515C-43D0-A48A-38EF5B0697A4}" type="datetimeFigureOut">
              <a:rPr lang="fr-FR" smtClean="0"/>
              <a:t>22/04/2016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42CF4-3FC3-4ECF-8C90-8BA83843F6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190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9303-515C-43D0-A48A-38EF5B0697A4}" type="datetimeFigureOut">
              <a:rPr lang="fr-FR" smtClean="0"/>
              <a:t>22/04/2016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42CF4-3FC3-4ECF-8C90-8BA83843F6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881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9303-515C-43D0-A48A-38EF5B0697A4}" type="datetimeFigureOut">
              <a:rPr lang="fr-FR" smtClean="0"/>
              <a:t>22/04/2016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42CF4-3FC3-4ECF-8C90-8BA83843F6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55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9303-515C-43D0-A48A-38EF5B0697A4}" type="datetimeFigureOut">
              <a:rPr lang="fr-FR" smtClean="0"/>
              <a:t>22/04/2016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42CF4-3FC3-4ECF-8C90-8BA83843F6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5009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9303-515C-43D0-A48A-38EF5B0697A4}" type="datetimeFigureOut">
              <a:rPr lang="fr-FR" smtClean="0"/>
              <a:t>22/04/2016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42CF4-3FC3-4ECF-8C90-8BA83843F6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9830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9303-515C-43D0-A48A-38EF5B0697A4}" type="datetimeFigureOut">
              <a:rPr lang="fr-FR" smtClean="0"/>
              <a:t>22/04/2016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42CF4-3FC3-4ECF-8C90-8BA83843F6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9167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9303-515C-43D0-A48A-38EF5B0697A4}" type="datetimeFigureOut">
              <a:rPr lang="fr-FR" smtClean="0"/>
              <a:t>22/04/2016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42CF4-3FC3-4ECF-8C90-8BA83843F6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7305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9303-515C-43D0-A48A-38EF5B0697A4}" type="datetimeFigureOut">
              <a:rPr lang="fr-FR" smtClean="0"/>
              <a:t>22/04/2016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42CF4-3FC3-4ECF-8C90-8BA83843F6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6726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9303-515C-43D0-A48A-38EF5B0697A4}" type="datetimeFigureOut">
              <a:rPr lang="fr-FR" smtClean="0"/>
              <a:t>22/04/2016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42CF4-3FC3-4ECF-8C90-8BA83843F6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0444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9303-515C-43D0-A48A-38EF5B0697A4}" type="datetimeFigureOut">
              <a:rPr lang="fr-FR" smtClean="0"/>
              <a:t>22/04/2016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42CF4-3FC3-4ECF-8C90-8BA83843F6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3574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49303-515C-43D0-A48A-38EF5B0697A4}" type="datetimeFigureOut">
              <a:rPr lang="fr-FR" smtClean="0"/>
              <a:t>22/04/2016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42CF4-3FC3-4ECF-8C90-8BA83843F6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119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Coûts des tests de réception four plasma et VAR non budgétés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997152"/>
          </a:xfrm>
        </p:spPr>
        <p:txBody>
          <a:bodyPr>
            <a:normAutofit fontScale="92500" lnSpcReduction="10000"/>
          </a:bodyPr>
          <a:lstStyle/>
          <a:p>
            <a:r>
              <a:rPr lang="fr-FR" sz="1600" dirty="0" smtClean="0"/>
              <a:t>Dans le modèle économique il manque :</a:t>
            </a:r>
          </a:p>
          <a:p>
            <a:pPr lvl="1"/>
            <a:r>
              <a:rPr lang="fr-FR" sz="1400" dirty="0" smtClean="0"/>
              <a:t>Les tests à chauds du four plasma : fournir à RETECH l’équivalent en charge de 3 électrodes.</a:t>
            </a:r>
          </a:p>
          <a:p>
            <a:pPr lvl="1"/>
            <a:r>
              <a:rPr lang="fr-FR" sz="1400" dirty="0" smtClean="0"/>
              <a:t>Les test à chauds du four VAR : fournir à RETECH 3 électrodes (2 en CP et 1 en TA6V).</a:t>
            </a:r>
          </a:p>
          <a:p>
            <a:pPr lvl="1"/>
            <a:r>
              <a:rPr lang="fr-FR" sz="1400" dirty="0" smtClean="0"/>
              <a:t>L’achat des 6 stubs nécessaires à la réalisation des tests de réception.</a:t>
            </a:r>
          </a:p>
          <a:p>
            <a:pPr lvl="1"/>
            <a:r>
              <a:rPr lang="fr-FR" sz="1400" dirty="0" smtClean="0"/>
              <a:t>Les tests de réception du four plasma et du four VAR :</a:t>
            </a:r>
          </a:p>
          <a:p>
            <a:pPr lvl="2"/>
            <a:r>
              <a:rPr lang="fr-FR" sz="1200" dirty="0" smtClean="0"/>
              <a:t>7 fusions d’électrodes au four plasma, dont 1 disséquée,</a:t>
            </a:r>
          </a:p>
          <a:p>
            <a:pPr lvl="2"/>
            <a:r>
              <a:rPr lang="fr-FR" sz="1200" dirty="0" smtClean="0"/>
              <a:t>Refusion VAR des 6 électrodes restants (2 lingots seront disséquées après refusion).</a:t>
            </a:r>
          </a:p>
          <a:p>
            <a:pPr lvl="2"/>
            <a:r>
              <a:rPr lang="fr-FR" sz="1200" dirty="0" smtClean="0"/>
              <a:t>Hypothèses de coûts :</a:t>
            </a:r>
          </a:p>
          <a:p>
            <a:pPr lvl="3"/>
            <a:r>
              <a:rPr lang="fr-FR" sz="1200" dirty="0" smtClean="0"/>
              <a:t>Parité €/$ = 1,1.</a:t>
            </a:r>
            <a:endParaRPr lang="fr-FR" sz="1200" dirty="0"/>
          </a:p>
          <a:p>
            <a:pPr lvl="3"/>
            <a:r>
              <a:rPr lang="fr-FR" sz="1200" dirty="0" smtClean="0"/>
              <a:t>Tous les produits (électrode et/ou lingots) sont vendus sous forme de chutes.</a:t>
            </a:r>
          </a:p>
          <a:p>
            <a:pPr lvl="3"/>
            <a:r>
              <a:rPr lang="fr-FR" sz="1200" dirty="0" smtClean="0"/>
              <a:t>Rendement appliqué sur le tonnage des chutes vendues : 95%.</a:t>
            </a:r>
          </a:p>
          <a:p>
            <a:pPr lvl="3"/>
            <a:r>
              <a:rPr lang="fr-FR" sz="1200" dirty="0" smtClean="0"/>
              <a:t>Achat des chutes sur le marché libre (</a:t>
            </a:r>
            <a:r>
              <a:rPr lang="fr-FR" sz="1200" dirty="0"/>
              <a:t>prix </a:t>
            </a:r>
            <a:r>
              <a:rPr lang="fr-FR" sz="1200" dirty="0" err="1" smtClean="0"/>
              <a:t>metalprices</a:t>
            </a:r>
            <a:r>
              <a:rPr lang="fr-FR" sz="1200" dirty="0" smtClean="0"/>
              <a:t> </a:t>
            </a:r>
            <a:r>
              <a:rPr lang="fr-FR" sz="1200" dirty="0"/>
              <a:t>de février 2016</a:t>
            </a:r>
            <a:r>
              <a:rPr lang="fr-FR" sz="1200" dirty="0" smtClean="0"/>
              <a:t>) :</a:t>
            </a:r>
          </a:p>
          <a:p>
            <a:pPr lvl="4"/>
            <a:r>
              <a:rPr lang="fr-FR" sz="1200" dirty="0" smtClean="0"/>
              <a:t>Massifs TA6V à 6 $/kg,</a:t>
            </a:r>
          </a:p>
          <a:p>
            <a:pPr lvl="4"/>
            <a:r>
              <a:rPr lang="fr-FR" sz="1200" dirty="0" smtClean="0"/>
              <a:t>Copeaux TA6V à 3,5 $/kg,</a:t>
            </a:r>
          </a:p>
          <a:p>
            <a:pPr lvl="3"/>
            <a:r>
              <a:rPr lang="fr-FR" sz="1200" dirty="0" smtClean="0"/>
              <a:t>Achat de la matière pour les tests à chaud  (information Patrick DELABORDE) :</a:t>
            </a:r>
          </a:p>
          <a:p>
            <a:pPr lvl="4"/>
            <a:r>
              <a:rPr lang="fr-FR" sz="1200" dirty="0" smtClean="0"/>
              <a:t>Electrodes CP  grade 2 à 10 $/kg,</a:t>
            </a:r>
          </a:p>
          <a:p>
            <a:pPr lvl="4"/>
            <a:r>
              <a:rPr lang="fr-FR" sz="1200" dirty="0" smtClean="0"/>
              <a:t>Electrodes TA6V à 17 $/kg,</a:t>
            </a:r>
          </a:p>
          <a:p>
            <a:pPr lvl="3"/>
            <a:r>
              <a:rPr lang="fr-FR" sz="1200" dirty="0" smtClean="0"/>
              <a:t>Achat matière pour les stubs : lingots TA6V à 17 $/kg.</a:t>
            </a:r>
          </a:p>
          <a:p>
            <a:pPr lvl="3"/>
            <a:r>
              <a:rPr lang="fr-FR" sz="1200" dirty="0" smtClean="0"/>
              <a:t>Achat éponges et MA : prix du modèle économique (exemple, éponges à 10 $/kg)</a:t>
            </a:r>
          </a:p>
          <a:p>
            <a:pPr lvl="3"/>
            <a:r>
              <a:rPr lang="fr-FR" sz="1200" dirty="0" smtClean="0"/>
              <a:t>Ventes de chutes massives (issus des électrodes ou lingots) : 6 $/kg.</a:t>
            </a:r>
          </a:p>
          <a:p>
            <a:pPr lvl="3"/>
            <a:r>
              <a:rPr lang="fr-FR" sz="1200" dirty="0" smtClean="0"/>
              <a:t>Ventes des chutes de CP (issus des tests à chaud VAR) : 2 $/kg.</a:t>
            </a:r>
          </a:p>
          <a:p>
            <a:pPr lvl="3"/>
            <a:r>
              <a:rPr lang="fr-FR" sz="1200" dirty="0" smtClean="0"/>
              <a:t>Traitement et transport : coûts du modèle économique en 2017.</a:t>
            </a:r>
          </a:p>
          <a:p>
            <a:pPr lvl="2"/>
            <a:r>
              <a:rPr lang="fr-FR" sz="1400" dirty="0"/>
              <a:t>Calcul de la </a:t>
            </a:r>
            <a:r>
              <a:rPr lang="fr-FR" sz="1400" dirty="0" smtClean="0"/>
              <a:t>VA : prise en comptes d’un coût marginale en excluant la MO et la maintenance sur une base BP 2017. </a:t>
            </a:r>
            <a:endParaRPr lang="fr-FR" sz="1400" dirty="0"/>
          </a:p>
          <a:p>
            <a:pPr lvl="3"/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253498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Coûts des tests de réception four plasma et VAR non budgétés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1600" dirty="0" smtClean="0"/>
              <a:t>Eléments de lecture des 3 slides suivants :</a:t>
            </a:r>
          </a:p>
          <a:p>
            <a:pPr lvl="1"/>
            <a:r>
              <a:rPr lang="fr-FR" sz="1400" dirty="0" smtClean="0"/>
              <a:t>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slide : réalisation des tests de réception suivant le contrat RETECH </a:t>
            </a:r>
            <a:r>
              <a:rPr lang="fr-FR" sz="1400" dirty="0" smtClean="0">
                <a:sym typeface="Wingdings" panose="05000000000000000000" pitchFamily="2" charset="2"/>
              </a:rPr>
              <a:t> 7 électrodes réalisées au plasma et 6 électrodes refondues au four VAR</a:t>
            </a:r>
            <a:r>
              <a:rPr lang="fr-FR" sz="1400" dirty="0" smtClean="0"/>
              <a:t>.</a:t>
            </a:r>
          </a:p>
          <a:p>
            <a:pPr lvl="1"/>
            <a:r>
              <a:rPr lang="fr-FR" sz="1400" dirty="0" smtClean="0"/>
              <a:t>2</a:t>
            </a:r>
            <a:r>
              <a:rPr lang="fr-FR" sz="1400" baseline="30000" dirty="0" smtClean="0"/>
              <a:t>eme</a:t>
            </a:r>
            <a:r>
              <a:rPr lang="fr-FR" sz="1400" dirty="0" smtClean="0"/>
              <a:t> </a:t>
            </a:r>
            <a:r>
              <a:rPr lang="fr-FR" sz="1400" dirty="0"/>
              <a:t>slide : </a:t>
            </a:r>
            <a:r>
              <a:rPr lang="fr-FR" sz="1400" dirty="0" smtClean="0"/>
              <a:t>Suppression d’1 électrode Plasma (et donc VAR) par rapport au </a:t>
            </a:r>
            <a:r>
              <a:rPr lang="fr-FR" sz="1400" dirty="0"/>
              <a:t>contrat RETECH </a:t>
            </a:r>
            <a:r>
              <a:rPr lang="fr-FR" sz="1400" dirty="0">
                <a:sym typeface="Wingdings" panose="05000000000000000000" pitchFamily="2" charset="2"/>
              </a:rPr>
              <a:t> </a:t>
            </a:r>
            <a:r>
              <a:rPr lang="fr-FR" sz="1400" dirty="0" smtClean="0">
                <a:sym typeface="Wingdings" panose="05000000000000000000" pitchFamily="2" charset="2"/>
              </a:rPr>
              <a:t>6 </a:t>
            </a:r>
            <a:r>
              <a:rPr lang="fr-FR" sz="1400" dirty="0">
                <a:sym typeface="Wingdings" panose="05000000000000000000" pitchFamily="2" charset="2"/>
              </a:rPr>
              <a:t>électrodes réalisées au plasma et </a:t>
            </a:r>
            <a:r>
              <a:rPr lang="fr-FR" sz="1400" dirty="0" smtClean="0">
                <a:sym typeface="Wingdings" panose="05000000000000000000" pitchFamily="2" charset="2"/>
              </a:rPr>
              <a:t>5 </a:t>
            </a:r>
            <a:r>
              <a:rPr lang="fr-FR" sz="1400" dirty="0">
                <a:sym typeface="Wingdings" panose="05000000000000000000" pitchFamily="2" charset="2"/>
              </a:rPr>
              <a:t>électrodes refondues au four VAR</a:t>
            </a:r>
            <a:r>
              <a:rPr lang="fr-FR" sz="1400" dirty="0" smtClean="0"/>
              <a:t>.</a:t>
            </a:r>
          </a:p>
          <a:p>
            <a:pPr lvl="1"/>
            <a:r>
              <a:rPr lang="fr-FR" sz="1400" dirty="0" smtClean="0"/>
              <a:t>3</a:t>
            </a:r>
            <a:r>
              <a:rPr lang="fr-FR" sz="1400" baseline="30000" dirty="0" smtClean="0"/>
              <a:t>eme</a:t>
            </a:r>
            <a:r>
              <a:rPr lang="fr-FR" sz="1400" dirty="0" smtClean="0"/>
              <a:t> </a:t>
            </a:r>
            <a:r>
              <a:rPr lang="fr-FR" sz="1400" dirty="0"/>
              <a:t>slide : Suppression </a:t>
            </a:r>
            <a:r>
              <a:rPr lang="fr-FR" sz="1400" dirty="0" smtClean="0"/>
              <a:t>de 2 électrodes </a:t>
            </a:r>
            <a:r>
              <a:rPr lang="fr-FR" sz="1400" dirty="0"/>
              <a:t>Plasma (et donc VAR) par rapport au contrat RETECH </a:t>
            </a:r>
            <a:r>
              <a:rPr lang="fr-FR" sz="1400" dirty="0">
                <a:sym typeface="Wingdings" panose="05000000000000000000" pitchFamily="2" charset="2"/>
              </a:rPr>
              <a:t> </a:t>
            </a:r>
            <a:r>
              <a:rPr lang="fr-FR" sz="1400" dirty="0" smtClean="0">
                <a:sym typeface="Wingdings" panose="05000000000000000000" pitchFamily="2" charset="2"/>
              </a:rPr>
              <a:t>5 électrodes </a:t>
            </a:r>
            <a:r>
              <a:rPr lang="fr-FR" sz="1400" dirty="0">
                <a:sym typeface="Wingdings" panose="05000000000000000000" pitchFamily="2" charset="2"/>
              </a:rPr>
              <a:t>réalisées au plasma et </a:t>
            </a:r>
            <a:r>
              <a:rPr lang="fr-FR" sz="1400" dirty="0" smtClean="0">
                <a:sym typeface="Wingdings" panose="05000000000000000000" pitchFamily="2" charset="2"/>
              </a:rPr>
              <a:t>4 </a:t>
            </a:r>
            <a:r>
              <a:rPr lang="fr-FR" sz="1400" dirty="0">
                <a:sym typeface="Wingdings" panose="05000000000000000000" pitchFamily="2" charset="2"/>
              </a:rPr>
              <a:t>électrodes refondues au four VAR</a:t>
            </a:r>
            <a:endParaRPr lang="fr-FR" sz="1400" dirty="0" smtClean="0"/>
          </a:p>
          <a:p>
            <a:pPr lvl="1"/>
            <a:r>
              <a:rPr lang="fr-FR" sz="1600" dirty="0" smtClean="0"/>
              <a:t>En ligne on trouve les différents tests à réaliser (tests à chaud, test de réception) et les différents coûts (achats des stubs, VA).</a:t>
            </a:r>
          </a:p>
          <a:p>
            <a:pPr lvl="1"/>
            <a:r>
              <a:rPr lang="fr-FR" sz="1600" dirty="0" smtClean="0"/>
              <a:t>En colonne, on trouve la VM, la VA, les gains sur ventes des chutes, et le coûts restant à notre charge en fin d’opération. </a:t>
            </a:r>
          </a:p>
          <a:p>
            <a:endParaRPr lang="fr-FR" sz="1600" dirty="0" smtClean="0"/>
          </a:p>
          <a:p>
            <a:r>
              <a:rPr lang="fr-FR" sz="1600" dirty="0" smtClean="0"/>
              <a:t>1ers éléments de conclusion :</a:t>
            </a:r>
          </a:p>
          <a:p>
            <a:pPr lvl="1"/>
            <a:r>
              <a:rPr lang="fr-FR" sz="1400" dirty="0" smtClean="0"/>
              <a:t>En respectant le contrat RETECH, il faut décaisser 1,26 M€ pour réaliser les tests (achats matières et VA). Après vente des chutes, ce montant est ramené à 800 k€.</a:t>
            </a:r>
          </a:p>
          <a:p>
            <a:pPr lvl="1"/>
            <a:r>
              <a:rPr lang="fr-FR" sz="1400" dirty="0" smtClean="0"/>
              <a:t>La suppression d’un électrode par rapport au contrat réduit d’environ 50 k€ le reste à notre charge.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496781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707261"/>
              </p:ext>
            </p:extLst>
          </p:nvPr>
        </p:nvGraphicFramePr>
        <p:xfrm>
          <a:off x="72008" y="44624"/>
          <a:ext cx="8964488" cy="6777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7823"/>
                <a:gridCol w="1445083"/>
                <a:gridCol w="1445083"/>
                <a:gridCol w="1445083"/>
                <a:gridCol w="1641416"/>
              </a:tblGrid>
              <a:tr h="1634448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Opérations de tests à réaliser pour la réception du PAM et du VAR</a:t>
                      </a:r>
                    </a:p>
                    <a:p>
                      <a:pPr algn="ctr"/>
                      <a:r>
                        <a:rPr lang="fr-FR" sz="1600" dirty="0" smtClean="0"/>
                        <a:t>Hypothèses: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fr-FR" sz="1600" baseline="0" dirty="0" smtClean="0"/>
                        <a:t>6 $/kg pour les massifs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fr-FR" sz="1600" baseline="0" dirty="0" smtClean="0"/>
                        <a:t>3,5 $/kg pour les copeaux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Montant</a:t>
                      </a:r>
                      <a:r>
                        <a:rPr lang="fr-FR" baseline="0" dirty="0" smtClean="0"/>
                        <a:t> des tests en VM avec rajout des caisses</a:t>
                      </a:r>
                      <a:endParaRPr lang="fr-FR" dirty="0" smtClean="0"/>
                    </a:p>
                    <a:p>
                      <a:pPr algn="ctr"/>
                      <a:r>
                        <a:rPr lang="fr-FR" baseline="0" dirty="0" smtClean="0"/>
                        <a:t>en K€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Montant des tests en VAD en K€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Gains sur la vente des chutes issues des tests en K€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TOTAL de l’opération en K€</a:t>
                      </a:r>
                      <a:endParaRPr lang="fr-FR" dirty="0"/>
                    </a:p>
                  </a:txBody>
                  <a:tcPr/>
                </a:tc>
              </a:tr>
              <a:tr h="6411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Tests à chaud PAM</a:t>
                      </a:r>
                    </a:p>
                    <a:p>
                      <a:pPr algn="ctr"/>
                      <a:r>
                        <a:rPr lang="fr-FR" b="1" dirty="0" smtClean="0"/>
                        <a:t> [3 électrodes]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235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pattFill prst="wdDn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117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118</a:t>
                      </a:r>
                      <a:endParaRPr lang="fr-FR" dirty="0"/>
                    </a:p>
                  </a:txBody>
                  <a:tcPr anchor="ctr"/>
                </a:tc>
              </a:tr>
              <a:tr h="6411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Tests à chaud VAR</a:t>
                      </a:r>
                    </a:p>
                    <a:p>
                      <a:pPr algn="ctr"/>
                      <a:r>
                        <a:rPr lang="fr-FR" b="1" dirty="0" smtClean="0"/>
                        <a:t>[3 électrodes]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252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pattFill prst="wdDn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65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187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6411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Réception four PAM </a:t>
                      </a:r>
                    </a:p>
                    <a:p>
                      <a:pPr algn="ctr"/>
                      <a:r>
                        <a:rPr lang="fr-FR" b="1" dirty="0" smtClean="0"/>
                        <a:t>[7 électrodes]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453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pattFill prst="wdDn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39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414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6411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Réception four VAR </a:t>
                      </a:r>
                    </a:p>
                    <a:p>
                      <a:pPr algn="ctr"/>
                      <a:r>
                        <a:rPr lang="fr-FR" b="1" dirty="0" smtClean="0"/>
                        <a:t>[6 électrodes]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pattFill prst="wdDn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227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-227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6411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Achats des stubs pour les tests de refusion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108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pattFill prst="wdDn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pattFill prst="wdDn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108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9080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/>
                        <a:t>VAD supplémentaires à rajouter pour ces tests par rapport au BP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pattFill prst="wdDn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210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pattFill prst="wdDn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210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8694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Sous-Total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1048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210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448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810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24221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TOTAL</a:t>
                      </a:r>
                      <a:endParaRPr lang="fr-FR" b="1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1258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448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810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43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877509"/>
              </p:ext>
            </p:extLst>
          </p:nvPr>
        </p:nvGraphicFramePr>
        <p:xfrm>
          <a:off x="72008" y="44624"/>
          <a:ext cx="8964488" cy="6777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7823"/>
                <a:gridCol w="1445083"/>
                <a:gridCol w="1445083"/>
                <a:gridCol w="1445083"/>
                <a:gridCol w="1641416"/>
              </a:tblGrid>
              <a:tr h="1634448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Opérations de tests à réaliser pour la réception du PAM et du VAR</a:t>
                      </a:r>
                    </a:p>
                    <a:p>
                      <a:pPr algn="ctr"/>
                      <a:r>
                        <a:rPr lang="fr-FR" sz="1600" dirty="0" smtClean="0"/>
                        <a:t>Hypothèses: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fr-FR" sz="1600" baseline="0" dirty="0" smtClean="0"/>
                        <a:t>6 $/kg pour les massifs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fr-FR" sz="1600" baseline="0" dirty="0" smtClean="0"/>
                        <a:t>3,5 $/kg pour les copeaux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Montant</a:t>
                      </a:r>
                      <a:r>
                        <a:rPr lang="fr-FR" baseline="0" dirty="0" smtClean="0"/>
                        <a:t> des tests en VM avec rajout des caisses</a:t>
                      </a:r>
                      <a:endParaRPr lang="fr-FR" dirty="0" smtClean="0"/>
                    </a:p>
                    <a:p>
                      <a:pPr algn="ctr"/>
                      <a:r>
                        <a:rPr lang="fr-FR" baseline="0" dirty="0" smtClean="0"/>
                        <a:t>en K€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Montant des tests en VAD en K€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Gains sur la vente des chutes issues des tests en K€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TOTAL de l’opération en K€</a:t>
                      </a:r>
                      <a:endParaRPr lang="fr-FR" dirty="0"/>
                    </a:p>
                  </a:txBody>
                  <a:tcPr/>
                </a:tc>
              </a:tr>
              <a:tr h="6411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Tests à chaud PAM</a:t>
                      </a:r>
                    </a:p>
                    <a:p>
                      <a:pPr algn="ctr"/>
                      <a:r>
                        <a:rPr lang="fr-FR" b="1" dirty="0" smtClean="0"/>
                        <a:t> [3 électrodes]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235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pattFill prst="wdDn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117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118</a:t>
                      </a:r>
                      <a:endParaRPr lang="fr-FR" dirty="0"/>
                    </a:p>
                  </a:txBody>
                  <a:tcPr anchor="ctr"/>
                </a:tc>
              </a:tr>
              <a:tr h="6411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Tests à chaud VAR</a:t>
                      </a:r>
                    </a:p>
                    <a:p>
                      <a:pPr algn="ctr"/>
                      <a:r>
                        <a:rPr lang="fr-FR" b="1" dirty="0" smtClean="0"/>
                        <a:t>[3 électrodes]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252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pattFill prst="wdDn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65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187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6411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Réception four PAM </a:t>
                      </a:r>
                    </a:p>
                    <a:p>
                      <a:pPr algn="ctr"/>
                      <a:r>
                        <a:rPr lang="fr-FR" b="1" dirty="0" smtClean="0"/>
                        <a:t>[6 électrodes]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383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pattFill prst="wdDn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39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344</a:t>
                      </a:r>
                    </a:p>
                  </a:txBody>
                  <a:tcPr anchor="ctr"/>
                </a:tc>
              </a:tr>
              <a:tr h="6411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Réception four VAR </a:t>
                      </a:r>
                    </a:p>
                    <a:p>
                      <a:pPr algn="ctr"/>
                      <a:r>
                        <a:rPr lang="fr-FR" b="1" dirty="0" smtClean="0"/>
                        <a:t>[5 électrodes]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pattFill prst="wdDn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189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-189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6411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Achats des stubs pour les tests de refusion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108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pattFill prst="wdDn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pattFill prst="wdDn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108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9080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/>
                        <a:t>VAD supplémentaires à rajouter pour ces tests par rapport au BP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pattFill prst="wdDn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189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pattFill prst="wdDn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189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8694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Sous-Total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978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189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410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757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24221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TOTAL</a:t>
                      </a:r>
                      <a:endParaRPr lang="fr-FR" b="1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1167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410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757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687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4979269"/>
              </p:ext>
            </p:extLst>
          </p:nvPr>
        </p:nvGraphicFramePr>
        <p:xfrm>
          <a:off x="72008" y="44624"/>
          <a:ext cx="8964488" cy="6777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7823"/>
                <a:gridCol w="1445083"/>
                <a:gridCol w="1445083"/>
                <a:gridCol w="1445083"/>
                <a:gridCol w="1641416"/>
              </a:tblGrid>
              <a:tr h="1634448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Opérations de tests à réaliser pour la réception du PAM et du VAR</a:t>
                      </a:r>
                    </a:p>
                    <a:p>
                      <a:pPr algn="ctr"/>
                      <a:r>
                        <a:rPr lang="fr-FR" sz="1600" dirty="0" smtClean="0"/>
                        <a:t>Hypothèses: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fr-FR" sz="1600" baseline="0" dirty="0" smtClean="0"/>
                        <a:t>6 $/kg pour les massifs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fr-FR" sz="1600" baseline="0" dirty="0" smtClean="0"/>
                        <a:t>3,5 $/kg pour les copeaux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Montant</a:t>
                      </a:r>
                      <a:r>
                        <a:rPr lang="fr-FR" baseline="0" dirty="0" smtClean="0"/>
                        <a:t> des tests en VM avec rajout des caisses</a:t>
                      </a:r>
                      <a:endParaRPr lang="fr-FR" dirty="0" smtClean="0"/>
                    </a:p>
                    <a:p>
                      <a:pPr algn="ctr"/>
                      <a:r>
                        <a:rPr lang="fr-FR" baseline="0" dirty="0" smtClean="0"/>
                        <a:t>en K€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Montant des tests en VAD en K€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Gains sur la vente des chutes issues des tests en K€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TOTAL de l’opération en K€</a:t>
                      </a:r>
                      <a:endParaRPr lang="fr-FR" dirty="0"/>
                    </a:p>
                  </a:txBody>
                  <a:tcPr/>
                </a:tc>
              </a:tr>
              <a:tr h="6411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Tests à chaud PAM</a:t>
                      </a:r>
                    </a:p>
                    <a:p>
                      <a:pPr algn="ctr"/>
                      <a:r>
                        <a:rPr lang="fr-FR" b="1" dirty="0" smtClean="0"/>
                        <a:t> [3 électrodes]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235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pattFill prst="wdDn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117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118</a:t>
                      </a:r>
                      <a:endParaRPr lang="fr-FR" dirty="0"/>
                    </a:p>
                  </a:txBody>
                  <a:tcPr anchor="ctr"/>
                </a:tc>
              </a:tr>
              <a:tr h="6411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Tests à chaud VAR</a:t>
                      </a:r>
                    </a:p>
                    <a:p>
                      <a:pPr algn="ctr"/>
                      <a:r>
                        <a:rPr lang="fr-FR" b="1" dirty="0" smtClean="0"/>
                        <a:t>[3 électrodes]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252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pattFill prst="wdDn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65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187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6411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Réception four PAM </a:t>
                      </a:r>
                    </a:p>
                    <a:p>
                      <a:pPr algn="ctr"/>
                      <a:r>
                        <a:rPr lang="fr-FR" b="1" dirty="0" smtClean="0"/>
                        <a:t>[5 électrodes]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313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pattFill prst="wdDn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39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274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6411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Réception four VAR </a:t>
                      </a:r>
                    </a:p>
                    <a:p>
                      <a:pPr algn="ctr"/>
                      <a:r>
                        <a:rPr lang="fr-FR" b="1" dirty="0" smtClean="0"/>
                        <a:t>[4 électrodes]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pattFill prst="wdDn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151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-151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6411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Achats des stubs pour les tests de refusion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108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pattFill prst="wdDn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pattFill prst="wdDn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108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9080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/>
                        <a:t>VAD supplémentaires à rajouter pour ces tests par rapport au BP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pattFill prst="wdDn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168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pattFill prst="wdDn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168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8694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Sous-Total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908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168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372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704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24221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TOTAL</a:t>
                      </a:r>
                      <a:endParaRPr lang="fr-FR" b="1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1076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372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704</a:t>
                      </a:r>
                      <a:endParaRPr lang="fr-F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687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952</Words>
  <Application>Microsoft Office PowerPoint</Application>
  <PresentationFormat>Affichage à l'écran (4:3)</PresentationFormat>
  <Paragraphs>167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Coûts des tests de réception four plasma et VAR non budgétés</vt:lpstr>
      <vt:lpstr>Coûts des tests de réception four plasma et VAR non budgétés</vt:lpstr>
      <vt:lpstr>Présentation PowerPoint</vt:lpstr>
      <vt:lpstr>Présentation PowerPoint</vt:lpstr>
      <vt:lpstr>Présentation PowerPoint</vt:lpstr>
    </vt:vector>
  </TitlesOfParts>
  <Company>ERAMET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Francois Gouriten</dc:creator>
  <cp:lastModifiedBy>Raymond Allier</cp:lastModifiedBy>
  <cp:revision>19</cp:revision>
  <dcterms:created xsi:type="dcterms:W3CDTF">2016-04-22T07:43:54Z</dcterms:created>
  <dcterms:modified xsi:type="dcterms:W3CDTF">2016-04-22T14:17:44Z</dcterms:modified>
</cp:coreProperties>
</file>