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8" r:id="rId4"/>
  </p:sldMasterIdLst>
  <p:notesMasterIdLst>
    <p:notesMasterId r:id="rId28"/>
  </p:notesMasterIdLst>
  <p:handoutMasterIdLst>
    <p:handoutMasterId r:id="rId29"/>
  </p:handoutMasterIdLst>
  <p:sldIdLst>
    <p:sldId id="2134805009" r:id="rId5"/>
    <p:sldId id="2134805012" r:id="rId6"/>
    <p:sldId id="2134805034" r:id="rId7"/>
    <p:sldId id="2134805042" r:id="rId8"/>
    <p:sldId id="2134805020" r:id="rId9"/>
    <p:sldId id="2134805022" r:id="rId10"/>
    <p:sldId id="2134805031" r:id="rId11"/>
    <p:sldId id="2134805021" r:id="rId12"/>
    <p:sldId id="2134805029" r:id="rId13"/>
    <p:sldId id="2134805024" r:id="rId14"/>
    <p:sldId id="2134805018" r:id="rId15"/>
    <p:sldId id="2134805040" r:id="rId16"/>
    <p:sldId id="2134805041" r:id="rId17"/>
    <p:sldId id="2134805032" r:id="rId18"/>
    <p:sldId id="2134805037" r:id="rId19"/>
    <p:sldId id="2134805038" r:id="rId20"/>
    <p:sldId id="2134805036" r:id="rId21"/>
    <p:sldId id="2134805033" r:id="rId22"/>
    <p:sldId id="2134805026" r:id="rId23"/>
    <p:sldId id="2134805045" r:id="rId24"/>
    <p:sldId id="2134805027" r:id="rId25"/>
    <p:sldId id="2134805015" r:id="rId26"/>
    <p:sldId id="2134805039" r:id="rId27"/>
  </p:sldIdLst>
  <p:sldSz cx="9144000" cy="6858000" type="screen4x3"/>
  <p:notesSz cx="7010400" cy="9296400"/>
  <p:custDataLst>
    <p:tags r:id="rId3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9">
          <p15:clr>
            <a:srgbClr val="A4A3A4"/>
          </p15:clr>
        </p15:guide>
        <p15:guide id="2" orient="horz" pos="2160">
          <p15:clr>
            <a:srgbClr val="A4A3A4"/>
          </p15:clr>
        </p15:guide>
        <p15:guide id="3" orient="horz" pos="4157">
          <p15:clr>
            <a:srgbClr val="A4A3A4"/>
          </p15:clr>
        </p15:guide>
        <p15:guide id="4" orient="horz" pos="163">
          <p15:clr>
            <a:srgbClr val="A4A3A4"/>
          </p15:clr>
        </p15:guide>
        <p15:guide id="5" pos="5557">
          <p15:clr>
            <a:srgbClr val="A4A3A4"/>
          </p15:clr>
        </p15:guide>
        <p15:guide id="6" pos="2880">
          <p15:clr>
            <a:srgbClr val="A4A3A4"/>
          </p15:clr>
        </p15:guide>
        <p15:guide id="7" pos="20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UFOUR Jean-Pierre" initials="DJ" lastIdx="1" clrIdx="0">
    <p:extLst>
      <p:ext uri="{19B8F6BF-5375-455C-9EA6-DF929625EA0E}">
        <p15:presenceInfo xmlns:p15="http://schemas.microsoft.com/office/powerpoint/2012/main" userId="S::jean-pierre.dufour@eramet.com::1988de2a-a3af-4bc5-a0c6-96b7141975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001A"/>
    <a:srgbClr val="1D252B"/>
    <a:srgbClr val="F27019"/>
    <a:srgbClr val="21B3EF"/>
    <a:srgbClr val="29EB4E"/>
    <a:srgbClr val="6AB732"/>
    <a:srgbClr val="0033CC"/>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43"/>
    <p:restoredTop sz="96662" autoAdjust="0"/>
  </p:normalViewPr>
  <p:slideViewPr>
    <p:cSldViewPr snapToGrid="0" snapToObjects="1">
      <p:cViewPr varScale="1">
        <p:scale>
          <a:sx n="80" d="100"/>
          <a:sy n="80" d="100"/>
        </p:scale>
        <p:origin x="1160" y="40"/>
      </p:cViewPr>
      <p:guideLst>
        <p:guide orient="horz" pos="1139"/>
        <p:guide orient="horz" pos="2160"/>
        <p:guide orient="horz" pos="4157"/>
        <p:guide orient="horz" pos="163"/>
        <p:guide pos="5557"/>
        <p:guide pos="2880"/>
        <p:guide pos="202"/>
      </p:guideLst>
    </p:cSldViewPr>
  </p:slideViewPr>
  <p:notesTextViewPr>
    <p:cViewPr>
      <p:scale>
        <a:sx n="100" d="100"/>
        <a:sy n="100" d="100"/>
      </p:scale>
      <p:origin x="0" y="0"/>
    </p:cViewPr>
  </p:notesTextViewPr>
  <p:sorterViewPr>
    <p:cViewPr varScale="1">
      <p:scale>
        <a:sx n="1" d="1"/>
        <a:sy n="1" d="1"/>
      </p:scale>
      <p:origin x="0" y="-21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88139" tIns="44070" rIns="88139" bIns="44070" rtlCol="0"/>
          <a:lstStyle>
            <a:lvl1pPr algn="l">
              <a:defRPr sz="1200"/>
            </a:lvl1pPr>
          </a:lstStyle>
          <a:p>
            <a:endParaRPr lang="fr-FR"/>
          </a:p>
        </p:txBody>
      </p:sp>
      <p:sp>
        <p:nvSpPr>
          <p:cNvPr id="3" name="Date Placeholder 2"/>
          <p:cNvSpPr>
            <a:spLocks noGrp="1"/>
          </p:cNvSpPr>
          <p:nvPr>
            <p:ph type="dt" sz="quarter" idx="1"/>
          </p:nvPr>
        </p:nvSpPr>
        <p:spPr>
          <a:xfrm>
            <a:off x="3970939" y="0"/>
            <a:ext cx="3037840" cy="464820"/>
          </a:xfrm>
          <a:prstGeom prst="rect">
            <a:avLst/>
          </a:prstGeom>
        </p:spPr>
        <p:txBody>
          <a:bodyPr vert="horz" lIns="88139" tIns="44070" rIns="88139" bIns="44070" rtlCol="0"/>
          <a:lstStyle>
            <a:lvl1pPr algn="r">
              <a:defRPr sz="1200"/>
            </a:lvl1pPr>
          </a:lstStyle>
          <a:p>
            <a:fld id="{A81FA138-7DB1-5D46-92DA-50B2E1494A64}" type="datetimeFigureOut">
              <a:rPr lang="en-US" smtClean="0"/>
              <a:t>3/31/2021</a:t>
            </a:fld>
            <a:endParaRPr lang="fr-FR"/>
          </a:p>
        </p:txBody>
      </p:sp>
      <p:sp>
        <p:nvSpPr>
          <p:cNvPr id="4" name="Footer Placeholder 3"/>
          <p:cNvSpPr>
            <a:spLocks noGrp="1"/>
          </p:cNvSpPr>
          <p:nvPr>
            <p:ph type="ftr" sz="quarter" idx="2"/>
          </p:nvPr>
        </p:nvSpPr>
        <p:spPr>
          <a:xfrm>
            <a:off x="0" y="8829966"/>
            <a:ext cx="3037840" cy="464820"/>
          </a:xfrm>
          <a:prstGeom prst="rect">
            <a:avLst/>
          </a:prstGeom>
        </p:spPr>
        <p:txBody>
          <a:bodyPr vert="horz" lIns="88139" tIns="44070" rIns="88139" bIns="44070" rtlCol="0" anchor="b"/>
          <a:lstStyle>
            <a:lvl1pPr algn="l">
              <a:defRPr sz="1200"/>
            </a:lvl1pPr>
          </a:lstStyle>
          <a:p>
            <a:endParaRPr lang="fr-FR"/>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88139" tIns="44070" rIns="88139" bIns="44070" rtlCol="0" anchor="b"/>
          <a:lstStyle>
            <a:lvl1pPr algn="r">
              <a:defRPr sz="1200"/>
            </a:lvl1pPr>
          </a:lstStyle>
          <a:p>
            <a:fld id="{7C13BED9-B0D1-CC4C-9A1E-7B67619CC8FF}" type="slidenum">
              <a:rPr lang="fr-FR" smtClean="0"/>
              <a:t>‹N°›</a:t>
            </a:fld>
            <a:endParaRPr lang="fr-FR"/>
          </a:p>
        </p:txBody>
      </p:sp>
    </p:spTree>
    <p:extLst>
      <p:ext uri="{BB962C8B-B14F-4D97-AF65-F5344CB8AC3E}">
        <p14:creationId xmlns:p14="http://schemas.microsoft.com/office/powerpoint/2010/main" val="9045389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88139" tIns="44070" rIns="88139" bIns="44070" rtlCol="0"/>
          <a:lstStyle>
            <a:lvl1pPr algn="l">
              <a:defRPr sz="1200"/>
            </a:lvl1pPr>
          </a:lstStyle>
          <a:p>
            <a:endParaRPr lang="fr-FR"/>
          </a:p>
        </p:txBody>
      </p:sp>
      <p:sp>
        <p:nvSpPr>
          <p:cNvPr id="3" name="Date Placeholder 2"/>
          <p:cNvSpPr>
            <a:spLocks noGrp="1"/>
          </p:cNvSpPr>
          <p:nvPr>
            <p:ph type="dt" idx="1"/>
          </p:nvPr>
        </p:nvSpPr>
        <p:spPr>
          <a:xfrm>
            <a:off x="3970939" y="0"/>
            <a:ext cx="3037840" cy="464820"/>
          </a:xfrm>
          <a:prstGeom prst="rect">
            <a:avLst/>
          </a:prstGeom>
        </p:spPr>
        <p:txBody>
          <a:bodyPr vert="horz" lIns="88139" tIns="44070" rIns="88139" bIns="44070" rtlCol="0"/>
          <a:lstStyle>
            <a:lvl1pPr algn="r">
              <a:defRPr sz="1200"/>
            </a:lvl1pPr>
          </a:lstStyle>
          <a:p>
            <a:fld id="{EEC2DDFA-0CE8-2B40-BF19-7FB94F1821B0}" type="datetimeFigureOut">
              <a:rPr lang="en-US" smtClean="0"/>
              <a:t>3/31/2021</a:t>
            </a:fld>
            <a:endParaRPr lang="fr-FR"/>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88139" tIns="44070" rIns="88139" bIns="44070" rtlCol="0" anchor="ctr"/>
          <a:lstStyle/>
          <a:p>
            <a:endParaRPr lang="fr-F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88139" tIns="44070" rIns="88139" bIns="4407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88139" tIns="44070" rIns="88139" bIns="44070" rtlCol="0" anchor="b"/>
          <a:lstStyle>
            <a:lvl1pPr algn="l">
              <a:defRPr sz="1200"/>
            </a:lvl1pPr>
          </a:lstStyle>
          <a:p>
            <a:endParaRPr lang="fr-FR"/>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88139" tIns="44070" rIns="88139" bIns="44070" rtlCol="0" anchor="b"/>
          <a:lstStyle>
            <a:lvl1pPr algn="r">
              <a:defRPr sz="1200"/>
            </a:lvl1pPr>
          </a:lstStyle>
          <a:p>
            <a:fld id="{6CC73AFC-67BE-9140-AEFA-9E640EA71009}" type="slidenum">
              <a:rPr lang="fr-FR" smtClean="0"/>
              <a:t>‹N°›</a:t>
            </a:fld>
            <a:endParaRPr lang="fr-FR"/>
          </a:p>
        </p:txBody>
      </p:sp>
    </p:spTree>
    <p:extLst>
      <p:ext uri="{BB962C8B-B14F-4D97-AF65-F5344CB8AC3E}">
        <p14:creationId xmlns:p14="http://schemas.microsoft.com/office/powerpoint/2010/main" val="38187561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A">
    <p:bg>
      <p:bgPr>
        <a:solidFill>
          <a:srgbClr val="182C53"/>
        </a:solidFill>
        <a:effectLst/>
      </p:bgPr>
    </p:bg>
    <p:spTree>
      <p:nvGrpSpPr>
        <p:cNvPr id="1" name=""/>
        <p:cNvGrpSpPr/>
        <p:nvPr/>
      </p:nvGrpSpPr>
      <p:grpSpPr>
        <a:xfrm>
          <a:off x="0" y="0"/>
          <a:ext cx="0" cy="0"/>
          <a:chOff x="0" y="0"/>
          <a:chExt cx="0" cy="0"/>
        </a:xfrm>
      </p:grpSpPr>
      <p:sp>
        <p:nvSpPr>
          <p:cNvPr id="13" name="Freeform 9"/>
          <p:cNvSpPr>
            <a:spLocks/>
          </p:cNvSpPr>
          <p:nvPr userDrawn="1"/>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accent3"/>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sp>
        <p:nvSpPr>
          <p:cNvPr id="3" name="Sous-titre 2"/>
          <p:cNvSpPr>
            <a:spLocks noGrp="1"/>
          </p:cNvSpPr>
          <p:nvPr>
            <p:ph type="subTitle" idx="1" hasCustomPrompt="1"/>
          </p:nvPr>
        </p:nvSpPr>
        <p:spPr bwMode="gray">
          <a:xfrm>
            <a:off x="539999" y="4402124"/>
            <a:ext cx="5400000" cy="1024348"/>
          </a:xfrm>
        </p:spPr>
        <p:txBody>
          <a:bodyPr/>
          <a:lstStyle>
            <a:lvl1pPr marL="0" indent="0" algn="l">
              <a:spcAft>
                <a:spcPts val="0"/>
              </a:spcAft>
              <a:buNone/>
              <a:defRPr sz="1700">
                <a:solidFill>
                  <a:schemeClr val="bg1"/>
                </a:solidFill>
              </a:defRPr>
            </a:lvl1pPr>
            <a:lvl2pPr marL="0" indent="0" algn="l">
              <a:spcBef>
                <a:spcPts val="0"/>
              </a:spcBef>
              <a:buNone/>
              <a:defRPr sz="1700" b="0">
                <a:solidFill>
                  <a:schemeClr val="bg1"/>
                </a:solidFill>
              </a:defRPr>
            </a:lvl2pPr>
            <a:lvl3pPr marL="0" indent="0" algn="l">
              <a:spcBef>
                <a:spcPts val="1200"/>
              </a:spcBef>
              <a:buNone/>
              <a:defRPr sz="1100" b="0" cap="all" baseline="0">
                <a:solidFill>
                  <a:schemeClr val="bg1"/>
                </a:solidFill>
              </a:defRPr>
            </a:lvl3pPr>
            <a:lvl4pPr marL="1371600" indent="0" algn="l">
              <a:buNone/>
              <a:defRPr>
                <a:solidFill>
                  <a:schemeClr val="tx1">
                    <a:tint val="75000"/>
                  </a:schemeClr>
                </a:solidFill>
              </a:defRPr>
            </a:lvl4pPr>
            <a:lvl5pPr marL="1828800" indent="0" algn="l">
              <a:buNone/>
              <a:defRPr>
                <a:solidFill>
                  <a:schemeClr val="tx1">
                    <a:tint val="75000"/>
                  </a:schemeClr>
                </a:solidFill>
              </a:defRPr>
            </a:lvl5pPr>
            <a:lvl6pPr marL="2286000" indent="0" algn="l">
              <a:buNone/>
              <a:defRPr>
                <a:solidFill>
                  <a:schemeClr val="tx1">
                    <a:tint val="75000"/>
                  </a:schemeClr>
                </a:solidFill>
              </a:defRPr>
            </a:lvl6pPr>
            <a:lvl7pPr marL="2743200" indent="0" algn="l">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Prénom Nom</a:t>
            </a:r>
          </a:p>
          <a:p>
            <a:pPr lvl="1"/>
            <a:r>
              <a:rPr lang="fr-FR" dirty="0"/>
              <a:t>Fonction</a:t>
            </a:r>
          </a:p>
          <a:p>
            <a:pPr lvl="2"/>
            <a:r>
              <a:rPr lang="fr-FR" dirty="0"/>
              <a:t>date</a:t>
            </a:r>
          </a:p>
        </p:txBody>
      </p:sp>
      <p:sp>
        <p:nvSpPr>
          <p:cNvPr id="2" name="Espace réservé de la date 1"/>
          <p:cNvSpPr>
            <a:spLocks noGrp="1"/>
          </p:cNvSpPr>
          <p:nvPr>
            <p:ph type="dt" sz="half" idx="10"/>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8" name="Espace réservé du pied de page 7"/>
          <p:cNvSpPr>
            <a:spLocks noGrp="1"/>
          </p:cNvSpPr>
          <p:nvPr>
            <p:ph type="ftr" sz="quarter" idx="11"/>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9" name="Espace réservé du numéro de diapositive 8"/>
          <p:cNvSpPr>
            <a:spLocks noGrp="1"/>
          </p:cNvSpPr>
          <p:nvPr>
            <p:ph type="sldNum" sz="quarter" idx="12"/>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11" name="Titre 10"/>
          <p:cNvSpPr>
            <a:spLocks noGrp="1"/>
          </p:cNvSpPr>
          <p:nvPr>
            <p:ph type="title"/>
          </p:nvPr>
        </p:nvSpPr>
        <p:spPr bwMode="gray">
          <a:xfrm>
            <a:off x="539999" y="2657915"/>
            <a:ext cx="5400000" cy="1512168"/>
          </a:xfrm>
        </p:spPr>
        <p:txBody>
          <a:bodyPr/>
          <a:lstStyle>
            <a:lvl1pPr>
              <a:lnSpc>
                <a:spcPct val="90000"/>
              </a:lnSpc>
              <a:defRPr sz="3000">
                <a:solidFill>
                  <a:schemeClr val="bg1"/>
                </a:solidFill>
              </a:defRPr>
            </a:lvl1pPr>
          </a:lstStyle>
          <a:p>
            <a:r>
              <a:rPr lang="fr-FR"/>
              <a:t>Modifiez le style du titre</a:t>
            </a:r>
            <a:endParaRPr lang="fr-FR" dirty="0"/>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 y="0"/>
            <a:ext cx="3599998" cy="1764944"/>
          </a:xfrm>
          <a:prstGeom prst="rect">
            <a:avLst/>
          </a:prstGeom>
        </p:spPr>
      </p:pic>
      <p:pic>
        <p:nvPicPr>
          <p:cNvPr id="15" name="Imag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565374" y="494312"/>
            <a:ext cx="3063050" cy="1260000"/>
          </a:xfrm>
          <a:prstGeom prst="rect">
            <a:avLst/>
          </a:prstGeom>
        </p:spPr>
      </p:pic>
    </p:spTree>
    <p:extLst>
      <p:ext uri="{BB962C8B-B14F-4D97-AF65-F5344CB8AC3E}">
        <p14:creationId xmlns:p14="http://schemas.microsoft.com/office/powerpoint/2010/main" val="298699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hapitre visuel C">
    <p:spTree>
      <p:nvGrpSpPr>
        <p:cNvPr id="1" name=""/>
        <p:cNvGrpSpPr/>
        <p:nvPr/>
      </p:nvGrpSpPr>
      <p:grpSpPr>
        <a:xfrm>
          <a:off x="0" y="0"/>
          <a:ext cx="0" cy="0"/>
          <a:chOff x="0" y="0"/>
          <a:chExt cx="0" cy="0"/>
        </a:xfrm>
      </p:grpSpPr>
      <p:sp>
        <p:nvSpPr>
          <p:cNvPr id="13" name="Espace réservé du texte 12"/>
          <p:cNvSpPr>
            <a:spLocks noGrp="1"/>
          </p:cNvSpPr>
          <p:nvPr>
            <p:ph type="body" sz="quarter" idx="19" hasCustomPrompt="1"/>
          </p:nvPr>
        </p:nvSpPr>
        <p:spPr bwMode="gray">
          <a:xfrm>
            <a:off x="0" y="3125272"/>
            <a:ext cx="9144000" cy="3732728"/>
          </a:xfrm>
          <a:custGeom>
            <a:avLst/>
            <a:gdLst>
              <a:gd name="connsiteX0" fmla="*/ 9135185 w 9144000"/>
              <a:gd name="connsiteY0" fmla="*/ 0 h 3732728"/>
              <a:gd name="connsiteX1" fmla="*/ 9144000 w 9144000"/>
              <a:gd name="connsiteY1" fmla="*/ 0 h 3732728"/>
              <a:gd name="connsiteX2" fmla="*/ 9144000 w 9144000"/>
              <a:gd name="connsiteY2" fmla="*/ 43810 h 3732728"/>
              <a:gd name="connsiteX3" fmla="*/ 9144000 w 9144000"/>
              <a:gd name="connsiteY3" fmla="*/ 756192 h 3732728"/>
              <a:gd name="connsiteX4" fmla="*/ 9144000 w 9144000"/>
              <a:gd name="connsiteY4" fmla="*/ 803939 h 3732728"/>
              <a:gd name="connsiteX5" fmla="*/ 3897084 w 9144000"/>
              <a:gd name="connsiteY5" fmla="*/ 3732728 h 3732728"/>
              <a:gd name="connsiteX6" fmla="*/ 3826591 w 9144000"/>
              <a:gd name="connsiteY6" fmla="*/ 3732728 h 3732728"/>
              <a:gd name="connsiteX7" fmla="*/ 0 w 9144000"/>
              <a:gd name="connsiteY7" fmla="*/ 3732728 h 3732728"/>
              <a:gd name="connsiteX8" fmla="*/ 0 w 9144000"/>
              <a:gd name="connsiteY8" fmla="*/ 3505453 h 3732728"/>
              <a:gd name="connsiteX9" fmla="*/ 0 w 9144000"/>
              <a:gd name="connsiteY9" fmla="*/ 3458661 h 3732728"/>
              <a:gd name="connsiteX10" fmla="*/ 3770388 w 9144000"/>
              <a:gd name="connsiteY10" fmla="*/ 2026257 h 3732728"/>
              <a:gd name="connsiteX11" fmla="*/ 5354561 w 9144000"/>
              <a:gd name="connsiteY11" fmla="*/ 1171590 h 3732728"/>
              <a:gd name="connsiteX12" fmla="*/ 8665280 w 9144000"/>
              <a:gd name="connsiteY12" fmla="*/ 57149 h 3732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3732728">
                <a:moveTo>
                  <a:pt x="9135185" y="0"/>
                </a:moveTo>
                <a:lnTo>
                  <a:pt x="9144000" y="0"/>
                </a:lnTo>
                <a:lnTo>
                  <a:pt x="9144000" y="43810"/>
                </a:lnTo>
                <a:lnTo>
                  <a:pt x="9144000" y="756192"/>
                </a:lnTo>
                <a:lnTo>
                  <a:pt x="9144000" y="803939"/>
                </a:lnTo>
                <a:cubicBezTo>
                  <a:pt x="6831089" y="1447566"/>
                  <a:pt x="4991620" y="2820764"/>
                  <a:pt x="3897084" y="3732728"/>
                </a:cubicBezTo>
                <a:lnTo>
                  <a:pt x="3826591" y="3732728"/>
                </a:lnTo>
                <a:lnTo>
                  <a:pt x="0" y="3732728"/>
                </a:lnTo>
                <a:lnTo>
                  <a:pt x="0" y="3505453"/>
                </a:lnTo>
                <a:lnTo>
                  <a:pt x="0" y="3458661"/>
                </a:lnTo>
                <a:cubicBezTo>
                  <a:pt x="1086916" y="3490174"/>
                  <a:pt x="1899483" y="3047084"/>
                  <a:pt x="3770388" y="2026257"/>
                </a:cubicBezTo>
                <a:cubicBezTo>
                  <a:pt x="4230493" y="1776064"/>
                  <a:pt x="4750613" y="1492448"/>
                  <a:pt x="5354561" y="1171590"/>
                </a:cubicBezTo>
                <a:cubicBezTo>
                  <a:pt x="6439809" y="595883"/>
                  <a:pt x="7549126" y="222697"/>
                  <a:pt x="8665280" y="57149"/>
                </a:cubicBezTo>
                <a:close/>
              </a:path>
            </a:pathLst>
          </a:custGeom>
          <a:solidFill>
            <a:schemeClr val="accent3">
              <a:alpha val="40000"/>
            </a:schemeClr>
          </a:solidFill>
          <a:ln>
            <a:noFill/>
          </a:ln>
        </p:spPr>
        <p:txBody>
          <a:bodyPr wrap="square" anchor="ctr" anchorCtr="0">
            <a:noAutofit/>
          </a:bodyPr>
          <a:lstStyle>
            <a:lvl1pPr algn="ctr">
              <a:defRPr baseline="0">
                <a:solidFill>
                  <a:schemeClr val="bg1">
                    <a:alpha val="0"/>
                  </a:schemeClr>
                </a:solidFill>
              </a:defRPr>
            </a:lvl1pPr>
          </a:lstStyle>
          <a:p>
            <a:pPr lvl="0"/>
            <a:r>
              <a:rPr lang="fr-FR" dirty="0"/>
              <a:t> </a:t>
            </a:r>
          </a:p>
        </p:txBody>
      </p:sp>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bg1"/>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600"/>
            <a:ext cx="5220000" cy="3095625"/>
          </a:xfrm>
        </p:spPr>
        <p:txBody>
          <a:bodyPr/>
          <a:lstStyle>
            <a:lvl1pPr>
              <a:lnSpc>
                <a:spcPct val="90000"/>
              </a:lnSpc>
              <a:spcAft>
                <a:spcPts val="1700"/>
              </a:spcAft>
              <a:defRPr sz="2800">
                <a:solidFill>
                  <a:schemeClr val="bg1"/>
                </a:solidFill>
              </a:defRPr>
            </a:lvl1pPr>
            <a:lvl2pPr marL="0" indent="0">
              <a:buNone/>
              <a:defRPr sz="2200" b="0">
                <a:solidFill>
                  <a:schemeClr val="bg1"/>
                </a:solidFill>
              </a:defRPr>
            </a:lvl2pPr>
          </a:lstStyle>
          <a:p>
            <a:pPr lvl="0"/>
            <a:r>
              <a:rPr lang="fr-FR"/>
              <a:t>Modifiez les styles du texte du masque</a:t>
            </a:r>
          </a:p>
          <a:p>
            <a:pPr lvl="1"/>
            <a:r>
              <a:rPr lang="fr-FR"/>
              <a:t>Deuxième niveau</a:t>
            </a:r>
          </a:p>
        </p:txBody>
      </p:sp>
      <p:sp>
        <p:nvSpPr>
          <p:cNvPr id="11" name="Espace réservé du texte 6"/>
          <p:cNvSpPr>
            <a:spLocks noGrp="1"/>
          </p:cNvSpPr>
          <p:nvPr>
            <p:ph type="body" sz="quarter" idx="20" hasCustomPrompt="1"/>
          </p:nvPr>
        </p:nvSpPr>
        <p:spPr bwMode="gray">
          <a:xfrm>
            <a:off x="7740000" y="6202800"/>
            <a:ext cx="1008000" cy="432000"/>
          </a:xfrm>
          <a:blipFill>
            <a:blip r:embed="rId2"/>
            <a:stretch>
              <a:fillRect/>
            </a:stretch>
          </a:blipFill>
          <a:ln>
            <a:solidFill>
              <a:schemeClr val="bg1">
                <a:alpha val="0"/>
              </a:schemeClr>
            </a:solidFill>
          </a:ln>
        </p:spPr>
        <p:txBody>
          <a:bodyPr anchor="ctr" anchorCtr="0"/>
          <a:lstStyle>
            <a:lvl1pPr algn="ctr">
              <a:defRPr baseline="0">
                <a:solidFill>
                  <a:schemeClr val="bg1">
                    <a:alpha val="0"/>
                  </a:schemeClr>
                </a:solidFill>
              </a:defRPr>
            </a:lvl1pPr>
          </a:lstStyle>
          <a:p>
            <a:pPr lvl="0"/>
            <a:r>
              <a:rPr lang="fr-FR" dirty="0"/>
              <a:t> </a:t>
            </a:r>
          </a:p>
        </p:txBody>
      </p:sp>
      <p:sp>
        <p:nvSpPr>
          <p:cNvPr id="10" name="Espace réservé du texte 9"/>
          <p:cNvSpPr>
            <a:spLocks noGrp="1"/>
          </p:cNvSpPr>
          <p:nvPr>
            <p:ph type="body" sz="quarter" idx="18" hasCustomPrompt="1"/>
          </p:nvPr>
        </p:nvSpPr>
        <p:spPr bwMode="gray">
          <a:xfrm>
            <a:off x="-10633" y="-10633"/>
            <a:ext cx="3576638" cy="1735200"/>
          </a:xfrm>
          <a:prstGeom prst="rect">
            <a:avLst/>
          </a:prstGeom>
          <a:blipFill>
            <a:blip r:embed="rId3"/>
            <a:stretch>
              <a:fillRect/>
            </a:stretch>
          </a:blipFill>
          <a:ln>
            <a:solidFill>
              <a:schemeClr val="bg1">
                <a:alpha val="0"/>
              </a:schemeClr>
            </a:solidFill>
          </a:ln>
        </p:spPr>
        <p:txBody>
          <a:bodyPr wrap="square">
            <a:noAutofit/>
          </a:bodyPr>
          <a:lstStyle>
            <a:lvl1pPr>
              <a:defRPr>
                <a:solidFill>
                  <a:schemeClr val="bg1">
                    <a:alpha val="0"/>
                  </a:schemeClr>
                </a:solidFill>
              </a:defRPr>
            </a:lvl1pPr>
          </a:lstStyle>
          <a:p>
            <a:pPr lvl="0"/>
            <a:r>
              <a:rPr lang="fr-FR" dirty="0"/>
              <a:t> </a:t>
            </a:r>
          </a:p>
        </p:txBody>
      </p:sp>
      <p:sp>
        <p:nvSpPr>
          <p:cNvPr id="8" name="Espace réservé pour une image  10"/>
          <p:cNvSpPr>
            <a:spLocks noGrp="1"/>
          </p:cNvSpPr>
          <p:nvPr>
            <p:ph type="pic" sz="quarter" idx="13" hasCustomPrompt="1"/>
          </p:nvPr>
        </p:nvSpPr>
        <p:spPr bwMode="gray">
          <a:xfrm>
            <a:off x="0" y="0"/>
            <a:ext cx="9144000" cy="6858000"/>
          </a:xfrm>
          <a:solidFill>
            <a:schemeClr val="bg1">
              <a:lumMod val="95000"/>
            </a:schemeClr>
          </a:solidFill>
        </p:spPr>
        <p:txBody>
          <a:bodyPr tIns="1260000" anchor="ctr" anchorCtr="0"/>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000" baseline="0">
                <a:solidFill>
                  <a:schemeClr val="tx2"/>
                </a:solidFill>
              </a:defRPr>
            </a:lvl1pPr>
          </a:lstStyle>
          <a:p>
            <a:r>
              <a:rPr lang="fr-FR" noProof="0" dirty="0"/>
              <a:t>Sélectionner l’icône pour insérer une image, </a:t>
            </a:r>
            <a:br>
              <a:rPr lang="fr-FR" noProof="0" dirty="0"/>
            </a:br>
            <a:r>
              <a:rPr lang="fr-FR" noProof="0" dirty="0"/>
              <a:t>puis disposer l’image en arrière plan </a:t>
            </a:r>
            <a:br>
              <a:rPr lang="fr-FR" noProof="0" dirty="0"/>
            </a:br>
            <a:r>
              <a:rPr lang="fr-FR" noProof="0" dirty="0"/>
              <a:t>(Sélectionner l’image avec le bouton droit de la souris / </a:t>
            </a:r>
            <a:br>
              <a:rPr lang="fr-FR" noProof="0" dirty="0"/>
            </a:br>
            <a:r>
              <a:rPr lang="fr-FR" noProof="0" dirty="0"/>
              <a:t>Mettre à l’arrière plan)</a:t>
            </a:r>
          </a:p>
        </p:txBody>
      </p:sp>
    </p:spTree>
    <p:extLst>
      <p:ext uri="{BB962C8B-B14F-4D97-AF65-F5344CB8AC3E}">
        <p14:creationId xmlns:p14="http://schemas.microsoft.com/office/powerpoint/2010/main" val="3150267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hapitre visuel D">
    <p:spTree>
      <p:nvGrpSpPr>
        <p:cNvPr id="1" name=""/>
        <p:cNvGrpSpPr/>
        <p:nvPr/>
      </p:nvGrpSpPr>
      <p:grpSpPr>
        <a:xfrm>
          <a:off x="0" y="0"/>
          <a:ext cx="0" cy="0"/>
          <a:chOff x="0" y="0"/>
          <a:chExt cx="0" cy="0"/>
        </a:xfrm>
      </p:grpSpPr>
      <p:sp>
        <p:nvSpPr>
          <p:cNvPr id="13" name="Espace réservé du texte 12"/>
          <p:cNvSpPr>
            <a:spLocks noGrp="1"/>
          </p:cNvSpPr>
          <p:nvPr>
            <p:ph type="body" sz="quarter" idx="19" hasCustomPrompt="1"/>
          </p:nvPr>
        </p:nvSpPr>
        <p:spPr bwMode="gray">
          <a:xfrm>
            <a:off x="0" y="3125272"/>
            <a:ext cx="9144000" cy="3732728"/>
          </a:xfrm>
          <a:custGeom>
            <a:avLst/>
            <a:gdLst>
              <a:gd name="connsiteX0" fmla="*/ 9135185 w 9144000"/>
              <a:gd name="connsiteY0" fmla="*/ 0 h 3732728"/>
              <a:gd name="connsiteX1" fmla="*/ 9144000 w 9144000"/>
              <a:gd name="connsiteY1" fmla="*/ 0 h 3732728"/>
              <a:gd name="connsiteX2" fmla="*/ 9144000 w 9144000"/>
              <a:gd name="connsiteY2" fmla="*/ 43810 h 3732728"/>
              <a:gd name="connsiteX3" fmla="*/ 9144000 w 9144000"/>
              <a:gd name="connsiteY3" fmla="*/ 756192 h 3732728"/>
              <a:gd name="connsiteX4" fmla="*/ 9144000 w 9144000"/>
              <a:gd name="connsiteY4" fmla="*/ 803939 h 3732728"/>
              <a:gd name="connsiteX5" fmla="*/ 3897084 w 9144000"/>
              <a:gd name="connsiteY5" fmla="*/ 3732728 h 3732728"/>
              <a:gd name="connsiteX6" fmla="*/ 3826591 w 9144000"/>
              <a:gd name="connsiteY6" fmla="*/ 3732728 h 3732728"/>
              <a:gd name="connsiteX7" fmla="*/ 0 w 9144000"/>
              <a:gd name="connsiteY7" fmla="*/ 3732728 h 3732728"/>
              <a:gd name="connsiteX8" fmla="*/ 0 w 9144000"/>
              <a:gd name="connsiteY8" fmla="*/ 3505453 h 3732728"/>
              <a:gd name="connsiteX9" fmla="*/ 0 w 9144000"/>
              <a:gd name="connsiteY9" fmla="*/ 3458661 h 3732728"/>
              <a:gd name="connsiteX10" fmla="*/ 3770388 w 9144000"/>
              <a:gd name="connsiteY10" fmla="*/ 2026257 h 3732728"/>
              <a:gd name="connsiteX11" fmla="*/ 5354561 w 9144000"/>
              <a:gd name="connsiteY11" fmla="*/ 1171590 h 3732728"/>
              <a:gd name="connsiteX12" fmla="*/ 8665280 w 9144000"/>
              <a:gd name="connsiteY12" fmla="*/ 57149 h 3732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3732728">
                <a:moveTo>
                  <a:pt x="9135185" y="0"/>
                </a:moveTo>
                <a:lnTo>
                  <a:pt x="9144000" y="0"/>
                </a:lnTo>
                <a:lnTo>
                  <a:pt x="9144000" y="43810"/>
                </a:lnTo>
                <a:lnTo>
                  <a:pt x="9144000" y="756192"/>
                </a:lnTo>
                <a:lnTo>
                  <a:pt x="9144000" y="803939"/>
                </a:lnTo>
                <a:cubicBezTo>
                  <a:pt x="6831089" y="1447566"/>
                  <a:pt x="4991620" y="2820764"/>
                  <a:pt x="3897084" y="3732728"/>
                </a:cubicBezTo>
                <a:lnTo>
                  <a:pt x="3826591" y="3732728"/>
                </a:lnTo>
                <a:lnTo>
                  <a:pt x="0" y="3732728"/>
                </a:lnTo>
                <a:lnTo>
                  <a:pt x="0" y="3505453"/>
                </a:lnTo>
                <a:lnTo>
                  <a:pt x="0" y="3458661"/>
                </a:lnTo>
                <a:cubicBezTo>
                  <a:pt x="1086916" y="3490174"/>
                  <a:pt x="1899483" y="3047084"/>
                  <a:pt x="3770388" y="2026257"/>
                </a:cubicBezTo>
                <a:cubicBezTo>
                  <a:pt x="4230493" y="1776064"/>
                  <a:pt x="4750613" y="1492448"/>
                  <a:pt x="5354561" y="1171590"/>
                </a:cubicBezTo>
                <a:cubicBezTo>
                  <a:pt x="6439809" y="595883"/>
                  <a:pt x="7549126" y="222697"/>
                  <a:pt x="8665280" y="57149"/>
                </a:cubicBezTo>
                <a:close/>
              </a:path>
            </a:pathLst>
          </a:custGeom>
          <a:solidFill>
            <a:schemeClr val="accent4">
              <a:alpha val="40000"/>
            </a:schemeClr>
          </a:solidFill>
          <a:ln>
            <a:noFill/>
          </a:ln>
        </p:spPr>
        <p:txBody>
          <a:bodyPr wrap="square" anchor="ctr" anchorCtr="0">
            <a:noAutofit/>
          </a:bodyPr>
          <a:lstStyle>
            <a:lvl1pPr algn="ctr">
              <a:defRPr baseline="0">
                <a:solidFill>
                  <a:schemeClr val="bg1">
                    <a:alpha val="0"/>
                  </a:schemeClr>
                </a:solidFill>
              </a:defRPr>
            </a:lvl1pPr>
          </a:lstStyle>
          <a:p>
            <a:pPr lvl="0"/>
            <a:r>
              <a:rPr lang="fr-FR" dirty="0"/>
              <a:t> </a:t>
            </a:r>
          </a:p>
        </p:txBody>
      </p:sp>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bg1"/>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600"/>
            <a:ext cx="5220000" cy="3095625"/>
          </a:xfrm>
        </p:spPr>
        <p:txBody>
          <a:bodyPr/>
          <a:lstStyle>
            <a:lvl1pPr>
              <a:lnSpc>
                <a:spcPct val="90000"/>
              </a:lnSpc>
              <a:spcAft>
                <a:spcPts val="1700"/>
              </a:spcAft>
              <a:defRPr sz="2800">
                <a:solidFill>
                  <a:schemeClr val="bg1"/>
                </a:solidFill>
              </a:defRPr>
            </a:lvl1pPr>
            <a:lvl2pPr marL="0" indent="0">
              <a:buNone/>
              <a:defRPr sz="2200" b="0">
                <a:solidFill>
                  <a:schemeClr val="bg1"/>
                </a:solidFill>
              </a:defRPr>
            </a:lvl2pPr>
          </a:lstStyle>
          <a:p>
            <a:pPr lvl="0"/>
            <a:r>
              <a:rPr lang="fr-FR"/>
              <a:t>Modifiez les styles du texte du masque</a:t>
            </a:r>
          </a:p>
          <a:p>
            <a:pPr lvl="1"/>
            <a:r>
              <a:rPr lang="fr-FR"/>
              <a:t>Deuxième niveau</a:t>
            </a:r>
          </a:p>
        </p:txBody>
      </p:sp>
      <p:sp>
        <p:nvSpPr>
          <p:cNvPr id="11" name="Espace réservé du texte 6"/>
          <p:cNvSpPr>
            <a:spLocks noGrp="1"/>
          </p:cNvSpPr>
          <p:nvPr>
            <p:ph type="body" sz="quarter" idx="20" hasCustomPrompt="1"/>
          </p:nvPr>
        </p:nvSpPr>
        <p:spPr bwMode="gray">
          <a:xfrm>
            <a:off x="7740000" y="6202800"/>
            <a:ext cx="1008000" cy="432000"/>
          </a:xfrm>
          <a:blipFill>
            <a:blip r:embed="rId2"/>
            <a:stretch>
              <a:fillRect/>
            </a:stretch>
          </a:blipFill>
          <a:ln>
            <a:solidFill>
              <a:schemeClr val="bg1">
                <a:alpha val="0"/>
              </a:schemeClr>
            </a:solidFill>
          </a:ln>
        </p:spPr>
        <p:txBody>
          <a:bodyPr anchor="ctr" anchorCtr="0"/>
          <a:lstStyle>
            <a:lvl1pPr algn="ctr">
              <a:defRPr baseline="0">
                <a:solidFill>
                  <a:schemeClr val="bg1">
                    <a:alpha val="0"/>
                  </a:schemeClr>
                </a:solidFill>
              </a:defRPr>
            </a:lvl1pPr>
          </a:lstStyle>
          <a:p>
            <a:pPr lvl="0"/>
            <a:r>
              <a:rPr lang="fr-FR" dirty="0"/>
              <a:t> </a:t>
            </a:r>
          </a:p>
        </p:txBody>
      </p:sp>
      <p:sp>
        <p:nvSpPr>
          <p:cNvPr id="10" name="Espace réservé du texte 9"/>
          <p:cNvSpPr>
            <a:spLocks noGrp="1"/>
          </p:cNvSpPr>
          <p:nvPr>
            <p:ph type="body" sz="quarter" idx="18" hasCustomPrompt="1"/>
          </p:nvPr>
        </p:nvSpPr>
        <p:spPr bwMode="gray">
          <a:xfrm>
            <a:off x="-10633" y="-10633"/>
            <a:ext cx="3576638" cy="1735200"/>
          </a:xfrm>
          <a:prstGeom prst="rect">
            <a:avLst/>
          </a:prstGeom>
          <a:blipFill>
            <a:blip r:embed="rId3"/>
            <a:stretch>
              <a:fillRect/>
            </a:stretch>
          </a:blipFill>
          <a:ln>
            <a:solidFill>
              <a:schemeClr val="bg1">
                <a:alpha val="0"/>
              </a:schemeClr>
            </a:solidFill>
          </a:ln>
        </p:spPr>
        <p:txBody>
          <a:bodyPr wrap="square">
            <a:noAutofit/>
          </a:bodyPr>
          <a:lstStyle>
            <a:lvl1pPr>
              <a:defRPr>
                <a:solidFill>
                  <a:schemeClr val="bg1">
                    <a:alpha val="0"/>
                  </a:schemeClr>
                </a:solidFill>
              </a:defRPr>
            </a:lvl1pPr>
          </a:lstStyle>
          <a:p>
            <a:pPr lvl="0"/>
            <a:r>
              <a:rPr lang="fr-FR" dirty="0"/>
              <a:t> </a:t>
            </a:r>
          </a:p>
        </p:txBody>
      </p:sp>
      <p:sp>
        <p:nvSpPr>
          <p:cNvPr id="8" name="Espace réservé pour une image  10"/>
          <p:cNvSpPr>
            <a:spLocks noGrp="1"/>
          </p:cNvSpPr>
          <p:nvPr>
            <p:ph type="pic" sz="quarter" idx="13" hasCustomPrompt="1"/>
          </p:nvPr>
        </p:nvSpPr>
        <p:spPr bwMode="gray">
          <a:xfrm>
            <a:off x="0" y="0"/>
            <a:ext cx="9144000" cy="6858000"/>
          </a:xfrm>
          <a:solidFill>
            <a:schemeClr val="bg1">
              <a:lumMod val="95000"/>
            </a:schemeClr>
          </a:solidFill>
        </p:spPr>
        <p:txBody>
          <a:bodyPr tIns="1260000" anchor="ctr" anchorCtr="0"/>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000" baseline="0">
                <a:solidFill>
                  <a:schemeClr val="tx2"/>
                </a:solidFill>
              </a:defRPr>
            </a:lvl1pPr>
          </a:lstStyle>
          <a:p>
            <a:r>
              <a:rPr lang="fr-FR" noProof="0" dirty="0"/>
              <a:t>Sélectionner l’icône pour insérer une image, </a:t>
            </a:r>
            <a:br>
              <a:rPr lang="fr-FR" noProof="0" dirty="0"/>
            </a:br>
            <a:r>
              <a:rPr lang="fr-FR" noProof="0" dirty="0"/>
              <a:t>puis disposer l’image en arrière plan </a:t>
            </a:r>
            <a:br>
              <a:rPr lang="fr-FR" noProof="0" dirty="0"/>
            </a:br>
            <a:r>
              <a:rPr lang="fr-FR" noProof="0" dirty="0"/>
              <a:t>(Sélectionner l’image avec le bouton droit de la souris / </a:t>
            </a:r>
            <a:br>
              <a:rPr lang="fr-FR" noProof="0" dirty="0"/>
            </a:br>
            <a:r>
              <a:rPr lang="fr-FR" noProof="0" dirty="0"/>
              <a:t>Mettre à l’arrière plan)</a:t>
            </a:r>
          </a:p>
        </p:txBody>
      </p:sp>
    </p:spTree>
    <p:extLst>
      <p:ext uri="{BB962C8B-B14F-4D97-AF65-F5344CB8AC3E}">
        <p14:creationId xmlns:p14="http://schemas.microsoft.com/office/powerpoint/2010/main" val="4101484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bwMode="gray"/>
        <p:txBody>
          <a:bodyPr/>
          <a:lstStyle/>
          <a:p>
            <a:r>
              <a:rPr lang="fr-FR"/>
              <a:t>Modifiez le style du titre</a:t>
            </a:r>
          </a:p>
        </p:txBody>
      </p:sp>
      <p:cxnSp>
        <p:nvCxnSpPr>
          <p:cNvPr id="8" name="Connecteur droit 7"/>
          <p:cNvCxnSpPr/>
          <p:nvPr userDrawn="1"/>
        </p:nvCxnSpPr>
        <p:spPr bwMode="gray">
          <a:xfrm>
            <a:off x="540000" y="972102"/>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Espace réservé du contenu 2"/>
          <p:cNvSpPr>
            <a:spLocks noGrp="1"/>
          </p:cNvSpPr>
          <p:nvPr>
            <p:ph idx="1" hasCustomPrompt="1"/>
          </p:nvPr>
        </p:nvSpPr>
        <p:spPr bwMode="gray">
          <a:xfrm>
            <a:off x="540000" y="1242000"/>
            <a:ext cx="8064000" cy="4860000"/>
          </a:xfrm>
        </p:spPr>
        <p:txBody>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10"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3" name="Espace réservé de la date 2"/>
          <p:cNvSpPr>
            <a:spLocks noGrp="1"/>
          </p:cNvSpPr>
          <p:nvPr>
            <p:ph type="dt" sz="half" idx="14"/>
          </p:nvPr>
        </p:nvSpPr>
        <p:spPr/>
        <p:txBody>
          <a:bodyPr/>
          <a:lstStyle/>
          <a:p>
            <a:r>
              <a:rPr lang="fr-FR">
                <a:solidFill>
                  <a:prstClr val="black">
                    <a:alpha val="0"/>
                  </a:prstClr>
                </a:solidFill>
              </a:rPr>
              <a:t>Date</a:t>
            </a:r>
            <a:endParaRPr lang="fr-FR" dirty="0">
              <a:solidFill>
                <a:prstClr val="black">
                  <a:alpha val="0"/>
                </a:prstClr>
              </a:solidFill>
            </a:endParaRPr>
          </a:p>
        </p:txBody>
      </p:sp>
      <p:sp>
        <p:nvSpPr>
          <p:cNvPr id="7" name="Espace réservé du pied de page 6"/>
          <p:cNvSpPr>
            <a:spLocks noGrp="1"/>
          </p:cNvSpPr>
          <p:nvPr>
            <p:ph type="ftr" sz="quarter" idx="15"/>
          </p:nvPr>
        </p:nvSpPr>
        <p:spPr/>
        <p:txBody>
          <a:bodyPr/>
          <a:lstStyle/>
          <a:p>
            <a:pPr algn="l"/>
            <a:r>
              <a:rPr lang="fr-FR">
                <a:solidFill>
                  <a:srgbClr val="1A003B"/>
                </a:solidFill>
              </a:rPr>
              <a:t>Titre de la présentation - 00/00/00</a:t>
            </a:r>
            <a:endParaRPr lang="fr-FR" dirty="0">
              <a:solidFill>
                <a:srgbClr val="1A003B"/>
              </a:solidFill>
            </a:endParaRPr>
          </a:p>
        </p:txBody>
      </p:sp>
      <p:sp>
        <p:nvSpPr>
          <p:cNvPr id="11" name="Espace réservé du numéro de diapositive 10"/>
          <p:cNvSpPr>
            <a:spLocks noGrp="1"/>
          </p:cNvSpPr>
          <p:nvPr>
            <p:ph type="sldNum" sz="quarter" idx="16"/>
          </p:nvPr>
        </p:nvSpPr>
        <p:spPr/>
        <p:txBody>
          <a:bodyPr/>
          <a:lstStyle/>
          <a:p>
            <a:fld id="{733122C9-A0B9-462F-8757-0847AD287B63}" type="slidenum">
              <a:rPr lang="fr-FR" smtClean="0">
                <a:solidFill>
                  <a:srgbClr val="FA6414"/>
                </a:solidFill>
              </a:rPr>
              <a:pPr/>
              <a:t>‹N°›</a:t>
            </a:fld>
            <a:endParaRPr lang="fr-FR" dirty="0">
              <a:solidFill>
                <a:srgbClr val="FA6414"/>
              </a:solidFill>
            </a:endParaRPr>
          </a:p>
        </p:txBody>
      </p:sp>
    </p:spTree>
    <p:extLst>
      <p:ext uri="{BB962C8B-B14F-4D97-AF65-F5344CB8AC3E}">
        <p14:creationId xmlns:p14="http://schemas.microsoft.com/office/powerpoint/2010/main" val="3609872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contenu 2 colonnes">
    <p:spTree>
      <p:nvGrpSpPr>
        <p:cNvPr id="1" name=""/>
        <p:cNvGrpSpPr/>
        <p:nvPr/>
      </p:nvGrpSpPr>
      <p:grpSpPr>
        <a:xfrm>
          <a:off x="0" y="0"/>
          <a:ext cx="0" cy="0"/>
          <a:chOff x="0" y="0"/>
          <a:chExt cx="0" cy="0"/>
        </a:xfrm>
      </p:grpSpPr>
      <p:sp>
        <p:nvSpPr>
          <p:cNvPr id="9" name="Espace réservé de la date 8"/>
          <p:cNvSpPr>
            <a:spLocks noGrp="1"/>
          </p:cNvSpPr>
          <p:nvPr>
            <p:ph type="dt" sz="half" idx="14"/>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10" name="Espace réservé du pied de page 9"/>
          <p:cNvSpPr>
            <a:spLocks noGrp="1"/>
          </p:cNvSpPr>
          <p:nvPr>
            <p:ph type="ftr" sz="quarter" idx="15"/>
          </p:nvPr>
        </p:nvSpPr>
        <p:spPr bwMode="gray"/>
        <p:txBody>
          <a:bodyPr/>
          <a:lstStyle/>
          <a:p>
            <a:pPr algn="l"/>
            <a:r>
              <a:rPr lang="fr-FR" dirty="0">
                <a:solidFill>
                  <a:srgbClr val="1A003B"/>
                </a:solidFill>
              </a:rPr>
              <a:t>Titre de la présentation - 00/00/00</a:t>
            </a:r>
          </a:p>
        </p:txBody>
      </p:sp>
      <p:sp>
        <p:nvSpPr>
          <p:cNvPr id="11" name="Espace réservé du numéro de diapositive 10"/>
          <p:cNvSpPr>
            <a:spLocks noGrp="1"/>
          </p:cNvSpPr>
          <p:nvPr>
            <p:ph type="sldNum" sz="quarter" idx="16"/>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13" name="Connecteur droit 12"/>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6" name="Espace réservé du texte 13"/>
          <p:cNvSpPr>
            <a:spLocks noGrp="1"/>
          </p:cNvSpPr>
          <p:nvPr>
            <p:ph type="body" sz="quarter" idx="17" hasCustomPrompt="1"/>
          </p:nvPr>
        </p:nvSpPr>
        <p:spPr bwMode="gray">
          <a:xfrm>
            <a:off x="540000" y="1242000"/>
            <a:ext cx="4104000" cy="4860000"/>
          </a:xfrm>
        </p:spPr>
        <p:txBody>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17" name="Espace réservé du texte 13"/>
          <p:cNvSpPr>
            <a:spLocks noGrp="1"/>
          </p:cNvSpPr>
          <p:nvPr>
            <p:ph type="body" sz="quarter" idx="18" hasCustomPrompt="1"/>
          </p:nvPr>
        </p:nvSpPr>
        <p:spPr bwMode="gray">
          <a:xfrm>
            <a:off x="4860000" y="1242000"/>
            <a:ext cx="3744000" cy="4860000"/>
          </a:xfrm>
        </p:spPr>
        <p:txBody>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18"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4277367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et contenu chiffres clés">
    <p:spTree>
      <p:nvGrpSpPr>
        <p:cNvPr id="1" name=""/>
        <p:cNvGrpSpPr/>
        <p:nvPr/>
      </p:nvGrpSpPr>
      <p:grpSpPr>
        <a:xfrm>
          <a:off x="0" y="0"/>
          <a:ext cx="0" cy="0"/>
          <a:chOff x="0" y="0"/>
          <a:chExt cx="0" cy="0"/>
        </a:xfrm>
      </p:grpSpPr>
      <p:sp>
        <p:nvSpPr>
          <p:cNvPr id="12" name="Espace réservé pour une image  10"/>
          <p:cNvSpPr>
            <a:spLocks noGrp="1"/>
          </p:cNvSpPr>
          <p:nvPr>
            <p:ph type="pic" sz="quarter" idx="19" hasCustomPrompt="1"/>
          </p:nvPr>
        </p:nvSpPr>
        <p:spPr bwMode="gray">
          <a:xfrm>
            <a:off x="540000" y="1291282"/>
            <a:ext cx="4032000" cy="3924000"/>
          </a:xfrm>
          <a:solidFill>
            <a:schemeClr val="bg1">
              <a:lumMod val="95000"/>
            </a:schemeClr>
          </a:solidFill>
        </p:spPr>
        <p:txBody>
          <a:bodyPr tIns="900000" anchor="ctr" anchorCtr="0"/>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000">
                <a:solidFill>
                  <a:schemeClr val="tx2"/>
                </a:solidFill>
              </a:defRPr>
            </a:lvl1pPr>
          </a:lstStyle>
          <a:p>
            <a:r>
              <a:rPr lang="fr-FR" noProof="0" dirty="0"/>
              <a:t>Sélectionner l’icône pour insérer une image</a:t>
            </a:r>
          </a:p>
        </p:txBody>
      </p:sp>
      <p:sp>
        <p:nvSpPr>
          <p:cNvPr id="4" name="Titre 3"/>
          <p:cNvSpPr>
            <a:spLocks noGrp="1"/>
          </p:cNvSpPr>
          <p:nvPr>
            <p:ph type="title"/>
          </p:nvPr>
        </p:nvSpPr>
        <p:spPr bwMode="gray"/>
        <p:txBody>
          <a:bodyPr/>
          <a:lstStyle/>
          <a:p>
            <a:r>
              <a:rPr lang="fr-FR"/>
              <a:t>Modifiez le style du titre</a:t>
            </a:r>
          </a:p>
        </p:txBody>
      </p:sp>
      <p:sp>
        <p:nvSpPr>
          <p:cNvPr id="6" name="Espace réservé de la date 5"/>
          <p:cNvSpPr>
            <a:spLocks noGrp="1"/>
          </p:cNvSpPr>
          <p:nvPr>
            <p:ph type="dt" sz="half" idx="22"/>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7" name="Espace réservé du pied de page 6"/>
          <p:cNvSpPr>
            <a:spLocks noGrp="1"/>
          </p:cNvSpPr>
          <p:nvPr>
            <p:ph type="ftr" sz="quarter" idx="23"/>
          </p:nvPr>
        </p:nvSpPr>
        <p:spPr bwMode="gray"/>
        <p:txBody>
          <a:bodyPr/>
          <a:lstStyle/>
          <a:p>
            <a:pPr algn="l"/>
            <a:r>
              <a:rPr lang="fr-FR">
                <a:solidFill>
                  <a:srgbClr val="1A003B"/>
                </a:solidFill>
              </a:rPr>
              <a:t>Titre de la présentation - 00/00/00</a:t>
            </a:r>
            <a:endParaRPr lang="fr-FR" dirty="0">
              <a:solidFill>
                <a:srgbClr val="1A003B"/>
              </a:solidFill>
            </a:endParaRPr>
          </a:p>
        </p:txBody>
      </p:sp>
      <p:sp>
        <p:nvSpPr>
          <p:cNvPr id="14" name="Espace réservé du numéro de diapositive 13"/>
          <p:cNvSpPr>
            <a:spLocks noGrp="1"/>
          </p:cNvSpPr>
          <p:nvPr>
            <p:ph type="sldNum" sz="quarter" idx="24"/>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17" name="Connecteur droit 16"/>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8" name="Espace réservé du texte 13"/>
          <p:cNvSpPr>
            <a:spLocks noGrp="1"/>
          </p:cNvSpPr>
          <p:nvPr>
            <p:ph type="body" sz="quarter" idx="18" hasCustomPrompt="1"/>
          </p:nvPr>
        </p:nvSpPr>
        <p:spPr bwMode="gray">
          <a:xfrm>
            <a:off x="4860000" y="1242882"/>
            <a:ext cx="3744000" cy="3060000"/>
          </a:xfrm>
        </p:spPr>
        <p:txBody>
          <a:bodyPr/>
          <a:lstStyle>
            <a:lvl5pPr marL="712800" indent="-266400">
              <a:defRPr/>
            </a:lvl5pPr>
            <a:lvl6pPr marL="900000" indent="-180975">
              <a:defRPr/>
            </a:lvl6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19" name="Espace réservé du texte 4"/>
          <p:cNvSpPr>
            <a:spLocks noGrp="1"/>
          </p:cNvSpPr>
          <p:nvPr>
            <p:ph type="body" sz="quarter" idx="20" hasCustomPrompt="1"/>
          </p:nvPr>
        </p:nvSpPr>
        <p:spPr bwMode="gray">
          <a:xfrm>
            <a:off x="5336890" y="4347852"/>
            <a:ext cx="1620000" cy="972000"/>
          </a:xfrm>
        </p:spPr>
        <p:txBody>
          <a:bodyPr/>
          <a:lstStyle>
            <a:lvl1pPr>
              <a:spcAft>
                <a:spcPts val="0"/>
              </a:spcAft>
              <a:defRPr sz="3500"/>
            </a:lvl1pPr>
            <a:lvl2pPr marL="0" indent="0">
              <a:spcBef>
                <a:spcPts val="0"/>
              </a:spcBef>
              <a:buNone/>
              <a:defRPr sz="1200" b="0"/>
            </a:lvl2pPr>
          </a:lstStyle>
          <a:p>
            <a:pPr lvl="0"/>
            <a:r>
              <a:rPr lang="fr-FR" dirty="0"/>
              <a:t>00%</a:t>
            </a:r>
          </a:p>
          <a:p>
            <a:pPr lvl="1"/>
            <a:r>
              <a:rPr lang="fr-FR" dirty="0"/>
              <a:t>Texte</a:t>
            </a:r>
          </a:p>
        </p:txBody>
      </p:sp>
      <p:sp>
        <p:nvSpPr>
          <p:cNvPr id="20" name="Espace réservé du texte 4"/>
          <p:cNvSpPr>
            <a:spLocks noGrp="1"/>
          </p:cNvSpPr>
          <p:nvPr>
            <p:ph type="body" sz="quarter" idx="21" hasCustomPrompt="1"/>
          </p:nvPr>
        </p:nvSpPr>
        <p:spPr bwMode="gray">
          <a:xfrm>
            <a:off x="7126964" y="4347852"/>
            <a:ext cx="1620000" cy="972000"/>
          </a:xfrm>
        </p:spPr>
        <p:txBody>
          <a:bodyPr/>
          <a:lstStyle>
            <a:lvl1pPr>
              <a:spcAft>
                <a:spcPts val="0"/>
              </a:spcAft>
              <a:defRPr sz="3500"/>
            </a:lvl1pPr>
            <a:lvl2pPr marL="0" indent="0">
              <a:spcBef>
                <a:spcPts val="0"/>
              </a:spcBef>
              <a:buNone/>
              <a:defRPr sz="1200" b="0"/>
            </a:lvl2pPr>
          </a:lstStyle>
          <a:p>
            <a:pPr lvl="0"/>
            <a:r>
              <a:rPr lang="fr-FR" dirty="0"/>
              <a:t>00%</a:t>
            </a:r>
          </a:p>
          <a:p>
            <a:pPr lvl="1"/>
            <a:r>
              <a:rPr lang="fr-FR" dirty="0"/>
              <a:t>Texte</a:t>
            </a:r>
          </a:p>
        </p:txBody>
      </p:sp>
      <p:sp>
        <p:nvSpPr>
          <p:cNvPr id="21"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Tree>
    <p:extLst>
      <p:ext uri="{BB962C8B-B14F-4D97-AF65-F5344CB8AC3E}">
        <p14:creationId xmlns:p14="http://schemas.microsoft.com/office/powerpoint/2010/main" val="699388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re et contenu texte encadré">
    <p:spTree>
      <p:nvGrpSpPr>
        <p:cNvPr id="1" name=""/>
        <p:cNvGrpSpPr/>
        <p:nvPr/>
      </p:nvGrpSpPr>
      <p:grpSpPr>
        <a:xfrm>
          <a:off x="0" y="0"/>
          <a:ext cx="0" cy="0"/>
          <a:chOff x="0" y="0"/>
          <a:chExt cx="0" cy="0"/>
        </a:xfrm>
      </p:grpSpPr>
      <p:sp>
        <p:nvSpPr>
          <p:cNvPr id="12" name="Rectangle 11"/>
          <p:cNvSpPr/>
          <p:nvPr userDrawn="1"/>
        </p:nvSpPr>
        <p:spPr bwMode="gray">
          <a:xfrm>
            <a:off x="4874400" y="1306264"/>
            <a:ext cx="3729600" cy="3762000"/>
          </a:xfrm>
          <a:prstGeom prst="rect">
            <a:avLst/>
          </a:prstGeom>
          <a:noFill/>
          <a:ln w="12700">
            <a:gradFill flip="none" rotWithShape="1">
              <a:gsLst>
                <a:gs pos="37000">
                  <a:schemeClr val="accent2"/>
                </a:gs>
                <a:gs pos="0">
                  <a:schemeClr val="accent1"/>
                </a:gs>
                <a:gs pos="63000">
                  <a:schemeClr val="accent3"/>
                </a:gs>
                <a:gs pos="100000">
                  <a:schemeClr val="accent4"/>
                </a:gs>
              </a:gsLst>
              <a:lin ang="0" scaled="1"/>
              <a:tileRect/>
            </a:gra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fr-FR">
              <a:solidFill>
                <a:prstClr val="white"/>
              </a:solidFill>
            </a:endParaRPr>
          </a:p>
        </p:txBody>
      </p:sp>
      <p:sp>
        <p:nvSpPr>
          <p:cNvPr id="13" name="Espace réservé du texte 13"/>
          <p:cNvSpPr>
            <a:spLocks noGrp="1"/>
          </p:cNvSpPr>
          <p:nvPr>
            <p:ph type="body" sz="quarter" idx="18"/>
          </p:nvPr>
        </p:nvSpPr>
        <p:spPr bwMode="gray">
          <a:xfrm>
            <a:off x="4874400" y="1306264"/>
            <a:ext cx="3730075" cy="3762000"/>
          </a:xfrm>
          <a:ln w="22225">
            <a:noFill/>
            <a:miter lim="800000"/>
          </a:ln>
        </p:spPr>
        <p:txBody>
          <a:bodyPr lIns="216000" tIns="216000" rIns="108000"/>
          <a:lstStyle>
            <a:lvl1pPr marL="3600">
              <a:lnSpc>
                <a:spcPct val="97000"/>
              </a:lnSpc>
              <a:spcAft>
                <a:spcPts val="0"/>
              </a:spcAft>
              <a:defRPr sz="1200" baseline="0"/>
            </a:lvl1pPr>
            <a:lvl2pPr marL="0" indent="0">
              <a:lnSpc>
                <a:spcPct val="97000"/>
              </a:lnSpc>
              <a:spcBef>
                <a:spcPts val="0"/>
              </a:spcBef>
              <a:buNone/>
              <a:tabLst>
                <a:tab pos="0" algn="l"/>
              </a:tabLst>
              <a:defRPr b="0">
                <a:solidFill>
                  <a:schemeClr val="accent2"/>
                </a:solidFill>
              </a:defRPr>
            </a:lvl2pPr>
            <a:lvl3pPr marL="3175" indent="0">
              <a:buFont typeface="Arial" pitchFamily="34" charset="0"/>
              <a:buNone/>
              <a:defRPr/>
            </a:lvl3pPr>
            <a:lvl4pPr marL="4762" indent="0">
              <a:buNone/>
              <a:defRPr/>
            </a:lvl4pPr>
            <a:lvl5pPr marL="3175" indent="0">
              <a:buNone/>
              <a:defRPr/>
            </a:lvl5pPr>
          </a:lstStyle>
          <a:p>
            <a:pPr lvl="0"/>
            <a:r>
              <a:rPr lang="fr-FR"/>
              <a:t>Modifiez les styles du texte du masque</a:t>
            </a:r>
          </a:p>
          <a:p>
            <a:pPr lvl="1"/>
            <a:r>
              <a:rPr lang="fr-FR"/>
              <a:t>Deuxième niveau</a:t>
            </a:r>
          </a:p>
        </p:txBody>
      </p:sp>
      <p:sp>
        <p:nvSpPr>
          <p:cNvPr id="5" name="Espace réservé de la date 4"/>
          <p:cNvSpPr>
            <a:spLocks noGrp="1"/>
          </p:cNvSpPr>
          <p:nvPr>
            <p:ph type="dt" sz="half" idx="19"/>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6" name="Espace réservé du pied de page 5"/>
          <p:cNvSpPr>
            <a:spLocks noGrp="1"/>
          </p:cNvSpPr>
          <p:nvPr>
            <p:ph type="ftr" sz="quarter" idx="20"/>
          </p:nvPr>
        </p:nvSpPr>
        <p:spPr bwMode="gray"/>
        <p:txBody>
          <a:bodyPr/>
          <a:lstStyle/>
          <a:p>
            <a:pPr algn="l"/>
            <a:r>
              <a:rPr lang="fr-FR">
                <a:solidFill>
                  <a:srgbClr val="1A003B"/>
                </a:solidFill>
              </a:rPr>
              <a:t>Titre de la présentation - 00/00/00</a:t>
            </a:r>
            <a:endParaRPr lang="fr-FR" dirty="0">
              <a:solidFill>
                <a:srgbClr val="1A003B"/>
              </a:solidFill>
            </a:endParaRPr>
          </a:p>
        </p:txBody>
      </p:sp>
      <p:sp>
        <p:nvSpPr>
          <p:cNvPr id="7" name="Espace réservé du numéro de diapositive 6"/>
          <p:cNvSpPr>
            <a:spLocks noGrp="1"/>
          </p:cNvSpPr>
          <p:nvPr>
            <p:ph type="sldNum" sz="quarter" idx="21"/>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17" name="Connecteur droit 16"/>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1" name="Espace réservé du texte 13"/>
          <p:cNvSpPr>
            <a:spLocks noGrp="1"/>
          </p:cNvSpPr>
          <p:nvPr>
            <p:ph type="body" sz="quarter" idx="17" hasCustomPrompt="1"/>
          </p:nvPr>
        </p:nvSpPr>
        <p:spPr bwMode="gray">
          <a:xfrm>
            <a:off x="540000" y="1242000"/>
            <a:ext cx="4104000" cy="4860000"/>
          </a:xfrm>
        </p:spPr>
        <p:txBody>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18"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243488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re et contenu chiffres clés encadrés">
    <p:spTree>
      <p:nvGrpSpPr>
        <p:cNvPr id="1" name=""/>
        <p:cNvGrpSpPr/>
        <p:nvPr/>
      </p:nvGrpSpPr>
      <p:grpSpPr>
        <a:xfrm>
          <a:off x="0" y="0"/>
          <a:ext cx="0" cy="0"/>
          <a:chOff x="0" y="0"/>
          <a:chExt cx="0" cy="0"/>
        </a:xfrm>
      </p:grpSpPr>
      <p:sp>
        <p:nvSpPr>
          <p:cNvPr id="6" name="Titre 5"/>
          <p:cNvSpPr>
            <a:spLocks noGrp="1"/>
          </p:cNvSpPr>
          <p:nvPr>
            <p:ph type="title"/>
          </p:nvPr>
        </p:nvSpPr>
        <p:spPr bwMode="gray"/>
        <p:txBody>
          <a:bodyPr/>
          <a:lstStyle/>
          <a:p>
            <a:r>
              <a:rPr lang="fr-FR"/>
              <a:t>Modifiez le style du titre</a:t>
            </a:r>
          </a:p>
        </p:txBody>
      </p:sp>
      <p:sp>
        <p:nvSpPr>
          <p:cNvPr id="7" name="Espace réservé de la date 6"/>
          <p:cNvSpPr>
            <a:spLocks noGrp="1"/>
          </p:cNvSpPr>
          <p:nvPr>
            <p:ph type="dt" sz="half" idx="24"/>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15" name="Espace réservé du pied de page 14"/>
          <p:cNvSpPr>
            <a:spLocks noGrp="1"/>
          </p:cNvSpPr>
          <p:nvPr>
            <p:ph type="ftr" sz="quarter" idx="25"/>
          </p:nvPr>
        </p:nvSpPr>
        <p:spPr bwMode="gray"/>
        <p:txBody>
          <a:bodyPr/>
          <a:lstStyle/>
          <a:p>
            <a:pPr algn="l"/>
            <a:r>
              <a:rPr lang="fr-FR">
                <a:solidFill>
                  <a:srgbClr val="1A003B"/>
                </a:solidFill>
              </a:rPr>
              <a:t>Titre de la présentation - 00/00/00</a:t>
            </a:r>
            <a:endParaRPr lang="fr-FR" dirty="0">
              <a:solidFill>
                <a:srgbClr val="1A003B"/>
              </a:solidFill>
            </a:endParaRPr>
          </a:p>
        </p:txBody>
      </p:sp>
      <p:sp>
        <p:nvSpPr>
          <p:cNvPr id="18" name="Espace réservé du numéro de diapositive 17"/>
          <p:cNvSpPr>
            <a:spLocks noGrp="1"/>
          </p:cNvSpPr>
          <p:nvPr>
            <p:ph type="sldNum" sz="quarter" idx="26"/>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20" name="Connecteur droit 19"/>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6" name="Espace réservé du texte 13"/>
          <p:cNvSpPr>
            <a:spLocks noGrp="1"/>
          </p:cNvSpPr>
          <p:nvPr>
            <p:ph type="body" sz="quarter" idx="17" hasCustomPrompt="1"/>
          </p:nvPr>
        </p:nvSpPr>
        <p:spPr bwMode="gray">
          <a:xfrm>
            <a:off x="540000" y="1242000"/>
            <a:ext cx="4104000" cy="4860000"/>
          </a:xfrm>
        </p:spPr>
        <p:txBody>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17" name="Espace réservé du texte 4"/>
          <p:cNvSpPr>
            <a:spLocks noGrp="1"/>
          </p:cNvSpPr>
          <p:nvPr>
            <p:ph type="body" sz="quarter" idx="20" hasCustomPrompt="1"/>
          </p:nvPr>
        </p:nvSpPr>
        <p:spPr bwMode="gray">
          <a:xfrm>
            <a:off x="5112984" y="1757064"/>
            <a:ext cx="1620000" cy="1620000"/>
          </a:xfrm>
        </p:spPr>
        <p:txBody>
          <a:bodyPr/>
          <a:lstStyle>
            <a:lvl1pPr>
              <a:spcAft>
                <a:spcPts val="200"/>
              </a:spcAft>
              <a:defRPr sz="3500"/>
            </a:lvl1pPr>
            <a:lvl2pPr marL="0" indent="0">
              <a:spcBef>
                <a:spcPts val="0"/>
              </a:spcBef>
              <a:buNone/>
              <a:defRPr sz="1200" b="0"/>
            </a:lvl2pPr>
          </a:lstStyle>
          <a:p>
            <a:pPr lvl="0"/>
            <a:r>
              <a:rPr lang="fr-FR" dirty="0"/>
              <a:t>00%</a:t>
            </a:r>
          </a:p>
          <a:p>
            <a:pPr lvl="1"/>
            <a:r>
              <a:rPr lang="fr-FR" dirty="0"/>
              <a:t>Texte</a:t>
            </a:r>
          </a:p>
        </p:txBody>
      </p:sp>
      <p:sp>
        <p:nvSpPr>
          <p:cNvPr id="26" name="Espace réservé du texte 4"/>
          <p:cNvSpPr>
            <a:spLocks noGrp="1"/>
          </p:cNvSpPr>
          <p:nvPr>
            <p:ph type="body" sz="quarter" idx="21" hasCustomPrompt="1"/>
          </p:nvPr>
        </p:nvSpPr>
        <p:spPr bwMode="gray">
          <a:xfrm>
            <a:off x="6903814" y="1757064"/>
            <a:ext cx="1620000" cy="1620000"/>
          </a:xfrm>
        </p:spPr>
        <p:txBody>
          <a:bodyPr/>
          <a:lstStyle>
            <a:lvl1pPr>
              <a:spcAft>
                <a:spcPts val="200"/>
              </a:spcAft>
              <a:defRPr sz="3500"/>
            </a:lvl1pPr>
            <a:lvl2pPr marL="0" indent="0">
              <a:spcBef>
                <a:spcPts val="0"/>
              </a:spcBef>
              <a:buNone/>
              <a:defRPr sz="1200" b="0"/>
            </a:lvl2pPr>
          </a:lstStyle>
          <a:p>
            <a:pPr lvl="0"/>
            <a:r>
              <a:rPr lang="fr-FR" dirty="0"/>
              <a:t>00%</a:t>
            </a:r>
          </a:p>
          <a:p>
            <a:pPr lvl="1"/>
            <a:r>
              <a:rPr lang="fr-FR" dirty="0"/>
              <a:t>Texte</a:t>
            </a:r>
          </a:p>
        </p:txBody>
      </p:sp>
      <p:sp>
        <p:nvSpPr>
          <p:cNvPr id="27" name="Espace réservé du texte 4"/>
          <p:cNvSpPr>
            <a:spLocks noGrp="1"/>
          </p:cNvSpPr>
          <p:nvPr>
            <p:ph type="body" sz="quarter" idx="27" hasCustomPrompt="1"/>
          </p:nvPr>
        </p:nvSpPr>
        <p:spPr bwMode="gray">
          <a:xfrm>
            <a:off x="5112984" y="3410400"/>
            <a:ext cx="1620000" cy="1620000"/>
          </a:xfrm>
        </p:spPr>
        <p:txBody>
          <a:bodyPr/>
          <a:lstStyle>
            <a:lvl1pPr>
              <a:spcAft>
                <a:spcPts val="200"/>
              </a:spcAft>
              <a:defRPr sz="3500"/>
            </a:lvl1pPr>
            <a:lvl2pPr marL="0" indent="0">
              <a:spcBef>
                <a:spcPts val="0"/>
              </a:spcBef>
              <a:buNone/>
              <a:defRPr sz="1200" b="0"/>
            </a:lvl2pPr>
          </a:lstStyle>
          <a:p>
            <a:pPr lvl="0"/>
            <a:r>
              <a:rPr lang="fr-FR" dirty="0"/>
              <a:t>00%</a:t>
            </a:r>
          </a:p>
          <a:p>
            <a:pPr lvl="1"/>
            <a:r>
              <a:rPr lang="fr-FR" dirty="0"/>
              <a:t>Texte</a:t>
            </a:r>
          </a:p>
        </p:txBody>
      </p:sp>
      <p:sp>
        <p:nvSpPr>
          <p:cNvPr id="28" name="Espace réservé du texte 4"/>
          <p:cNvSpPr>
            <a:spLocks noGrp="1"/>
          </p:cNvSpPr>
          <p:nvPr>
            <p:ph type="body" sz="quarter" idx="28" hasCustomPrompt="1"/>
          </p:nvPr>
        </p:nvSpPr>
        <p:spPr bwMode="gray">
          <a:xfrm>
            <a:off x="6903814" y="3410400"/>
            <a:ext cx="1620000" cy="1620000"/>
          </a:xfrm>
        </p:spPr>
        <p:txBody>
          <a:bodyPr/>
          <a:lstStyle>
            <a:lvl1pPr>
              <a:spcAft>
                <a:spcPts val="200"/>
              </a:spcAft>
              <a:defRPr sz="3500"/>
            </a:lvl1pPr>
            <a:lvl2pPr marL="0" indent="0">
              <a:spcBef>
                <a:spcPts val="0"/>
              </a:spcBef>
              <a:buNone/>
              <a:defRPr sz="1200" b="0"/>
            </a:lvl2pPr>
          </a:lstStyle>
          <a:p>
            <a:pPr lvl="0"/>
            <a:r>
              <a:rPr lang="fr-FR" dirty="0"/>
              <a:t>00%</a:t>
            </a:r>
          </a:p>
          <a:p>
            <a:pPr lvl="1"/>
            <a:r>
              <a:rPr lang="fr-FR" dirty="0"/>
              <a:t>Texte</a:t>
            </a:r>
          </a:p>
        </p:txBody>
      </p:sp>
      <p:sp>
        <p:nvSpPr>
          <p:cNvPr id="29"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14" name="Rectangle 13"/>
          <p:cNvSpPr/>
          <p:nvPr userDrawn="1"/>
        </p:nvSpPr>
        <p:spPr bwMode="gray">
          <a:xfrm>
            <a:off x="4874400" y="1306264"/>
            <a:ext cx="3729600" cy="3762000"/>
          </a:xfrm>
          <a:prstGeom prst="rect">
            <a:avLst/>
          </a:prstGeom>
          <a:noFill/>
          <a:ln w="12700">
            <a:gradFill flip="none" rotWithShape="1">
              <a:gsLst>
                <a:gs pos="37000">
                  <a:schemeClr val="accent2"/>
                </a:gs>
                <a:gs pos="0">
                  <a:schemeClr val="accent1"/>
                </a:gs>
                <a:gs pos="63000">
                  <a:schemeClr val="accent3"/>
                </a:gs>
                <a:gs pos="100000">
                  <a:schemeClr val="accent4"/>
                </a:gs>
              </a:gsLst>
              <a:lin ang="0" scaled="1"/>
              <a:tileRect/>
            </a:gra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fr-FR">
              <a:solidFill>
                <a:prstClr val="white"/>
              </a:solidFill>
            </a:endParaRPr>
          </a:p>
        </p:txBody>
      </p:sp>
    </p:spTree>
    <p:extLst>
      <p:ext uri="{BB962C8B-B14F-4D97-AF65-F5344CB8AC3E}">
        <p14:creationId xmlns:p14="http://schemas.microsoft.com/office/powerpoint/2010/main" val="1607993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re et contenu graphique A">
    <p:spTree>
      <p:nvGrpSpPr>
        <p:cNvPr id="1" name=""/>
        <p:cNvGrpSpPr/>
        <p:nvPr/>
      </p:nvGrpSpPr>
      <p:grpSpPr>
        <a:xfrm>
          <a:off x="0" y="0"/>
          <a:ext cx="0" cy="0"/>
          <a:chOff x="0" y="0"/>
          <a:chExt cx="0" cy="0"/>
        </a:xfrm>
      </p:grpSpPr>
      <p:sp>
        <p:nvSpPr>
          <p:cNvPr id="14" name="Espace réservé du graphique 16"/>
          <p:cNvSpPr>
            <a:spLocks noGrp="1"/>
          </p:cNvSpPr>
          <p:nvPr>
            <p:ph type="chart" sz="quarter" idx="19" hasCustomPrompt="1"/>
          </p:nvPr>
        </p:nvSpPr>
        <p:spPr bwMode="gray">
          <a:xfrm>
            <a:off x="583130" y="1242000"/>
            <a:ext cx="3600000" cy="4104000"/>
          </a:xfrm>
        </p:spPr>
        <p:txBody>
          <a:bodyPr tIns="900000" anchor="ctr" anchorCtr="0"/>
          <a:lstStyle>
            <a:lvl1pPr marL="0" indent="0" algn="ctr">
              <a:buNone/>
              <a:defRPr sz="1000" baseline="0">
                <a:solidFill>
                  <a:schemeClr val="tx2"/>
                </a:solidFill>
              </a:defRPr>
            </a:lvl1pPr>
          </a:lstStyle>
          <a:p>
            <a:r>
              <a:rPr lang="fr-FR" noProof="0" dirty="0"/>
              <a:t>Sélectionner l’icône pour insérer un graphique</a:t>
            </a:r>
          </a:p>
        </p:txBody>
      </p:sp>
      <p:sp>
        <p:nvSpPr>
          <p:cNvPr id="5" name="Espace réservé de la date 4"/>
          <p:cNvSpPr>
            <a:spLocks noGrp="1"/>
          </p:cNvSpPr>
          <p:nvPr>
            <p:ph type="dt" sz="half" idx="20"/>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6" name="Espace réservé du pied de page 5"/>
          <p:cNvSpPr>
            <a:spLocks noGrp="1"/>
          </p:cNvSpPr>
          <p:nvPr>
            <p:ph type="ftr" sz="quarter" idx="21"/>
          </p:nvPr>
        </p:nvSpPr>
        <p:spPr bwMode="gray"/>
        <p:txBody>
          <a:bodyPr/>
          <a:lstStyle/>
          <a:p>
            <a:pPr algn="l"/>
            <a:r>
              <a:rPr lang="fr-FR">
                <a:solidFill>
                  <a:srgbClr val="1A003B"/>
                </a:solidFill>
              </a:rPr>
              <a:t>Titre de la présentation - 00/00/00</a:t>
            </a:r>
            <a:endParaRPr lang="fr-FR" dirty="0">
              <a:solidFill>
                <a:srgbClr val="1A003B"/>
              </a:solidFill>
            </a:endParaRPr>
          </a:p>
        </p:txBody>
      </p:sp>
      <p:sp>
        <p:nvSpPr>
          <p:cNvPr id="7" name="Espace réservé du numéro de diapositive 6"/>
          <p:cNvSpPr>
            <a:spLocks noGrp="1"/>
          </p:cNvSpPr>
          <p:nvPr>
            <p:ph type="sldNum" sz="quarter" idx="22"/>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17" name="Connecteur droit 16"/>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6" name="Espace réservé du texte 13"/>
          <p:cNvSpPr>
            <a:spLocks noGrp="1"/>
          </p:cNvSpPr>
          <p:nvPr>
            <p:ph type="body" sz="quarter" idx="18" hasCustomPrompt="1"/>
          </p:nvPr>
        </p:nvSpPr>
        <p:spPr bwMode="gray">
          <a:xfrm>
            <a:off x="4860000" y="1242000"/>
            <a:ext cx="3744000" cy="2808000"/>
          </a:xfrm>
        </p:spPr>
        <p:txBody>
          <a:bodyPr/>
          <a:lstStyle>
            <a:lvl5pPr marL="712788" indent="-265113">
              <a:defRPr/>
            </a:lvl5pPr>
            <a:lvl6pPr marL="900000" indent="-180975">
              <a:defRPr/>
            </a:lvl6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20"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2" name="Titre 1"/>
          <p:cNvSpPr>
            <a:spLocks noGrp="1"/>
          </p:cNvSpPr>
          <p:nvPr>
            <p:ph type="title"/>
          </p:nvPr>
        </p:nvSpPr>
        <p:spPr/>
        <p:txBody>
          <a:bodyPr/>
          <a:lstStyle/>
          <a:p>
            <a:r>
              <a:rPr lang="fr-FR"/>
              <a:t>Modifiez le style du titre</a:t>
            </a:r>
          </a:p>
        </p:txBody>
      </p:sp>
      <p:sp>
        <p:nvSpPr>
          <p:cNvPr id="15" name="Espace réservé du texte 4"/>
          <p:cNvSpPr>
            <a:spLocks noGrp="1"/>
          </p:cNvSpPr>
          <p:nvPr>
            <p:ph type="body" sz="quarter" idx="23" hasCustomPrompt="1"/>
          </p:nvPr>
        </p:nvSpPr>
        <p:spPr bwMode="gray">
          <a:xfrm>
            <a:off x="5336890" y="4088698"/>
            <a:ext cx="1620000" cy="1440000"/>
          </a:xfrm>
        </p:spPr>
        <p:txBody>
          <a:bodyPr/>
          <a:lstStyle>
            <a:lvl1pPr>
              <a:spcAft>
                <a:spcPts val="0"/>
              </a:spcAft>
              <a:defRPr sz="3500"/>
            </a:lvl1pPr>
            <a:lvl2pPr marL="0" indent="0">
              <a:spcBef>
                <a:spcPts val="0"/>
              </a:spcBef>
              <a:buNone/>
              <a:defRPr sz="1200" b="0"/>
            </a:lvl2pPr>
          </a:lstStyle>
          <a:p>
            <a:pPr lvl="0"/>
            <a:r>
              <a:rPr lang="fr-FR" dirty="0"/>
              <a:t>00%</a:t>
            </a:r>
          </a:p>
          <a:p>
            <a:pPr lvl="1"/>
            <a:r>
              <a:rPr lang="fr-FR" dirty="0"/>
              <a:t>Texte</a:t>
            </a:r>
          </a:p>
        </p:txBody>
      </p:sp>
      <p:sp>
        <p:nvSpPr>
          <p:cNvPr id="21" name="Espace réservé du texte 4"/>
          <p:cNvSpPr>
            <a:spLocks noGrp="1"/>
          </p:cNvSpPr>
          <p:nvPr>
            <p:ph type="body" sz="quarter" idx="24" hasCustomPrompt="1"/>
          </p:nvPr>
        </p:nvSpPr>
        <p:spPr bwMode="gray">
          <a:xfrm>
            <a:off x="7126964" y="4088698"/>
            <a:ext cx="1620000" cy="1440000"/>
          </a:xfrm>
        </p:spPr>
        <p:txBody>
          <a:bodyPr/>
          <a:lstStyle>
            <a:lvl1pPr>
              <a:spcAft>
                <a:spcPts val="0"/>
              </a:spcAft>
              <a:defRPr sz="3500"/>
            </a:lvl1pPr>
            <a:lvl2pPr marL="0" indent="0">
              <a:spcBef>
                <a:spcPts val="0"/>
              </a:spcBef>
              <a:buNone/>
              <a:defRPr sz="1200" b="0"/>
            </a:lvl2pPr>
          </a:lstStyle>
          <a:p>
            <a:pPr lvl="0"/>
            <a:r>
              <a:rPr lang="fr-FR" dirty="0"/>
              <a:t>00%</a:t>
            </a:r>
          </a:p>
          <a:p>
            <a:pPr lvl="1"/>
            <a:r>
              <a:rPr lang="fr-FR" dirty="0"/>
              <a:t>Texte</a:t>
            </a:r>
          </a:p>
        </p:txBody>
      </p:sp>
    </p:spTree>
    <p:extLst>
      <p:ext uri="{BB962C8B-B14F-4D97-AF65-F5344CB8AC3E}">
        <p14:creationId xmlns:p14="http://schemas.microsoft.com/office/powerpoint/2010/main" val="32020992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re et contenu graphique B">
    <p:spTree>
      <p:nvGrpSpPr>
        <p:cNvPr id="1" name=""/>
        <p:cNvGrpSpPr/>
        <p:nvPr/>
      </p:nvGrpSpPr>
      <p:grpSpPr>
        <a:xfrm>
          <a:off x="0" y="0"/>
          <a:ext cx="0" cy="0"/>
          <a:chOff x="0" y="0"/>
          <a:chExt cx="0" cy="0"/>
        </a:xfrm>
      </p:grpSpPr>
      <p:sp>
        <p:nvSpPr>
          <p:cNvPr id="14" name="Espace réservé du graphique 16"/>
          <p:cNvSpPr>
            <a:spLocks noGrp="1"/>
          </p:cNvSpPr>
          <p:nvPr>
            <p:ph type="chart" sz="quarter" idx="19" hasCustomPrompt="1"/>
          </p:nvPr>
        </p:nvSpPr>
        <p:spPr bwMode="gray">
          <a:xfrm>
            <a:off x="583130" y="1242000"/>
            <a:ext cx="3780000" cy="4176000"/>
          </a:xfrm>
        </p:spPr>
        <p:txBody>
          <a:bodyPr tIns="900000" anchor="ctr" anchorCtr="0"/>
          <a:lstStyle>
            <a:lvl1pPr marL="0" indent="0" algn="ctr">
              <a:buNone/>
              <a:defRPr sz="1000" baseline="0">
                <a:solidFill>
                  <a:schemeClr val="tx2"/>
                </a:solidFill>
              </a:defRPr>
            </a:lvl1pPr>
          </a:lstStyle>
          <a:p>
            <a:r>
              <a:rPr lang="fr-FR" noProof="0" dirty="0"/>
              <a:t>Sélectionner l’icône pour insérer un graphique</a:t>
            </a:r>
          </a:p>
        </p:txBody>
      </p:sp>
      <p:sp>
        <p:nvSpPr>
          <p:cNvPr id="5" name="Espace réservé de la date 4"/>
          <p:cNvSpPr>
            <a:spLocks noGrp="1"/>
          </p:cNvSpPr>
          <p:nvPr>
            <p:ph type="dt" sz="half" idx="20"/>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6" name="Espace réservé du pied de page 5"/>
          <p:cNvSpPr>
            <a:spLocks noGrp="1"/>
          </p:cNvSpPr>
          <p:nvPr>
            <p:ph type="ftr" sz="quarter" idx="21"/>
          </p:nvPr>
        </p:nvSpPr>
        <p:spPr bwMode="gray"/>
        <p:txBody>
          <a:bodyPr/>
          <a:lstStyle/>
          <a:p>
            <a:pPr algn="l"/>
            <a:r>
              <a:rPr lang="fr-FR">
                <a:solidFill>
                  <a:srgbClr val="1A003B"/>
                </a:solidFill>
              </a:rPr>
              <a:t>Titre de la présentation - 00/00/00</a:t>
            </a:r>
            <a:endParaRPr lang="fr-FR" dirty="0">
              <a:solidFill>
                <a:srgbClr val="1A003B"/>
              </a:solidFill>
            </a:endParaRPr>
          </a:p>
        </p:txBody>
      </p:sp>
      <p:sp>
        <p:nvSpPr>
          <p:cNvPr id="7" name="Espace réservé du numéro de diapositive 6"/>
          <p:cNvSpPr>
            <a:spLocks noGrp="1"/>
          </p:cNvSpPr>
          <p:nvPr>
            <p:ph type="sldNum" sz="quarter" idx="22"/>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17" name="Connecteur droit 16"/>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6" name="Espace réservé du texte 13"/>
          <p:cNvSpPr>
            <a:spLocks noGrp="1"/>
          </p:cNvSpPr>
          <p:nvPr>
            <p:ph type="body" sz="quarter" idx="18" hasCustomPrompt="1"/>
          </p:nvPr>
        </p:nvSpPr>
        <p:spPr bwMode="gray">
          <a:xfrm>
            <a:off x="4860000" y="1242000"/>
            <a:ext cx="3744000" cy="3168000"/>
          </a:xfrm>
        </p:spPr>
        <p:txBody>
          <a:bodyPr/>
          <a:lstStyle>
            <a:lvl5pPr marL="712788" indent="-265113">
              <a:defRPr/>
            </a:lvl5pPr>
            <a:lvl6pPr marL="900000" indent="-180975">
              <a:defRPr/>
            </a:lvl6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20"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2" name="Titre 1"/>
          <p:cNvSpPr>
            <a:spLocks noGrp="1"/>
          </p:cNvSpPr>
          <p:nvPr>
            <p:ph type="title"/>
          </p:nvPr>
        </p:nvSpPr>
        <p:spPr/>
        <p:txBody>
          <a:bodyPr/>
          <a:lstStyle/>
          <a:p>
            <a:r>
              <a:rPr lang="fr-FR"/>
              <a:t>Modifiez le style du titre</a:t>
            </a:r>
          </a:p>
        </p:txBody>
      </p:sp>
      <p:sp>
        <p:nvSpPr>
          <p:cNvPr id="15" name="Espace réservé du texte 4"/>
          <p:cNvSpPr>
            <a:spLocks noGrp="1"/>
          </p:cNvSpPr>
          <p:nvPr>
            <p:ph type="body" sz="quarter" idx="23" hasCustomPrompt="1"/>
          </p:nvPr>
        </p:nvSpPr>
        <p:spPr bwMode="gray">
          <a:xfrm>
            <a:off x="5336890" y="4463150"/>
            <a:ext cx="1620000" cy="1440000"/>
          </a:xfrm>
        </p:spPr>
        <p:txBody>
          <a:bodyPr/>
          <a:lstStyle>
            <a:lvl1pPr>
              <a:spcAft>
                <a:spcPts val="0"/>
              </a:spcAft>
              <a:defRPr sz="3500"/>
            </a:lvl1pPr>
            <a:lvl2pPr marL="0" indent="0">
              <a:spcBef>
                <a:spcPts val="0"/>
              </a:spcBef>
              <a:buNone/>
              <a:defRPr sz="1200" b="0"/>
            </a:lvl2pPr>
          </a:lstStyle>
          <a:p>
            <a:pPr lvl="0"/>
            <a:r>
              <a:rPr lang="fr-FR" dirty="0"/>
              <a:t>00%</a:t>
            </a:r>
          </a:p>
          <a:p>
            <a:pPr lvl="1"/>
            <a:r>
              <a:rPr lang="fr-FR" dirty="0"/>
              <a:t>Texte</a:t>
            </a:r>
          </a:p>
        </p:txBody>
      </p:sp>
      <p:sp>
        <p:nvSpPr>
          <p:cNvPr id="21" name="Espace réservé du texte 4"/>
          <p:cNvSpPr>
            <a:spLocks noGrp="1"/>
          </p:cNvSpPr>
          <p:nvPr>
            <p:ph type="body" sz="quarter" idx="24" hasCustomPrompt="1"/>
          </p:nvPr>
        </p:nvSpPr>
        <p:spPr bwMode="gray">
          <a:xfrm>
            <a:off x="7126964" y="4463150"/>
            <a:ext cx="1620000" cy="1440000"/>
          </a:xfrm>
        </p:spPr>
        <p:txBody>
          <a:bodyPr/>
          <a:lstStyle>
            <a:lvl1pPr>
              <a:spcAft>
                <a:spcPts val="0"/>
              </a:spcAft>
              <a:defRPr sz="3500"/>
            </a:lvl1pPr>
            <a:lvl2pPr marL="0" indent="0">
              <a:spcBef>
                <a:spcPts val="0"/>
              </a:spcBef>
              <a:buNone/>
              <a:defRPr sz="1200" b="0"/>
            </a:lvl2pPr>
          </a:lstStyle>
          <a:p>
            <a:pPr lvl="0"/>
            <a:r>
              <a:rPr lang="fr-FR" dirty="0"/>
              <a:t>00%</a:t>
            </a:r>
          </a:p>
          <a:p>
            <a:pPr lvl="1"/>
            <a:r>
              <a:rPr lang="fr-FR" dirty="0"/>
              <a:t>Texte</a:t>
            </a:r>
          </a:p>
        </p:txBody>
      </p:sp>
    </p:spTree>
    <p:extLst>
      <p:ext uri="{BB962C8B-B14F-4D97-AF65-F5344CB8AC3E}">
        <p14:creationId xmlns:p14="http://schemas.microsoft.com/office/powerpoint/2010/main" val="4174313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re et contenu 2 graphiques">
    <p:spTree>
      <p:nvGrpSpPr>
        <p:cNvPr id="1" name=""/>
        <p:cNvGrpSpPr/>
        <p:nvPr/>
      </p:nvGrpSpPr>
      <p:grpSpPr>
        <a:xfrm>
          <a:off x="0" y="0"/>
          <a:ext cx="0" cy="0"/>
          <a:chOff x="0" y="0"/>
          <a:chExt cx="0" cy="0"/>
        </a:xfrm>
      </p:grpSpPr>
      <p:sp>
        <p:nvSpPr>
          <p:cNvPr id="14" name="Espace réservé du graphique 16"/>
          <p:cNvSpPr>
            <a:spLocks noGrp="1"/>
          </p:cNvSpPr>
          <p:nvPr>
            <p:ph type="chart" sz="quarter" idx="19" hasCustomPrompt="1"/>
          </p:nvPr>
        </p:nvSpPr>
        <p:spPr bwMode="gray">
          <a:xfrm>
            <a:off x="540000" y="2420888"/>
            <a:ext cx="3600000" cy="3348000"/>
          </a:xfrm>
        </p:spPr>
        <p:txBody>
          <a:bodyPr tIns="900000" anchor="ctr" anchorCtr="0"/>
          <a:lstStyle>
            <a:lvl1pPr marL="0" indent="0" algn="ctr">
              <a:buNone/>
              <a:defRPr baseline="0"/>
            </a:lvl1pPr>
          </a:lstStyle>
          <a:p>
            <a:r>
              <a:rPr lang="fr-FR" noProof="0"/>
              <a:t>Sélectionner l’icône pour insérer un graphique</a:t>
            </a:r>
          </a:p>
        </p:txBody>
      </p:sp>
      <p:sp>
        <p:nvSpPr>
          <p:cNvPr id="13" name="Espace réservé du graphique 16"/>
          <p:cNvSpPr>
            <a:spLocks noGrp="1"/>
          </p:cNvSpPr>
          <p:nvPr>
            <p:ph type="chart" sz="quarter" idx="21" hasCustomPrompt="1"/>
          </p:nvPr>
        </p:nvSpPr>
        <p:spPr bwMode="gray">
          <a:xfrm>
            <a:off x="5004000" y="2420888"/>
            <a:ext cx="3600000" cy="3348000"/>
          </a:xfrm>
        </p:spPr>
        <p:txBody>
          <a:bodyPr tIns="900000" anchor="ctr" anchorCtr="0"/>
          <a:lstStyle>
            <a:lvl1pPr marL="0" indent="0" algn="ctr">
              <a:buNone/>
              <a:defRPr baseline="0"/>
            </a:lvl1pPr>
          </a:lstStyle>
          <a:p>
            <a:r>
              <a:rPr lang="fr-FR" noProof="0" dirty="0"/>
              <a:t>Sélectionner l’icône pour insérer un graphique</a:t>
            </a:r>
          </a:p>
        </p:txBody>
      </p:sp>
      <p:sp>
        <p:nvSpPr>
          <p:cNvPr id="6" name="Espace réservé de la date 5"/>
          <p:cNvSpPr>
            <a:spLocks noGrp="1"/>
          </p:cNvSpPr>
          <p:nvPr>
            <p:ph type="dt" sz="half" idx="22"/>
          </p:nvPr>
        </p:nvSpPr>
        <p:spPr bwMode="gray"/>
        <p:txBody>
          <a:bodyPr/>
          <a:lstStyle/>
          <a:p>
            <a:r>
              <a:rPr lang="fr-FR">
                <a:solidFill>
                  <a:prstClr val="black">
                    <a:alpha val="0"/>
                  </a:prstClr>
                </a:solidFill>
              </a:rPr>
              <a:t>Date</a:t>
            </a:r>
            <a:endParaRPr lang="fr-FR" dirty="0">
              <a:solidFill>
                <a:prstClr val="black">
                  <a:alpha val="0"/>
                </a:prstClr>
              </a:solidFill>
            </a:endParaRPr>
          </a:p>
        </p:txBody>
      </p:sp>
      <p:sp>
        <p:nvSpPr>
          <p:cNvPr id="7" name="Espace réservé du pied de page 6"/>
          <p:cNvSpPr>
            <a:spLocks noGrp="1"/>
          </p:cNvSpPr>
          <p:nvPr>
            <p:ph type="ftr" sz="quarter" idx="23"/>
          </p:nvPr>
        </p:nvSpPr>
        <p:spPr bwMode="gray"/>
        <p:txBody>
          <a:bodyPr/>
          <a:lstStyle/>
          <a:p>
            <a:pPr algn="l"/>
            <a:r>
              <a:rPr lang="fr-FR">
                <a:solidFill>
                  <a:srgbClr val="1A003B"/>
                </a:solidFill>
              </a:rPr>
              <a:t>Titre de la présentation - 00/00/00</a:t>
            </a:r>
            <a:endParaRPr lang="fr-FR" dirty="0">
              <a:solidFill>
                <a:srgbClr val="1A003B"/>
              </a:solidFill>
            </a:endParaRPr>
          </a:p>
        </p:txBody>
      </p:sp>
      <p:sp>
        <p:nvSpPr>
          <p:cNvPr id="16" name="Espace réservé du numéro de diapositive 15"/>
          <p:cNvSpPr>
            <a:spLocks noGrp="1"/>
          </p:cNvSpPr>
          <p:nvPr>
            <p:ph type="sldNum" sz="quarter" idx="24"/>
          </p:nvPr>
        </p:nvSpPr>
        <p:spPr bwMode="gray"/>
        <p:txBody>
          <a:bodyPr/>
          <a:lstStyle/>
          <a:p>
            <a:fld id="{733122C9-A0B9-462F-8757-0847AD287B63}" type="slidenum">
              <a:rPr lang="fr-FR" smtClean="0">
                <a:solidFill>
                  <a:srgbClr val="FA6414"/>
                </a:solidFill>
              </a:rPr>
              <a:pPr/>
              <a:t>‹N°›</a:t>
            </a:fld>
            <a:endParaRPr lang="fr-FR" dirty="0">
              <a:solidFill>
                <a:srgbClr val="FA6414"/>
              </a:solidFill>
            </a:endParaRPr>
          </a:p>
        </p:txBody>
      </p:sp>
      <p:cxnSp>
        <p:nvCxnSpPr>
          <p:cNvPr id="18" name="Connecteur droit 17"/>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9" name="Espace réservé du texte 13"/>
          <p:cNvSpPr>
            <a:spLocks noGrp="1"/>
          </p:cNvSpPr>
          <p:nvPr>
            <p:ph type="body" sz="quarter" idx="18" hasCustomPrompt="1"/>
          </p:nvPr>
        </p:nvSpPr>
        <p:spPr bwMode="gray">
          <a:xfrm>
            <a:off x="540000" y="1242000"/>
            <a:ext cx="4104000" cy="1188000"/>
          </a:xfrm>
        </p:spPr>
        <p:txBody>
          <a:bodyPr/>
          <a:lstStyle>
            <a:lvl5pPr marL="446400" indent="-266400">
              <a:defRPr/>
            </a:lvl5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20" name="Espace réservé du texte 13"/>
          <p:cNvSpPr>
            <a:spLocks noGrp="1"/>
          </p:cNvSpPr>
          <p:nvPr>
            <p:ph type="body" sz="quarter" idx="20" hasCustomPrompt="1"/>
          </p:nvPr>
        </p:nvSpPr>
        <p:spPr bwMode="gray">
          <a:xfrm>
            <a:off x="4860000" y="1242000"/>
            <a:ext cx="3744000" cy="1188000"/>
          </a:xfrm>
        </p:spPr>
        <p:txBody>
          <a:bodyPr/>
          <a:lstStyle>
            <a:lvl5pPr marL="446400" indent="-266400">
              <a:defRPr/>
            </a:lvl5p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21" name="Espace réservé du texte 7"/>
          <p:cNvSpPr>
            <a:spLocks noGrp="1"/>
          </p:cNvSpPr>
          <p:nvPr>
            <p:ph type="body" sz="quarter" idx="13" hasCustomPrompt="1"/>
          </p:nvPr>
        </p:nvSpPr>
        <p:spPr bwMode="gray">
          <a:xfrm>
            <a:off x="4391980" y="6192682"/>
            <a:ext cx="3240000" cy="439200"/>
          </a:xfrm>
        </p:spPr>
        <p:txBody>
          <a:bodyPr anchor="b" anchorCtr="0"/>
          <a:lstStyle>
            <a:lvl1pPr>
              <a:defRPr sz="700" b="0">
                <a:solidFill>
                  <a:schemeClr val="tx2"/>
                </a:solidFill>
              </a:defRPr>
            </a:lvl1pPr>
          </a:lstStyle>
          <a:p>
            <a:pPr lvl="0"/>
            <a:r>
              <a:rPr lang="fr-FR" dirty="0"/>
              <a:t>*Note de bas de page</a:t>
            </a:r>
          </a:p>
        </p:txBody>
      </p:sp>
      <p:sp>
        <p:nvSpPr>
          <p:cNvPr id="2" name="Titre 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1370600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B">
    <p:bg>
      <p:bgPr>
        <a:solidFill>
          <a:schemeClr val="tx2"/>
        </a:solidFill>
        <a:effectLst/>
      </p:bgPr>
    </p:bg>
    <p:spTree>
      <p:nvGrpSpPr>
        <p:cNvPr id="1" name=""/>
        <p:cNvGrpSpPr/>
        <p:nvPr/>
      </p:nvGrpSpPr>
      <p:grpSpPr>
        <a:xfrm>
          <a:off x="0" y="0"/>
          <a:ext cx="0" cy="0"/>
          <a:chOff x="0" y="0"/>
          <a:chExt cx="0" cy="0"/>
        </a:xfrm>
      </p:grpSpPr>
      <p:sp>
        <p:nvSpPr>
          <p:cNvPr id="13" name="Freeform 9"/>
          <p:cNvSpPr>
            <a:spLocks/>
          </p:cNvSpPr>
          <p:nvPr userDrawn="1"/>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sp>
        <p:nvSpPr>
          <p:cNvPr id="3" name="Sous-titre 2"/>
          <p:cNvSpPr>
            <a:spLocks noGrp="1"/>
          </p:cNvSpPr>
          <p:nvPr>
            <p:ph type="subTitle" idx="1" hasCustomPrompt="1"/>
          </p:nvPr>
        </p:nvSpPr>
        <p:spPr bwMode="gray">
          <a:xfrm>
            <a:off x="539999" y="4402124"/>
            <a:ext cx="5400000" cy="1024348"/>
          </a:xfrm>
        </p:spPr>
        <p:txBody>
          <a:bodyPr/>
          <a:lstStyle>
            <a:lvl1pPr marL="0" indent="0" algn="l">
              <a:spcAft>
                <a:spcPts val="0"/>
              </a:spcAft>
              <a:buNone/>
              <a:defRPr sz="1700">
                <a:solidFill>
                  <a:schemeClr val="bg1"/>
                </a:solidFill>
              </a:defRPr>
            </a:lvl1pPr>
            <a:lvl2pPr marL="0" indent="0" algn="l">
              <a:spcBef>
                <a:spcPts val="0"/>
              </a:spcBef>
              <a:buNone/>
              <a:defRPr sz="1700" b="0">
                <a:solidFill>
                  <a:schemeClr val="bg1"/>
                </a:solidFill>
              </a:defRPr>
            </a:lvl2pPr>
            <a:lvl3pPr marL="0" indent="0" algn="l">
              <a:spcBef>
                <a:spcPts val="1200"/>
              </a:spcBef>
              <a:buNone/>
              <a:defRPr sz="1100" b="0" cap="all" baseline="0">
                <a:solidFill>
                  <a:schemeClr val="bg1"/>
                </a:solidFill>
              </a:defRPr>
            </a:lvl3pPr>
            <a:lvl4pPr marL="1371600" indent="0" algn="l">
              <a:buNone/>
              <a:defRPr>
                <a:solidFill>
                  <a:schemeClr val="tx1">
                    <a:tint val="75000"/>
                  </a:schemeClr>
                </a:solidFill>
              </a:defRPr>
            </a:lvl4pPr>
            <a:lvl5pPr marL="1828800" indent="0" algn="l">
              <a:buNone/>
              <a:defRPr>
                <a:solidFill>
                  <a:schemeClr val="tx1">
                    <a:tint val="75000"/>
                  </a:schemeClr>
                </a:solidFill>
              </a:defRPr>
            </a:lvl5pPr>
            <a:lvl6pPr marL="2286000" indent="0" algn="l">
              <a:buNone/>
              <a:defRPr>
                <a:solidFill>
                  <a:schemeClr val="tx1">
                    <a:tint val="75000"/>
                  </a:schemeClr>
                </a:solidFill>
              </a:defRPr>
            </a:lvl6pPr>
            <a:lvl7pPr marL="2743200" indent="0" algn="l">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Prénom Nom</a:t>
            </a:r>
          </a:p>
          <a:p>
            <a:pPr lvl="1"/>
            <a:r>
              <a:rPr lang="fr-FR" dirty="0"/>
              <a:t>Fonction</a:t>
            </a:r>
          </a:p>
          <a:p>
            <a:pPr lvl="2"/>
            <a:r>
              <a:rPr lang="fr-FR" dirty="0"/>
              <a:t>date</a:t>
            </a:r>
          </a:p>
        </p:txBody>
      </p:sp>
      <p:sp>
        <p:nvSpPr>
          <p:cNvPr id="2" name="Espace réservé de la date 1"/>
          <p:cNvSpPr>
            <a:spLocks noGrp="1"/>
          </p:cNvSpPr>
          <p:nvPr>
            <p:ph type="dt" sz="half" idx="10"/>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8" name="Espace réservé du pied de page 7"/>
          <p:cNvSpPr>
            <a:spLocks noGrp="1"/>
          </p:cNvSpPr>
          <p:nvPr>
            <p:ph type="ftr" sz="quarter" idx="11"/>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9" name="Espace réservé du numéro de diapositive 8"/>
          <p:cNvSpPr>
            <a:spLocks noGrp="1"/>
          </p:cNvSpPr>
          <p:nvPr>
            <p:ph type="sldNum" sz="quarter" idx="12"/>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11" name="Titre 10"/>
          <p:cNvSpPr>
            <a:spLocks noGrp="1"/>
          </p:cNvSpPr>
          <p:nvPr>
            <p:ph type="title"/>
          </p:nvPr>
        </p:nvSpPr>
        <p:spPr bwMode="gray">
          <a:xfrm>
            <a:off x="539999" y="2657915"/>
            <a:ext cx="5400000" cy="1512168"/>
          </a:xfrm>
        </p:spPr>
        <p:txBody>
          <a:bodyPr/>
          <a:lstStyle>
            <a:lvl1pPr>
              <a:lnSpc>
                <a:spcPct val="90000"/>
              </a:lnSpc>
              <a:defRPr sz="3000">
                <a:solidFill>
                  <a:schemeClr val="bg1"/>
                </a:solidFill>
              </a:defRPr>
            </a:lvl1pPr>
          </a:lstStyle>
          <a:p>
            <a:r>
              <a:rPr lang="fr-FR"/>
              <a:t>Modifiez le style du titre</a:t>
            </a:r>
            <a:endParaRPr lang="fr-FR" dirty="0"/>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 y="0"/>
            <a:ext cx="3599998" cy="1764944"/>
          </a:xfrm>
          <a:prstGeom prst="rect">
            <a:avLst/>
          </a:prstGeom>
        </p:spPr>
      </p:pic>
      <p:pic>
        <p:nvPicPr>
          <p:cNvPr id="15" name="Imag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565374" y="494312"/>
            <a:ext cx="3063050" cy="1260000"/>
          </a:xfrm>
          <a:prstGeom prst="rect">
            <a:avLst/>
          </a:prstGeom>
        </p:spPr>
      </p:pic>
    </p:spTree>
    <p:extLst>
      <p:ext uri="{BB962C8B-B14F-4D97-AF65-F5344CB8AC3E}">
        <p14:creationId xmlns:p14="http://schemas.microsoft.com/office/powerpoint/2010/main" val="96675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C">
    <p:spTree>
      <p:nvGrpSpPr>
        <p:cNvPr id="1" name=""/>
        <p:cNvGrpSpPr/>
        <p:nvPr/>
      </p:nvGrpSpPr>
      <p:grpSpPr>
        <a:xfrm>
          <a:off x="0" y="0"/>
          <a:ext cx="0" cy="0"/>
          <a:chOff x="0" y="0"/>
          <a:chExt cx="0" cy="0"/>
        </a:xfrm>
      </p:grpSpPr>
      <p:sp>
        <p:nvSpPr>
          <p:cNvPr id="13" name="Freeform 9"/>
          <p:cNvSpPr>
            <a:spLocks/>
          </p:cNvSpPr>
          <p:nvPr userDrawn="1"/>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sp>
        <p:nvSpPr>
          <p:cNvPr id="3" name="Sous-titre 2"/>
          <p:cNvSpPr>
            <a:spLocks noGrp="1"/>
          </p:cNvSpPr>
          <p:nvPr>
            <p:ph type="subTitle" idx="1" hasCustomPrompt="1"/>
          </p:nvPr>
        </p:nvSpPr>
        <p:spPr bwMode="gray">
          <a:xfrm>
            <a:off x="539999" y="4402124"/>
            <a:ext cx="5400000" cy="1024348"/>
          </a:xfrm>
        </p:spPr>
        <p:txBody>
          <a:bodyPr/>
          <a:lstStyle>
            <a:lvl1pPr marL="0" indent="0" algn="l">
              <a:spcAft>
                <a:spcPts val="0"/>
              </a:spcAft>
              <a:buNone/>
              <a:defRPr sz="1700">
                <a:solidFill>
                  <a:schemeClr val="tx2"/>
                </a:solidFill>
              </a:defRPr>
            </a:lvl1pPr>
            <a:lvl2pPr marL="0" indent="0" algn="l">
              <a:spcBef>
                <a:spcPts val="0"/>
              </a:spcBef>
              <a:buNone/>
              <a:defRPr sz="1700" b="0">
                <a:solidFill>
                  <a:schemeClr val="tx2"/>
                </a:solidFill>
              </a:defRPr>
            </a:lvl2pPr>
            <a:lvl3pPr marL="0" indent="0" algn="l">
              <a:spcBef>
                <a:spcPts val="1200"/>
              </a:spcBef>
              <a:buNone/>
              <a:defRPr sz="1100" b="0" cap="all" baseline="0">
                <a:solidFill>
                  <a:schemeClr val="tx2"/>
                </a:solidFill>
              </a:defRPr>
            </a:lvl3pPr>
            <a:lvl4pPr marL="1371600" indent="0" algn="l">
              <a:buNone/>
              <a:defRPr>
                <a:solidFill>
                  <a:schemeClr val="tx1">
                    <a:tint val="75000"/>
                  </a:schemeClr>
                </a:solidFill>
              </a:defRPr>
            </a:lvl4pPr>
            <a:lvl5pPr marL="1828800" indent="0" algn="l">
              <a:buNone/>
              <a:defRPr>
                <a:solidFill>
                  <a:schemeClr val="tx1">
                    <a:tint val="75000"/>
                  </a:schemeClr>
                </a:solidFill>
              </a:defRPr>
            </a:lvl5pPr>
            <a:lvl6pPr marL="2286000" indent="0" algn="l">
              <a:buNone/>
              <a:defRPr>
                <a:solidFill>
                  <a:schemeClr val="tx1">
                    <a:tint val="75000"/>
                  </a:schemeClr>
                </a:solidFill>
              </a:defRPr>
            </a:lvl6pPr>
            <a:lvl7pPr marL="2743200" indent="0" algn="l">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Prénom Nom</a:t>
            </a:r>
          </a:p>
          <a:p>
            <a:pPr lvl="1"/>
            <a:r>
              <a:rPr lang="fr-FR" dirty="0"/>
              <a:t>Fonction</a:t>
            </a:r>
          </a:p>
          <a:p>
            <a:pPr lvl="2"/>
            <a:r>
              <a:rPr lang="fr-FR" dirty="0"/>
              <a:t>date</a:t>
            </a:r>
          </a:p>
        </p:txBody>
      </p:sp>
      <p:sp>
        <p:nvSpPr>
          <p:cNvPr id="2" name="Espace réservé de la date 1"/>
          <p:cNvSpPr>
            <a:spLocks noGrp="1"/>
          </p:cNvSpPr>
          <p:nvPr>
            <p:ph type="dt" sz="half" idx="10"/>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8" name="Espace réservé du pied de page 7"/>
          <p:cNvSpPr>
            <a:spLocks noGrp="1"/>
          </p:cNvSpPr>
          <p:nvPr>
            <p:ph type="ftr" sz="quarter" idx="11"/>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9" name="Espace réservé du numéro de diapositive 8"/>
          <p:cNvSpPr>
            <a:spLocks noGrp="1"/>
          </p:cNvSpPr>
          <p:nvPr>
            <p:ph type="sldNum" sz="quarter" idx="12"/>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11" name="Titre 10"/>
          <p:cNvSpPr>
            <a:spLocks noGrp="1"/>
          </p:cNvSpPr>
          <p:nvPr>
            <p:ph type="title"/>
          </p:nvPr>
        </p:nvSpPr>
        <p:spPr bwMode="gray">
          <a:xfrm>
            <a:off x="539999" y="2657915"/>
            <a:ext cx="5400000" cy="1512168"/>
          </a:xfrm>
        </p:spPr>
        <p:txBody>
          <a:bodyPr/>
          <a:lstStyle>
            <a:lvl1pPr>
              <a:lnSpc>
                <a:spcPct val="90000"/>
              </a:lnSpc>
              <a:defRPr sz="3000"/>
            </a:lvl1pPr>
          </a:lstStyle>
          <a:p>
            <a:r>
              <a:rPr lang="fr-FR"/>
              <a:t>Modifiez le style du titre</a:t>
            </a:r>
            <a:endParaRPr lang="fr-FR" dirty="0"/>
          </a:p>
        </p:txBody>
      </p:sp>
      <p:pic>
        <p:nvPicPr>
          <p:cNvPr id="14" name="Imag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565374" y="494312"/>
            <a:ext cx="3063051" cy="1260000"/>
          </a:xfrm>
          <a:prstGeom prst="rect">
            <a:avLst/>
          </a:prstGeom>
        </p:spPr>
      </p:pic>
      <p:pic>
        <p:nvPicPr>
          <p:cNvPr id="12" name="Imag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1" y="0"/>
            <a:ext cx="3599998" cy="1764944"/>
          </a:xfrm>
          <a:prstGeom prst="rect">
            <a:avLst/>
          </a:prstGeom>
        </p:spPr>
      </p:pic>
    </p:spTree>
    <p:extLst>
      <p:ext uri="{BB962C8B-B14F-4D97-AF65-F5344CB8AC3E}">
        <p14:creationId xmlns:p14="http://schemas.microsoft.com/office/powerpoint/2010/main" val="791836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texte 4"/>
          <p:cNvSpPr>
            <a:spLocks noGrp="1"/>
          </p:cNvSpPr>
          <p:nvPr>
            <p:ph type="body" sz="quarter" idx="13" hasCustomPrompt="1"/>
          </p:nvPr>
        </p:nvSpPr>
        <p:spPr bwMode="gray">
          <a:xfrm>
            <a:off x="936000" y="1260134"/>
            <a:ext cx="3600000" cy="360127"/>
          </a:xfrm>
        </p:spPr>
        <p:txBody>
          <a:bodyPr/>
          <a:lstStyle>
            <a:lvl1pPr>
              <a:lnSpc>
                <a:spcPct val="95000"/>
              </a:lnSpc>
              <a:spcAft>
                <a:spcPts val="0"/>
              </a:spcAft>
              <a:defRPr sz="1400">
                <a:solidFill>
                  <a:schemeClr val="tx2"/>
                </a:solidFill>
              </a:defRPr>
            </a:lvl1pPr>
          </a:lstStyle>
          <a:p>
            <a:pPr lvl="0"/>
            <a:r>
              <a:rPr lang="fr-FR" noProof="0" dirty="0"/>
              <a:t>Titre</a:t>
            </a:r>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8" name="Titre 7"/>
          <p:cNvSpPr>
            <a:spLocks noGrp="1"/>
          </p:cNvSpPr>
          <p:nvPr>
            <p:ph type="title"/>
          </p:nvPr>
        </p:nvSpPr>
        <p:spPr bwMode="gray"/>
        <p:txBody>
          <a:bodyPr/>
          <a:lstStyle/>
          <a:p>
            <a:r>
              <a:rPr lang="fr-FR"/>
              <a:t>Modifiez le style du titre</a:t>
            </a:r>
          </a:p>
        </p:txBody>
      </p:sp>
      <p:cxnSp>
        <p:nvCxnSpPr>
          <p:cNvPr id="29" name="Connecteur droit 28"/>
          <p:cNvCxnSpPr/>
          <p:nvPr userDrawn="1"/>
        </p:nvCxnSpPr>
        <p:spPr bwMode="gray">
          <a:xfrm>
            <a:off x="540000" y="972000"/>
            <a:ext cx="4032000" cy="0"/>
          </a:xfrm>
          <a:prstGeom prst="line">
            <a:avLst/>
          </a:prstGeom>
          <a:ln w="19050">
            <a:gradFill flip="none" rotWithShape="1">
              <a:gsLst>
                <a:gs pos="0">
                  <a:schemeClr val="accent1"/>
                </a:gs>
                <a:gs pos="63000">
                  <a:schemeClr val="accent3"/>
                </a:gs>
                <a:gs pos="37000">
                  <a:schemeClr val="accent2"/>
                </a:gs>
                <a:gs pos="100000">
                  <a:schemeClr val="accent4"/>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32" name="Espace réservé du texte 4"/>
          <p:cNvSpPr>
            <a:spLocks noGrp="1"/>
          </p:cNvSpPr>
          <p:nvPr>
            <p:ph type="body" sz="quarter" idx="18" hasCustomPrompt="1"/>
          </p:nvPr>
        </p:nvSpPr>
        <p:spPr bwMode="gray">
          <a:xfrm>
            <a:off x="441266" y="1675630"/>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33" name="Espace réservé du texte 4"/>
          <p:cNvSpPr>
            <a:spLocks noGrp="1"/>
          </p:cNvSpPr>
          <p:nvPr>
            <p:ph type="body" sz="quarter" idx="17" hasCustomPrompt="1"/>
          </p:nvPr>
        </p:nvSpPr>
        <p:spPr bwMode="gray">
          <a:xfrm>
            <a:off x="936000" y="1675630"/>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26" name="Espace réservé du texte 4"/>
          <p:cNvSpPr>
            <a:spLocks noGrp="1"/>
          </p:cNvSpPr>
          <p:nvPr>
            <p:ph type="body" sz="quarter" idx="19" hasCustomPrompt="1"/>
          </p:nvPr>
        </p:nvSpPr>
        <p:spPr bwMode="gray">
          <a:xfrm>
            <a:off x="441266" y="2425088"/>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27" name="Espace réservé du texte 4"/>
          <p:cNvSpPr>
            <a:spLocks noGrp="1"/>
          </p:cNvSpPr>
          <p:nvPr>
            <p:ph type="body" sz="quarter" idx="20" hasCustomPrompt="1"/>
          </p:nvPr>
        </p:nvSpPr>
        <p:spPr bwMode="gray">
          <a:xfrm>
            <a:off x="936000" y="2425088"/>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28" name="Espace réservé du texte 4"/>
          <p:cNvSpPr>
            <a:spLocks noGrp="1"/>
          </p:cNvSpPr>
          <p:nvPr>
            <p:ph type="body" sz="quarter" idx="21" hasCustomPrompt="1"/>
          </p:nvPr>
        </p:nvSpPr>
        <p:spPr bwMode="gray">
          <a:xfrm>
            <a:off x="441266" y="3174546"/>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30" name="Espace réservé du texte 4"/>
          <p:cNvSpPr>
            <a:spLocks noGrp="1"/>
          </p:cNvSpPr>
          <p:nvPr>
            <p:ph type="body" sz="quarter" idx="22" hasCustomPrompt="1"/>
          </p:nvPr>
        </p:nvSpPr>
        <p:spPr bwMode="gray">
          <a:xfrm>
            <a:off x="936000" y="3174546"/>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31" name="Espace réservé du texte 4"/>
          <p:cNvSpPr>
            <a:spLocks noGrp="1"/>
          </p:cNvSpPr>
          <p:nvPr>
            <p:ph type="body" sz="quarter" idx="23" hasCustomPrompt="1"/>
          </p:nvPr>
        </p:nvSpPr>
        <p:spPr bwMode="gray">
          <a:xfrm>
            <a:off x="441266" y="3924003"/>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39" name="Espace réservé du texte 4"/>
          <p:cNvSpPr>
            <a:spLocks noGrp="1"/>
          </p:cNvSpPr>
          <p:nvPr>
            <p:ph type="body" sz="quarter" idx="24" hasCustomPrompt="1"/>
          </p:nvPr>
        </p:nvSpPr>
        <p:spPr bwMode="gray">
          <a:xfrm>
            <a:off x="936000" y="3924003"/>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49" name="Espace réservé du texte 4"/>
          <p:cNvSpPr>
            <a:spLocks noGrp="1"/>
          </p:cNvSpPr>
          <p:nvPr>
            <p:ph type="body" sz="quarter" idx="25" hasCustomPrompt="1"/>
          </p:nvPr>
        </p:nvSpPr>
        <p:spPr bwMode="gray">
          <a:xfrm>
            <a:off x="441266" y="4673460"/>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50" name="Espace réservé du texte 4"/>
          <p:cNvSpPr>
            <a:spLocks noGrp="1"/>
          </p:cNvSpPr>
          <p:nvPr>
            <p:ph type="body" sz="quarter" idx="26" hasCustomPrompt="1"/>
          </p:nvPr>
        </p:nvSpPr>
        <p:spPr bwMode="gray">
          <a:xfrm>
            <a:off x="936000" y="4673460"/>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51" name="Espace réservé du texte 4"/>
          <p:cNvSpPr>
            <a:spLocks noGrp="1"/>
          </p:cNvSpPr>
          <p:nvPr>
            <p:ph type="body" sz="quarter" idx="27" hasCustomPrompt="1"/>
          </p:nvPr>
        </p:nvSpPr>
        <p:spPr bwMode="gray">
          <a:xfrm>
            <a:off x="4581722" y="1675630"/>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52" name="Espace réservé du texte 4"/>
          <p:cNvSpPr>
            <a:spLocks noGrp="1"/>
          </p:cNvSpPr>
          <p:nvPr>
            <p:ph type="body" sz="quarter" idx="28" hasCustomPrompt="1"/>
          </p:nvPr>
        </p:nvSpPr>
        <p:spPr bwMode="gray">
          <a:xfrm>
            <a:off x="5076456" y="1675630"/>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53" name="Espace réservé du texte 4"/>
          <p:cNvSpPr>
            <a:spLocks noGrp="1"/>
          </p:cNvSpPr>
          <p:nvPr>
            <p:ph type="body" sz="quarter" idx="29" hasCustomPrompt="1"/>
          </p:nvPr>
        </p:nvSpPr>
        <p:spPr bwMode="gray">
          <a:xfrm>
            <a:off x="4581722" y="2425088"/>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54" name="Espace réservé du texte 4"/>
          <p:cNvSpPr>
            <a:spLocks noGrp="1"/>
          </p:cNvSpPr>
          <p:nvPr>
            <p:ph type="body" sz="quarter" idx="30" hasCustomPrompt="1"/>
          </p:nvPr>
        </p:nvSpPr>
        <p:spPr bwMode="gray">
          <a:xfrm>
            <a:off x="5076456" y="2425088"/>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55" name="Espace réservé du texte 4"/>
          <p:cNvSpPr>
            <a:spLocks noGrp="1"/>
          </p:cNvSpPr>
          <p:nvPr>
            <p:ph type="body" sz="quarter" idx="31" hasCustomPrompt="1"/>
          </p:nvPr>
        </p:nvSpPr>
        <p:spPr bwMode="gray">
          <a:xfrm>
            <a:off x="4581722" y="3174546"/>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56" name="Espace réservé du texte 4"/>
          <p:cNvSpPr>
            <a:spLocks noGrp="1"/>
          </p:cNvSpPr>
          <p:nvPr>
            <p:ph type="body" sz="quarter" idx="32" hasCustomPrompt="1"/>
          </p:nvPr>
        </p:nvSpPr>
        <p:spPr bwMode="gray">
          <a:xfrm>
            <a:off x="5076456" y="3174546"/>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57" name="Espace réservé du texte 4"/>
          <p:cNvSpPr>
            <a:spLocks noGrp="1"/>
          </p:cNvSpPr>
          <p:nvPr>
            <p:ph type="body" sz="quarter" idx="33" hasCustomPrompt="1"/>
          </p:nvPr>
        </p:nvSpPr>
        <p:spPr bwMode="gray">
          <a:xfrm>
            <a:off x="4581722" y="3924003"/>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58" name="Espace réservé du texte 4"/>
          <p:cNvSpPr>
            <a:spLocks noGrp="1"/>
          </p:cNvSpPr>
          <p:nvPr>
            <p:ph type="body" sz="quarter" idx="34" hasCustomPrompt="1"/>
          </p:nvPr>
        </p:nvSpPr>
        <p:spPr bwMode="gray">
          <a:xfrm>
            <a:off x="5076456" y="3924003"/>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59" name="Espace réservé du texte 4"/>
          <p:cNvSpPr>
            <a:spLocks noGrp="1"/>
          </p:cNvSpPr>
          <p:nvPr>
            <p:ph type="body" sz="quarter" idx="35" hasCustomPrompt="1"/>
          </p:nvPr>
        </p:nvSpPr>
        <p:spPr bwMode="gray">
          <a:xfrm>
            <a:off x="4581722" y="4673460"/>
            <a:ext cx="476282" cy="648000"/>
          </a:xfrm>
        </p:spPr>
        <p:txBody>
          <a:bodyPr/>
          <a:lstStyle>
            <a:lvl1pPr algn="r">
              <a:lnSpc>
                <a:spcPct val="95000"/>
              </a:lnSpc>
              <a:spcAft>
                <a:spcPts val="0"/>
              </a:spcAft>
              <a:defRPr sz="1400" b="1" baseline="0">
                <a:solidFill>
                  <a:schemeClr val="tx2"/>
                </a:solidFill>
              </a:defRPr>
            </a:lvl1pPr>
          </a:lstStyle>
          <a:p>
            <a:pPr lvl="0"/>
            <a:r>
              <a:rPr lang="fr-FR" noProof="0" dirty="0"/>
              <a:t>OO -</a:t>
            </a:r>
          </a:p>
        </p:txBody>
      </p:sp>
      <p:sp>
        <p:nvSpPr>
          <p:cNvPr id="60" name="Espace réservé du texte 4"/>
          <p:cNvSpPr>
            <a:spLocks noGrp="1"/>
          </p:cNvSpPr>
          <p:nvPr>
            <p:ph type="body" sz="quarter" idx="36" hasCustomPrompt="1"/>
          </p:nvPr>
        </p:nvSpPr>
        <p:spPr bwMode="gray">
          <a:xfrm>
            <a:off x="5076456" y="4673460"/>
            <a:ext cx="3600000" cy="648000"/>
          </a:xfrm>
        </p:spPr>
        <p:txBody>
          <a:bodyPr/>
          <a:lstStyle>
            <a:lvl1pPr>
              <a:lnSpc>
                <a:spcPct val="95000"/>
              </a:lnSpc>
              <a:spcAft>
                <a:spcPts val="0"/>
              </a:spcAft>
              <a:defRPr sz="1400">
                <a:solidFill>
                  <a:schemeClr val="tx2"/>
                </a:solidFill>
              </a:defRPr>
            </a:lvl1pPr>
            <a:lvl2pPr marL="0" indent="0">
              <a:lnSpc>
                <a:spcPct val="95000"/>
              </a:lnSpc>
              <a:spcBef>
                <a:spcPts val="0"/>
              </a:spcBef>
              <a:buNone/>
              <a:defRPr sz="1200" b="0">
                <a:solidFill>
                  <a:schemeClr val="tx2"/>
                </a:solidFill>
              </a:defRPr>
            </a:lvl2pPr>
          </a:lstStyle>
          <a:p>
            <a:pPr lvl="0"/>
            <a:r>
              <a:rPr lang="fr-FR" noProof="0" dirty="0"/>
              <a:t>Titre</a:t>
            </a:r>
          </a:p>
          <a:p>
            <a:pPr lvl="1"/>
            <a:r>
              <a:rPr lang="fr-FR" noProof="0" dirty="0"/>
              <a:t>Texte</a:t>
            </a:r>
          </a:p>
        </p:txBody>
      </p:sp>
      <p:sp>
        <p:nvSpPr>
          <p:cNvPr id="61" name="Espace réservé du texte 4"/>
          <p:cNvSpPr>
            <a:spLocks noGrp="1"/>
          </p:cNvSpPr>
          <p:nvPr>
            <p:ph type="body" sz="quarter" idx="37" hasCustomPrompt="1"/>
          </p:nvPr>
        </p:nvSpPr>
        <p:spPr bwMode="gray">
          <a:xfrm>
            <a:off x="5076456" y="5445224"/>
            <a:ext cx="3600000" cy="360127"/>
          </a:xfrm>
        </p:spPr>
        <p:txBody>
          <a:bodyPr/>
          <a:lstStyle>
            <a:lvl1pPr>
              <a:lnSpc>
                <a:spcPct val="95000"/>
              </a:lnSpc>
              <a:spcAft>
                <a:spcPts val="0"/>
              </a:spcAft>
              <a:defRPr sz="1400">
                <a:solidFill>
                  <a:schemeClr val="tx2"/>
                </a:solidFill>
              </a:defRPr>
            </a:lvl1pPr>
          </a:lstStyle>
          <a:p>
            <a:pPr lvl="0"/>
            <a:r>
              <a:rPr lang="fr-FR" noProof="0" dirty="0"/>
              <a:t>Titre</a:t>
            </a:r>
          </a:p>
        </p:txBody>
      </p:sp>
    </p:spTree>
    <p:extLst>
      <p:ext uri="{BB962C8B-B14F-4D97-AF65-F5344CB8AC3E}">
        <p14:creationId xmlns:p14="http://schemas.microsoft.com/office/powerpoint/2010/main" val="2929051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hapitre A">
    <p:bg>
      <p:bgPr>
        <a:solidFill>
          <a:srgbClr val="182C53"/>
        </a:solidFill>
        <a:effectLst/>
      </p:bgPr>
    </p:bg>
    <p:spTree>
      <p:nvGrpSpPr>
        <p:cNvPr id="1" name=""/>
        <p:cNvGrpSpPr/>
        <p:nvPr/>
      </p:nvGrpSpPr>
      <p:grpSpPr>
        <a:xfrm>
          <a:off x="0" y="0"/>
          <a:ext cx="0" cy="0"/>
          <a:chOff x="0" y="0"/>
          <a:chExt cx="0" cy="0"/>
        </a:xfrm>
      </p:grpSpPr>
      <p:sp>
        <p:nvSpPr>
          <p:cNvPr id="10" name="Freeform 9"/>
          <p:cNvSpPr>
            <a:spLocks/>
          </p:cNvSpPr>
          <p:nvPr userDrawn="1"/>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accent3"/>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 y="0"/>
            <a:ext cx="3599998" cy="1764944"/>
          </a:xfrm>
          <a:prstGeom prst="rect">
            <a:avLst/>
          </a:prstGeom>
        </p:spPr>
      </p:pic>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bg1"/>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012"/>
            <a:ext cx="5220000" cy="3095625"/>
          </a:xfrm>
        </p:spPr>
        <p:txBody>
          <a:bodyPr/>
          <a:lstStyle>
            <a:lvl1pPr>
              <a:lnSpc>
                <a:spcPct val="90000"/>
              </a:lnSpc>
              <a:spcAft>
                <a:spcPts val="1700"/>
              </a:spcAft>
              <a:defRPr sz="2800">
                <a:solidFill>
                  <a:schemeClr val="bg1"/>
                </a:solidFill>
              </a:defRPr>
            </a:lvl1pPr>
            <a:lvl2pPr marL="0" indent="0">
              <a:buNone/>
              <a:defRPr sz="2200" b="0">
                <a:solidFill>
                  <a:schemeClr val="bg1"/>
                </a:solidFill>
              </a:defRPr>
            </a:lvl2pPr>
          </a:lstStyle>
          <a:p>
            <a:pPr lvl="0"/>
            <a:r>
              <a:rPr lang="fr-FR"/>
              <a:t>Modifiez les styles du texte du masque</a:t>
            </a:r>
          </a:p>
          <a:p>
            <a:pPr lvl="1"/>
            <a:r>
              <a:rPr lang="fr-FR"/>
              <a:t>Deuxième niveau</a:t>
            </a:r>
          </a:p>
        </p:txBody>
      </p:sp>
      <p:pic>
        <p:nvPicPr>
          <p:cNvPr id="12" name="Imag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7740352" y="6201308"/>
            <a:ext cx="1006985" cy="432000"/>
          </a:xfrm>
          <a:prstGeom prst="rect">
            <a:avLst/>
          </a:prstGeom>
        </p:spPr>
      </p:pic>
    </p:spTree>
    <p:extLst>
      <p:ext uri="{BB962C8B-B14F-4D97-AF65-F5344CB8AC3E}">
        <p14:creationId xmlns:p14="http://schemas.microsoft.com/office/powerpoint/2010/main" val="566050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hapitre B">
    <p:bg>
      <p:bgPr>
        <a:solidFill>
          <a:schemeClr val="tx2"/>
        </a:solidFill>
        <a:effectLst/>
      </p:bgPr>
    </p:bg>
    <p:spTree>
      <p:nvGrpSpPr>
        <p:cNvPr id="1" name=""/>
        <p:cNvGrpSpPr/>
        <p:nvPr/>
      </p:nvGrpSpPr>
      <p:grpSpPr>
        <a:xfrm>
          <a:off x="0" y="0"/>
          <a:ext cx="0" cy="0"/>
          <a:chOff x="0" y="0"/>
          <a:chExt cx="0" cy="0"/>
        </a:xfrm>
      </p:grpSpPr>
      <p:sp>
        <p:nvSpPr>
          <p:cNvPr id="10" name="Freeform 9"/>
          <p:cNvSpPr>
            <a:spLocks/>
          </p:cNvSpPr>
          <p:nvPr userDrawn="1"/>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 y="0"/>
            <a:ext cx="3599998" cy="1764944"/>
          </a:xfrm>
          <a:prstGeom prst="rect">
            <a:avLst/>
          </a:prstGeom>
        </p:spPr>
      </p:pic>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bg1"/>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012"/>
            <a:ext cx="5220000" cy="3095625"/>
          </a:xfrm>
        </p:spPr>
        <p:txBody>
          <a:bodyPr/>
          <a:lstStyle>
            <a:lvl1pPr>
              <a:lnSpc>
                <a:spcPct val="90000"/>
              </a:lnSpc>
              <a:spcAft>
                <a:spcPts val="1700"/>
              </a:spcAft>
              <a:defRPr sz="2800">
                <a:solidFill>
                  <a:schemeClr val="bg1"/>
                </a:solidFill>
              </a:defRPr>
            </a:lvl1pPr>
            <a:lvl2pPr marL="0" indent="0">
              <a:buNone/>
              <a:defRPr sz="2200" b="0">
                <a:solidFill>
                  <a:schemeClr val="bg1"/>
                </a:solidFill>
              </a:defRPr>
            </a:lvl2pPr>
          </a:lstStyle>
          <a:p>
            <a:pPr lvl="0"/>
            <a:r>
              <a:rPr lang="fr-FR"/>
              <a:t>Modifiez les styles du texte du masque</a:t>
            </a:r>
          </a:p>
          <a:p>
            <a:pPr lvl="1"/>
            <a:r>
              <a:rPr lang="fr-FR"/>
              <a:t>Deuxième niveau</a:t>
            </a:r>
          </a:p>
        </p:txBody>
      </p:sp>
      <p:pic>
        <p:nvPicPr>
          <p:cNvPr id="12" name="Imag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7740352" y="6201308"/>
            <a:ext cx="1006985" cy="432000"/>
          </a:xfrm>
          <a:prstGeom prst="rect">
            <a:avLst/>
          </a:prstGeom>
        </p:spPr>
      </p:pic>
    </p:spTree>
    <p:extLst>
      <p:ext uri="{BB962C8B-B14F-4D97-AF65-F5344CB8AC3E}">
        <p14:creationId xmlns:p14="http://schemas.microsoft.com/office/powerpoint/2010/main" val="3375830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pitre C">
    <p:spTree>
      <p:nvGrpSpPr>
        <p:cNvPr id="1" name=""/>
        <p:cNvGrpSpPr/>
        <p:nvPr/>
      </p:nvGrpSpPr>
      <p:grpSpPr>
        <a:xfrm>
          <a:off x="0" y="0"/>
          <a:ext cx="0" cy="0"/>
          <a:chOff x="0" y="0"/>
          <a:chExt cx="0" cy="0"/>
        </a:xfrm>
      </p:grpSpPr>
      <p:sp>
        <p:nvSpPr>
          <p:cNvPr id="10" name="Freeform 9"/>
          <p:cNvSpPr>
            <a:spLocks/>
          </p:cNvSpPr>
          <p:nvPr userDrawn="1"/>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 y="0"/>
            <a:ext cx="3599998" cy="1764944"/>
          </a:xfrm>
          <a:prstGeom prst="rect">
            <a:avLst/>
          </a:prstGeom>
        </p:spPr>
      </p:pic>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tx2"/>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012"/>
            <a:ext cx="5220000" cy="3095625"/>
          </a:xfrm>
        </p:spPr>
        <p:txBody>
          <a:bodyPr/>
          <a:lstStyle>
            <a:lvl1pPr>
              <a:lnSpc>
                <a:spcPct val="90000"/>
              </a:lnSpc>
              <a:spcAft>
                <a:spcPts val="1700"/>
              </a:spcAft>
              <a:defRPr sz="2800">
                <a:solidFill>
                  <a:schemeClr val="tx2"/>
                </a:solidFill>
              </a:defRPr>
            </a:lvl1pPr>
            <a:lvl2pPr marL="0" indent="0">
              <a:buNone/>
              <a:defRPr sz="2200" b="0">
                <a:solidFill>
                  <a:schemeClr val="tx2"/>
                </a:solidFill>
              </a:defRPr>
            </a:lvl2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127826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hapitre visuel A">
    <p:spTree>
      <p:nvGrpSpPr>
        <p:cNvPr id="1" name=""/>
        <p:cNvGrpSpPr/>
        <p:nvPr/>
      </p:nvGrpSpPr>
      <p:grpSpPr>
        <a:xfrm>
          <a:off x="0" y="0"/>
          <a:ext cx="0" cy="0"/>
          <a:chOff x="0" y="0"/>
          <a:chExt cx="0" cy="0"/>
        </a:xfrm>
      </p:grpSpPr>
      <p:sp>
        <p:nvSpPr>
          <p:cNvPr id="13" name="Espace réservé du texte 12"/>
          <p:cNvSpPr>
            <a:spLocks noGrp="1"/>
          </p:cNvSpPr>
          <p:nvPr>
            <p:ph type="body" sz="quarter" idx="19" hasCustomPrompt="1"/>
          </p:nvPr>
        </p:nvSpPr>
        <p:spPr bwMode="gray">
          <a:xfrm>
            <a:off x="0" y="3125272"/>
            <a:ext cx="9144000" cy="3732728"/>
          </a:xfrm>
          <a:custGeom>
            <a:avLst/>
            <a:gdLst>
              <a:gd name="connsiteX0" fmla="*/ 9135185 w 9144000"/>
              <a:gd name="connsiteY0" fmla="*/ 0 h 3732728"/>
              <a:gd name="connsiteX1" fmla="*/ 9144000 w 9144000"/>
              <a:gd name="connsiteY1" fmla="*/ 0 h 3732728"/>
              <a:gd name="connsiteX2" fmla="*/ 9144000 w 9144000"/>
              <a:gd name="connsiteY2" fmla="*/ 43810 h 3732728"/>
              <a:gd name="connsiteX3" fmla="*/ 9144000 w 9144000"/>
              <a:gd name="connsiteY3" fmla="*/ 756192 h 3732728"/>
              <a:gd name="connsiteX4" fmla="*/ 9144000 w 9144000"/>
              <a:gd name="connsiteY4" fmla="*/ 803939 h 3732728"/>
              <a:gd name="connsiteX5" fmla="*/ 3897084 w 9144000"/>
              <a:gd name="connsiteY5" fmla="*/ 3732728 h 3732728"/>
              <a:gd name="connsiteX6" fmla="*/ 3826591 w 9144000"/>
              <a:gd name="connsiteY6" fmla="*/ 3732728 h 3732728"/>
              <a:gd name="connsiteX7" fmla="*/ 0 w 9144000"/>
              <a:gd name="connsiteY7" fmla="*/ 3732728 h 3732728"/>
              <a:gd name="connsiteX8" fmla="*/ 0 w 9144000"/>
              <a:gd name="connsiteY8" fmla="*/ 3505453 h 3732728"/>
              <a:gd name="connsiteX9" fmla="*/ 0 w 9144000"/>
              <a:gd name="connsiteY9" fmla="*/ 3458661 h 3732728"/>
              <a:gd name="connsiteX10" fmla="*/ 3770388 w 9144000"/>
              <a:gd name="connsiteY10" fmla="*/ 2026257 h 3732728"/>
              <a:gd name="connsiteX11" fmla="*/ 5354561 w 9144000"/>
              <a:gd name="connsiteY11" fmla="*/ 1171590 h 3732728"/>
              <a:gd name="connsiteX12" fmla="*/ 8665280 w 9144000"/>
              <a:gd name="connsiteY12" fmla="*/ 57149 h 3732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3732728">
                <a:moveTo>
                  <a:pt x="9135185" y="0"/>
                </a:moveTo>
                <a:lnTo>
                  <a:pt x="9144000" y="0"/>
                </a:lnTo>
                <a:lnTo>
                  <a:pt x="9144000" y="43810"/>
                </a:lnTo>
                <a:lnTo>
                  <a:pt x="9144000" y="756192"/>
                </a:lnTo>
                <a:lnTo>
                  <a:pt x="9144000" y="803939"/>
                </a:lnTo>
                <a:cubicBezTo>
                  <a:pt x="6831089" y="1447566"/>
                  <a:pt x="4991620" y="2820764"/>
                  <a:pt x="3897084" y="3732728"/>
                </a:cubicBezTo>
                <a:lnTo>
                  <a:pt x="3826591" y="3732728"/>
                </a:lnTo>
                <a:lnTo>
                  <a:pt x="0" y="3732728"/>
                </a:lnTo>
                <a:lnTo>
                  <a:pt x="0" y="3505453"/>
                </a:lnTo>
                <a:lnTo>
                  <a:pt x="0" y="3458661"/>
                </a:lnTo>
                <a:cubicBezTo>
                  <a:pt x="1086916" y="3490174"/>
                  <a:pt x="1899483" y="3047084"/>
                  <a:pt x="3770388" y="2026257"/>
                </a:cubicBezTo>
                <a:cubicBezTo>
                  <a:pt x="4230493" y="1776064"/>
                  <a:pt x="4750613" y="1492448"/>
                  <a:pt x="5354561" y="1171590"/>
                </a:cubicBezTo>
                <a:cubicBezTo>
                  <a:pt x="6439809" y="595883"/>
                  <a:pt x="7549126" y="222697"/>
                  <a:pt x="8665280" y="57149"/>
                </a:cubicBezTo>
                <a:close/>
              </a:path>
            </a:pathLst>
          </a:custGeom>
          <a:solidFill>
            <a:schemeClr val="accent1">
              <a:alpha val="40000"/>
            </a:schemeClr>
          </a:solidFill>
          <a:ln>
            <a:noFill/>
          </a:ln>
        </p:spPr>
        <p:txBody>
          <a:bodyPr wrap="square" anchor="ctr" anchorCtr="0">
            <a:noAutofit/>
          </a:bodyPr>
          <a:lstStyle>
            <a:lvl1pPr algn="ctr">
              <a:defRPr baseline="0">
                <a:solidFill>
                  <a:schemeClr val="bg1">
                    <a:alpha val="0"/>
                  </a:schemeClr>
                </a:solidFill>
              </a:defRPr>
            </a:lvl1pPr>
          </a:lstStyle>
          <a:p>
            <a:pPr lvl="0"/>
            <a:r>
              <a:rPr lang="fr-FR" dirty="0"/>
              <a:t> </a:t>
            </a:r>
          </a:p>
        </p:txBody>
      </p:sp>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bg1"/>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600"/>
            <a:ext cx="5220000" cy="3095625"/>
          </a:xfrm>
        </p:spPr>
        <p:txBody>
          <a:bodyPr/>
          <a:lstStyle>
            <a:lvl1pPr>
              <a:lnSpc>
                <a:spcPct val="90000"/>
              </a:lnSpc>
              <a:spcAft>
                <a:spcPts val="1700"/>
              </a:spcAft>
              <a:defRPr sz="2800">
                <a:solidFill>
                  <a:schemeClr val="bg1"/>
                </a:solidFill>
              </a:defRPr>
            </a:lvl1pPr>
            <a:lvl2pPr marL="0" indent="0">
              <a:buNone/>
              <a:defRPr sz="2200" b="0">
                <a:solidFill>
                  <a:schemeClr val="bg1"/>
                </a:solidFill>
              </a:defRPr>
            </a:lvl2pPr>
          </a:lstStyle>
          <a:p>
            <a:pPr lvl="0"/>
            <a:r>
              <a:rPr lang="fr-FR"/>
              <a:t>Modifiez les styles du texte du masque</a:t>
            </a:r>
          </a:p>
          <a:p>
            <a:pPr lvl="1"/>
            <a:r>
              <a:rPr lang="fr-FR"/>
              <a:t>Deuxième niveau</a:t>
            </a:r>
          </a:p>
        </p:txBody>
      </p:sp>
      <p:sp>
        <p:nvSpPr>
          <p:cNvPr id="11" name="Espace réservé du texte 6"/>
          <p:cNvSpPr>
            <a:spLocks noGrp="1"/>
          </p:cNvSpPr>
          <p:nvPr>
            <p:ph type="body" sz="quarter" idx="20" hasCustomPrompt="1"/>
          </p:nvPr>
        </p:nvSpPr>
        <p:spPr bwMode="gray">
          <a:xfrm>
            <a:off x="7740000" y="6202800"/>
            <a:ext cx="1008000" cy="432000"/>
          </a:xfrm>
          <a:blipFill>
            <a:blip r:embed="rId2"/>
            <a:stretch>
              <a:fillRect/>
            </a:stretch>
          </a:blipFill>
          <a:ln>
            <a:solidFill>
              <a:schemeClr val="bg1">
                <a:alpha val="0"/>
              </a:schemeClr>
            </a:solidFill>
          </a:ln>
        </p:spPr>
        <p:txBody>
          <a:bodyPr anchor="ctr" anchorCtr="0"/>
          <a:lstStyle>
            <a:lvl1pPr algn="ctr">
              <a:defRPr baseline="0">
                <a:solidFill>
                  <a:schemeClr val="bg1">
                    <a:alpha val="0"/>
                  </a:schemeClr>
                </a:solidFill>
              </a:defRPr>
            </a:lvl1pPr>
          </a:lstStyle>
          <a:p>
            <a:pPr lvl="0"/>
            <a:r>
              <a:rPr lang="fr-FR" dirty="0"/>
              <a:t> </a:t>
            </a:r>
          </a:p>
        </p:txBody>
      </p:sp>
      <p:sp>
        <p:nvSpPr>
          <p:cNvPr id="10" name="Espace réservé du texte 9"/>
          <p:cNvSpPr>
            <a:spLocks noGrp="1"/>
          </p:cNvSpPr>
          <p:nvPr>
            <p:ph type="body" sz="quarter" idx="18" hasCustomPrompt="1"/>
          </p:nvPr>
        </p:nvSpPr>
        <p:spPr bwMode="gray">
          <a:xfrm>
            <a:off x="-10633" y="-10633"/>
            <a:ext cx="3576638" cy="1735200"/>
          </a:xfrm>
          <a:prstGeom prst="rect">
            <a:avLst/>
          </a:prstGeom>
          <a:blipFill>
            <a:blip r:embed="rId3"/>
            <a:stretch>
              <a:fillRect/>
            </a:stretch>
          </a:blipFill>
          <a:ln>
            <a:solidFill>
              <a:schemeClr val="bg1">
                <a:alpha val="0"/>
              </a:schemeClr>
            </a:solidFill>
          </a:ln>
        </p:spPr>
        <p:txBody>
          <a:bodyPr wrap="square">
            <a:noAutofit/>
          </a:bodyPr>
          <a:lstStyle>
            <a:lvl1pPr>
              <a:defRPr>
                <a:solidFill>
                  <a:schemeClr val="bg1">
                    <a:alpha val="0"/>
                  </a:schemeClr>
                </a:solidFill>
              </a:defRPr>
            </a:lvl1pPr>
          </a:lstStyle>
          <a:p>
            <a:pPr lvl="0"/>
            <a:r>
              <a:rPr lang="fr-FR" dirty="0"/>
              <a:t> </a:t>
            </a:r>
          </a:p>
        </p:txBody>
      </p:sp>
      <p:sp>
        <p:nvSpPr>
          <p:cNvPr id="8" name="Espace réservé pour une image  10"/>
          <p:cNvSpPr>
            <a:spLocks noGrp="1"/>
          </p:cNvSpPr>
          <p:nvPr>
            <p:ph type="pic" sz="quarter" idx="13" hasCustomPrompt="1"/>
          </p:nvPr>
        </p:nvSpPr>
        <p:spPr bwMode="gray">
          <a:xfrm>
            <a:off x="0" y="0"/>
            <a:ext cx="9144000" cy="6858000"/>
          </a:xfrm>
          <a:solidFill>
            <a:schemeClr val="bg1">
              <a:lumMod val="95000"/>
            </a:schemeClr>
          </a:solidFill>
        </p:spPr>
        <p:txBody>
          <a:bodyPr tIns="1260000" anchor="ctr" anchorCtr="0"/>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000" baseline="0">
                <a:solidFill>
                  <a:schemeClr val="tx2"/>
                </a:solidFill>
              </a:defRPr>
            </a:lvl1pPr>
          </a:lstStyle>
          <a:p>
            <a:r>
              <a:rPr lang="fr-FR" noProof="0" dirty="0"/>
              <a:t>Sélectionner l’icône pour insérer une image, </a:t>
            </a:r>
            <a:br>
              <a:rPr lang="fr-FR" noProof="0" dirty="0"/>
            </a:br>
            <a:r>
              <a:rPr lang="fr-FR" noProof="0" dirty="0"/>
              <a:t>puis disposer l’image en arrière plan </a:t>
            </a:r>
            <a:br>
              <a:rPr lang="fr-FR" noProof="0" dirty="0"/>
            </a:br>
            <a:r>
              <a:rPr lang="fr-FR" noProof="0" dirty="0"/>
              <a:t>(Sélectionner l’image avec le bouton droit de la souris / </a:t>
            </a:r>
            <a:br>
              <a:rPr lang="fr-FR" noProof="0" dirty="0"/>
            </a:br>
            <a:r>
              <a:rPr lang="fr-FR" noProof="0" dirty="0"/>
              <a:t>Mettre à l’arrière plan)</a:t>
            </a:r>
          </a:p>
        </p:txBody>
      </p:sp>
    </p:spTree>
    <p:extLst>
      <p:ext uri="{BB962C8B-B14F-4D97-AF65-F5344CB8AC3E}">
        <p14:creationId xmlns:p14="http://schemas.microsoft.com/office/powerpoint/2010/main" val="243335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hapitre visuel B">
    <p:spTree>
      <p:nvGrpSpPr>
        <p:cNvPr id="1" name=""/>
        <p:cNvGrpSpPr/>
        <p:nvPr/>
      </p:nvGrpSpPr>
      <p:grpSpPr>
        <a:xfrm>
          <a:off x="0" y="0"/>
          <a:ext cx="0" cy="0"/>
          <a:chOff x="0" y="0"/>
          <a:chExt cx="0" cy="0"/>
        </a:xfrm>
      </p:grpSpPr>
      <p:sp>
        <p:nvSpPr>
          <p:cNvPr id="13" name="Espace réservé du texte 12"/>
          <p:cNvSpPr>
            <a:spLocks noGrp="1"/>
          </p:cNvSpPr>
          <p:nvPr>
            <p:ph type="body" sz="quarter" idx="19" hasCustomPrompt="1"/>
          </p:nvPr>
        </p:nvSpPr>
        <p:spPr bwMode="gray">
          <a:xfrm>
            <a:off x="0" y="3125272"/>
            <a:ext cx="9144000" cy="3732728"/>
          </a:xfrm>
          <a:custGeom>
            <a:avLst/>
            <a:gdLst>
              <a:gd name="connsiteX0" fmla="*/ 9135185 w 9144000"/>
              <a:gd name="connsiteY0" fmla="*/ 0 h 3732728"/>
              <a:gd name="connsiteX1" fmla="*/ 9144000 w 9144000"/>
              <a:gd name="connsiteY1" fmla="*/ 0 h 3732728"/>
              <a:gd name="connsiteX2" fmla="*/ 9144000 w 9144000"/>
              <a:gd name="connsiteY2" fmla="*/ 43810 h 3732728"/>
              <a:gd name="connsiteX3" fmla="*/ 9144000 w 9144000"/>
              <a:gd name="connsiteY3" fmla="*/ 756192 h 3732728"/>
              <a:gd name="connsiteX4" fmla="*/ 9144000 w 9144000"/>
              <a:gd name="connsiteY4" fmla="*/ 803939 h 3732728"/>
              <a:gd name="connsiteX5" fmla="*/ 3897084 w 9144000"/>
              <a:gd name="connsiteY5" fmla="*/ 3732728 h 3732728"/>
              <a:gd name="connsiteX6" fmla="*/ 3826591 w 9144000"/>
              <a:gd name="connsiteY6" fmla="*/ 3732728 h 3732728"/>
              <a:gd name="connsiteX7" fmla="*/ 0 w 9144000"/>
              <a:gd name="connsiteY7" fmla="*/ 3732728 h 3732728"/>
              <a:gd name="connsiteX8" fmla="*/ 0 w 9144000"/>
              <a:gd name="connsiteY8" fmla="*/ 3505453 h 3732728"/>
              <a:gd name="connsiteX9" fmla="*/ 0 w 9144000"/>
              <a:gd name="connsiteY9" fmla="*/ 3458661 h 3732728"/>
              <a:gd name="connsiteX10" fmla="*/ 3770388 w 9144000"/>
              <a:gd name="connsiteY10" fmla="*/ 2026257 h 3732728"/>
              <a:gd name="connsiteX11" fmla="*/ 5354561 w 9144000"/>
              <a:gd name="connsiteY11" fmla="*/ 1171590 h 3732728"/>
              <a:gd name="connsiteX12" fmla="*/ 8665280 w 9144000"/>
              <a:gd name="connsiteY12" fmla="*/ 57149 h 3732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3732728">
                <a:moveTo>
                  <a:pt x="9135185" y="0"/>
                </a:moveTo>
                <a:lnTo>
                  <a:pt x="9144000" y="0"/>
                </a:lnTo>
                <a:lnTo>
                  <a:pt x="9144000" y="43810"/>
                </a:lnTo>
                <a:lnTo>
                  <a:pt x="9144000" y="756192"/>
                </a:lnTo>
                <a:lnTo>
                  <a:pt x="9144000" y="803939"/>
                </a:lnTo>
                <a:cubicBezTo>
                  <a:pt x="6831089" y="1447566"/>
                  <a:pt x="4991620" y="2820764"/>
                  <a:pt x="3897084" y="3732728"/>
                </a:cubicBezTo>
                <a:lnTo>
                  <a:pt x="3826591" y="3732728"/>
                </a:lnTo>
                <a:lnTo>
                  <a:pt x="0" y="3732728"/>
                </a:lnTo>
                <a:lnTo>
                  <a:pt x="0" y="3505453"/>
                </a:lnTo>
                <a:lnTo>
                  <a:pt x="0" y="3458661"/>
                </a:lnTo>
                <a:cubicBezTo>
                  <a:pt x="1086916" y="3490174"/>
                  <a:pt x="1899483" y="3047084"/>
                  <a:pt x="3770388" y="2026257"/>
                </a:cubicBezTo>
                <a:cubicBezTo>
                  <a:pt x="4230493" y="1776064"/>
                  <a:pt x="4750613" y="1492448"/>
                  <a:pt x="5354561" y="1171590"/>
                </a:cubicBezTo>
                <a:cubicBezTo>
                  <a:pt x="6439809" y="595883"/>
                  <a:pt x="7549126" y="222697"/>
                  <a:pt x="8665280" y="57149"/>
                </a:cubicBezTo>
                <a:close/>
              </a:path>
            </a:pathLst>
          </a:custGeom>
          <a:solidFill>
            <a:schemeClr val="accent2">
              <a:alpha val="40000"/>
            </a:schemeClr>
          </a:solidFill>
          <a:ln>
            <a:noFill/>
          </a:ln>
        </p:spPr>
        <p:txBody>
          <a:bodyPr wrap="square" anchor="ctr" anchorCtr="0">
            <a:noAutofit/>
          </a:bodyPr>
          <a:lstStyle>
            <a:lvl1pPr algn="ctr">
              <a:defRPr baseline="0">
                <a:solidFill>
                  <a:schemeClr val="bg1">
                    <a:alpha val="0"/>
                  </a:schemeClr>
                </a:solidFill>
              </a:defRPr>
            </a:lvl1pPr>
          </a:lstStyle>
          <a:p>
            <a:pPr lvl="0"/>
            <a:r>
              <a:rPr lang="fr-FR" dirty="0"/>
              <a:t> </a:t>
            </a:r>
          </a:p>
        </p:txBody>
      </p:sp>
      <p:sp>
        <p:nvSpPr>
          <p:cNvPr id="3" name="Titre 2"/>
          <p:cNvSpPr>
            <a:spLocks noGrp="1"/>
          </p:cNvSpPr>
          <p:nvPr>
            <p:ph type="title" hasCustomPrompt="1"/>
          </p:nvPr>
        </p:nvSpPr>
        <p:spPr bwMode="gray">
          <a:xfrm>
            <a:off x="5156772" y="184872"/>
            <a:ext cx="3732790" cy="1872208"/>
          </a:xfrm>
        </p:spPr>
        <p:txBody>
          <a:bodyPr/>
          <a:lstStyle>
            <a:lvl1pPr algn="r">
              <a:defRPr sz="12400" b="0">
                <a:solidFill>
                  <a:schemeClr val="bg1"/>
                </a:solidFill>
              </a:defRPr>
            </a:lvl1pPr>
          </a:lstStyle>
          <a:p>
            <a:r>
              <a:rPr lang="fr-FR" noProof="0" dirty="0"/>
              <a:t>OO</a:t>
            </a:r>
            <a:endParaRPr lang="fr-FR" dirty="0"/>
          </a:p>
        </p:txBody>
      </p:sp>
      <p:sp>
        <p:nvSpPr>
          <p:cNvPr id="2" name="Espace réservé de la date 1"/>
          <p:cNvSpPr>
            <a:spLocks noGrp="1"/>
          </p:cNvSpPr>
          <p:nvPr>
            <p:ph type="dt" sz="half" idx="14"/>
          </p:nvPr>
        </p:nvSpPr>
        <p:spPr bwMode="gray">
          <a:xfrm>
            <a:off x="0" y="6678000"/>
            <a:ext cx="180000" cy="180000"/>
          </a:xfrm>
        </p:spPr>
        <p:txBody>
          <a:bodyPr/>
          <a:lstStyle/>
          <a:p>
            <a:r>
              <a:rPr lang="fr-FR">
                <a:solidFill>
                  <a:prstClr val="black">
                    <a:alpha val="0"/>
                  </a:prstClr>
                </a:solidFill>
              </a:rPr>
              <a:t>Date</a:t>
            </a:r>
            <a:endParaRPr lang="fr-FR" dirty="0">
              <a:solidFill>
                <a:prstClr val="black">
                  <a:alpha val="0"/>
                </a:prstClr>
              </a:solidFill>
            </a:endParaRPr>
          </a:p>
        </p:txBody>
      </p:sp>
      <p:sp>
        <p:nvSpPr>
          <p:cNvPr id="4" name="Espace réservé du pied de page 3"/>
          <p:cNvSpPr>
            <a:spLocks noGrp="1"/>
          </p:cNvSpPr>
          <p:nvPr>
            <p:ph type="ftr" sz="quarter" idx="15"/>
          </p:nvPr>
        </p:nvSpPr>
        <p:spPr bwMode="gray">
          <a:xfrm>
            <a:off x="0" y="6678000"/>
            <a:ext cx="180000" cy="180000"/>
          </a:xfrm>
        </p:spPr>
        <p:txBody>
          <a:bodyPr/>
          <a:lstStyle>
            <a:lvl1pPr>
              <a:defRPr sz="100">
                <a:solidFill>
                  <a:schemeClr val="tx1">
                    <a:alpha val="0"/>
                  </a:schemeClr>
                </a:solidFill>
              </a:defRPr>
            </a:lvl1pPr>
          </a:lstStyle>
          <a:p>
            <a:pPr algn="l"/>
            <a:r>
              <a:rPr lang="fr-FR">
                <a:solidFill>
                  <a:prstClr val="black">
                    <a:alpha val="0"/>
                  </a:prstClr>
                </a:solidFill>
              </a:rPr>
              <a:t>Titre de la présentation - 00/00/00</a:t>
            </a:r>
            <a:endParaRPr lang="fr-FR" dirty="0">
              <a:solidFill>
                <a:prstClr val="black">
                  <a:alpha val="0"/>
                </a:prstClr>
              </a:solidFill>
            </a:endParaRPr>
          </a:p>
        </p:txBody>
      </p:sp>
      <p:sp>
        <p:nvSpPr>
          <p:cNvPr id="6" name="Espace réservé du numéro de diapositive 5"/>
          <p:cNvSpPr>
            <a:spLocks noGrp="1"/>
          </p:cNvSpPr>
          <p:nvPr>
            <p:ph type="sldNum" sz="quarter" idx="16"/>
          </p:nvPr>
        </p:nvSpPr>
        <p:spPr bwMode="gray">
          <a:xfrm>
            <a:off x="0" y="6678000"/>
            <a:ext cx="180000" cy="180000"/>
          </a:xfrm>
        </p:spPr>
        <p:txBody>
          <a:bodyPr/>
          <a:lstStyle>
            <a:lvl1pPr>
              <a:defRPr sz="100">
                <a:solidFill>
                  <a:schemeClr val="tx1">
                    <a:alpha val="0"/>
                  </a:schemeClr>
                </a:solidFill>
              </a:defRPr>
            </a:lvl1pPr>
          </a:lstStyle>
          <a:p>
            <a:fld id="{733122C9-A0B9-462F-8757-0847AD287B63}" type="slidenum">
              <a:rPr lang="fr-FR" smtClean="0">
                <a:solidFill>
                  <a:prstClr val="black">
                    <a:alpha val="0"/>
                  </a:prstClr>
                </a:solidFill>
              </a:rPr>
              <a:pPr/>
              <a:t>‹N°›</a:t>
            </a:fld>
            <a:endParaRPr lang="fr-FR" dirty="0">
              <a:solidFill>
                <a:prstClr val="black">
                  <a:alpha val="0"/>
                </a:prstClr>
              </a:solidFill>
            </a:endParaRPr>
          </a:p>
        </p:txBody>
      </p:sp>
      <p:sp>
        <p:nvSpPr>
          <p:cNvPr id="9" name="Espace réservé du texte 8"/>
          <p:cNvSpPr>
            <a:spLocks noGrp="1"/>
          </p:cNvSpPr>
          <p:nvPr>
            <p:ph type="body" sz="quarter" idx="17"/>
          </p:nvPr>
        </p:nvSpPr>
        <p:spPr bwMode="gray">
          <a:xfrm>
            <a:off x="540000" y="2631600"/>
            <a:ext cx="5220000" cy="3095625"/>
          </a:xfrm>
        </p:spPr>
        <p:txBody>
          <a:bodyPr/>
          <a:lstStyle>
            <a:lvl1pPr>
              <a:lnSpc>
                <a:spcPct val="90000"/>
              </a:lnSpc>
              <a:spcAft>
                <a:spcPts val="1700"/>
              </a:spcAft>
              <a:defRPr sz="2800">
                <a:solidFill>
                  <a:schemeClr val="bg1"/>
                </a:solidFill>
              </a:defRPr>
            </a:lvl1pPr>
            <a:lvl2pPr marL="0" indent="0">
              <a:buNone/>
              <a:defRPr sz="2200" b="0">
                <a:solidFill>
                  <a:schemeClr val="bg1"/>
                </a:solidFill>
              </a:defRPr>
            </a:lvl2pPr>
          </a:lstStyle>
          <a:p>
            <a:pPr lvl="0"/>
            <a:r>
              <a:rPr lang="fr-FR"/>
              <a:t>Modifiez les styles du texte du masque</a:t>
            </a:r>
          </a:p>
          <a:p>
            <a:pPr lvl="1"/>
            <a:r>
              <a:rPr lang="fr-FR"/>
              <a:t>Deuxième niveau</a:t>
            </a:r>
          </a:p>
        </p:txBody>
      </p:sp>
      <p:sp>
        <p:nvSpPr>
          <p:cNvPr id="11" name="Espace réservé du texte 6"/>
          <p:cNvSpPr>
            <a:spLocks noGrp="1"/>
          </p:cNvSpPr>
          <p:nvPr>
            <p:ph type="body" sz="quarter" idx="20" hasCustomPrompt="1"/>
          </p:nvPr>
        </p:nvSpPr>
        <p:spPr bwMode="gray">
          <a:xfrm>
            <a:off x="7740000" y="6202800"/>
            <a:ext cx="1008000" cy="432000"/>
          </a:xfrm>
          <a:blipFill>
            <a:blip r:embed="rId2"/>
            <a:stretch>
              <a:fillRect/>
            </a:stretch>
          </a:blipFill>
          <a:ln>
            <a:solidFill>
              <a:schemeClr val="bg1">
                <a:alpha val="0"/>
              </a:schemeClr>
            </a:solidFill>
          </a:ln>
        </p:spPr>
        <p:txBody>
          <a:bodyPr anchor="ctr" anchorCtr="0"/>
          <a:lstStyle>
            <a:lvl1pPr algn="ctr">
              <a:defRPr baseline="0">
                <a:solidFill>
                  <a:schemeClr val="bg1">
                    <a:alpha val="0"/>
                  </a:schemeClr>
                </a:solidFill>
              </a:defRPr>
            </a:lvl1pPr>
          </a:lstStyle>
          <a:p>
            <a:pPr lvl="0"/>
            <a:r>
              <a:rPr lang="fr-FR" dirty="0"/>
              <a:t> </a:t>
            </a:r>
          </a:p>
        </p:txBody>
      </p:sp>
      <p:sp>
        <p:nvSpPr>
          <p:cNvPr id="10" name="Espace réservé du texte 9"/>
          <p:cNvSpPr>
            <a:spLocks noGrp="1"/>
          </p:cNvSpPr>
          <p:nvPr>
            <p:ph type="body" sz="quarter" idx="18" hasCustomPrompt="1"/>
          </p:nvPr>
        </p:nvSpPr>
        <p:spPr bwMode="gray">
          <a:xfrm>
            <a:off x="-10633" y="-10633"/>
            <a:ext cx="3576638" cy="1735200"/>
          </a:xfrm>
          <a:prstGeom prst="rect">
            <a:avLst/>
          </a:prstGeom>
          <a:blipFill>
            <a:blip r:embed="rId3"/>
            <a:stretch>
              <a:fillRect/>
            </a:stretch>
          </a:blipFill>
          <a:ln>
            <a:solidFill>
              <a:schemeClr val="bg1">
                <a:alpha val="0"/>
              </a:schemeClr>
            </a:solidFill>
          </a:ln>
        </p:spPr>
        <p:txBody>
          <a:bodyPr wrap="square">
            <a:noAutofit/>
          </a:bodyPr>
          <a:lstStyle>
            <a:lvl1pPr>
              <a:defRPr>
                <a:solidFill>
                  <a:schemeClr val="bg1">
                    <a:alpha val="0"/>
                  </a:schemeClr>
                </a:solidFill>
              </a:defRPr>
            </a:lvl1pPr>
          </a:lstStyle>
          <a:p>
            <a:pPr lvl="0"/>
            <a:r>
              <a:rPr lang="fr-FR" dirty="0"/>
              <a:t> </a:t>
            </a:r>
          </a:p>
        </p:txBody>
      </p:sp>
      <p:sp>
        <p:nvSpPr>
          <p:cNvPr id="8" name="Espace réservé pour une image  10"/>
          <p:cNvSpPr>
            <a:spLocks noGrp="1"/>
          </p:cNvSpPr>
          <p:nvPr>
            <p:ph type="pic" sz="quarter" idx="13" hasCustomPrompt="1"/>
          </p:nvPr>
        </p:nvSpPr>
        <p:spPr bwMode="gray">
          <a:xfrm>
            <a:off x="0" y="0"/>
            <a:ext cx="9144000" cy="6858000"/>
          </a:xfrm>
          <a:solidFill>
            <a:schemeClr val="bg1">
              <a:lumMod val="95000"/>
            </a:schemeClr>
          </a:solidFill>
        </p:spPr>
        <p:txBody>
          <a:bodyPr tIns="1260000" anchor="ctr" anchorCtr="0"/>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000" baseline="0">
                <a:solidFill>
                  <a:schemeClr val="tx2"/>
                </a:solidFill>
              </a:defRPr>
            </a:lvl1pPr>
          </a:lstStyle>
          <a:p>
            <a:r>
              <a:rPr lang="fr-FR" noProof="0" dirty="0"/>
              <a:t>Sélectionner l’icône pour insérer une image, </a:t>
            </a:r>
            <a:br>
              <a:rPr lang="fr-FR" noProof="0" dirty="0"/>
            </a:br>
            <a:r>
              <a:rPr lang="fr-FR" noProof="0" dirty="0"/>
              <a:t>puis disposer l’image en arrière plan </a:t>
            </a:r>
            <a:br>
              <a:rPr lang="fr-FR" noProof="0" dirty="0"/>
            </a:br>
            <a:r>
              <a:rPr lang="fr-FR" noProof="0" dirty="0"/>
              <a:t>(Sélectionner l’image avec le bouton droit de la souris / </a:t>
            </a:r>
            <a:br>
              <a:rPr lang="fr-FR" noProof="0" dirty="0"/>
            </a:br>
            <a:r>
              <a:rPr lang="fr-FR" noProof="0" dirty="0"/>
              <a:t>Mettre à l’arrière plan)</a:t>
            </a:r>
          </a:p>
        </p:txBody>
      </p:sp>
    </p:spTree>
    <p:extLst>
      <p:ext uri="{BB962C8B-B14F-4D97-AF65-F5344CB8AC3E}">
        <p14:creationId xmlns:p14="http://schemas.microsoft.com/office/powerpoint/2010/main" val="3248695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3.png"/><Relationship Id="rId3" Type="http://schemas.openxmlformats.org/officeDocument/2006/relationships/slideLayout" Target="../slideLayouts/slideLayout3.xml"/><Relationship Id="rId21" Type="http://schemas.openxmlformats.org/officeDocument/2006/relationships/vmlDrawing" Target="../drawings/vmlDrawing1.v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t 6" hidden="1">
            <a:extLst>
              <a:ext uri="{FF2B5EF4-FFF2-40B4-BE49-F238E27FC236}">
                <a16:creationId xmlns:a16="http://schemas.microsoft.com/office/drawing/2014/main" id="{28C8AD31-7AF6-9247-84AF-A40000C695CE}"/>
              </a:ext>
            </a:extLst>
          </p:cNvPr>
          <p:cNvGraphicFramePr>
            <a:graphicFrameLocks noChangeAspect="1"/>
          </p:cNvGraphicFramePr>
          <p:nvPr userDrawn="1">
            <p:custDataLst>
              <p:tags r:id="rId22"/>
            </p:custDataLst>
            <p:extLst>
              <p:ext uri="{D42A27DB-BD31-4B8C-83A1-F6EECF244321}">
                <p14:modId xmlns:p14="http://schemas.microsoft.com/office/powerpoint/2010/main" val="167237849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24592" name="Diapositive think-cell" r:id="rId23" imgW="7772400" imgH="10058400" progId="TCLayout.ActiveDocument.1">
                  <p:embed/>
                </p:oleObj>
              </mc:Choice>
              <mc:Fallback>
                <p:oleObj name="Diapositive think-cell" r:id="rId23" imgW="7772400" imgH="10058400" progId="TCLayout.ActiveDocument.1">
                  <p:embed/>
                  <p:pic>
                    <p:nvPicPr>
                      <p:cNvPr id="0" name=""/>
                      <p:cNvPicPr/>
                      <p:nvPr/>
                    </p:nvPicPr>
                    <p:blipFill>
                      <a:blip r:embed="rId24"/>
                      <a:stretch>
                        <a:fillRect/>
                      </a:stretch>
                    </p:blipFill>
                    <p:spPr>
                      <a:xfrm>
                        <a:off x="1588" y="1588"/>
                        <a:ext cx="1587" cy="1587"/>
                      </a:xfrm>
                      <a:prstGeom prst="rect">
                        <a:avLst/>
                      </a:prstGeom>
                    </p:spPr>
                  </p:pic>
                </p:oleObj>
              </mc:Fallback>
            </mc:AlternateContent>
          </a:graphicData>
        </a:graphic>
      </p:graphicFrame>
      <p:sp>
        <p:nvSpPr>
          <p:cNvPr id="15" name="Freeform 9"/>
          <p:cNvSpPr>
            <a:spLocks/>
          </p:cNvSpPr>
          <p:nvPr/>
        </p:nvSpPr>
        <p:spPr bwMode="gray">
          <a:xfrm>
            <a:off x="0" y="3124200"/>
            <a:ext cx="9144000" cy="3733800"/>
          </a:xfrm>
          <a:custGeom>
            <a:avLst/>
            <a:gdLst>
              <a:gd name="T0" fmla="*/ 5621 w 9599"/>
              <a:gd name="T1" fmla="*/ 1228 h 3910"/>
              <a:gd name="T2" fmla="*/ 5621 w 9599"/>
              <a:gd name="T3" fmla="*/ 1228 h 3910"/>
              <a:gd name="T4" fmla="*/ 3958 w 9599"/>
              <a:gd name="T5" fmla="*/ 2123 h 3910"/>
              <a:gd name="T6" fmla="*/ 0 w 9599"/>
              <a:gd name="T7" fmla="*/ 3623 h 3910"/>
              <a:gd name="T8" fmla="*/ 0 w 9599"/>
              <a:gd name="T9" fmla="*/ 3672 h 3910"/>
              <a:gd name="T10" fmla="*/ 0 w 9599"/>
              <a:gd name="T11" fmla="*/ 3910 h 3910"/>
              <a:gd name="T12" fmla="*/ 4017 w 9599"/>
              <a:gd name="T13" fmla="*/ 3910 h 3910"/>
              <a:gd name="T14" fmla="*/ 4091 w 9599"/>
              <a:gd name="T15" fmla="*/ 3910 h 3910"/>
              <a:gd name="T16" fmla="*/ 9599 w 9599"/>
              <a:gd name="T17" fmla="*/ 843 h 3910"/>
              <a:gd name="T18" fmla="*/ 9599 w 9599"/>
              <a:gd name="T19" fmla="*/ 793 h 3910"/>
              <a:gd name="T20" fmla="*/ 9599 w 9599"/>
              <a:gd name="T21" fmla="*/ 47 h 3910"/>
              <a:gd name="T22" fmla="*/ 9599 w 9599"/>
              <a:gd name="T23" fmla="*/ 0 h 3910"/>
              <a:gd name="T24" fmla="*/ 5621 w 9599"/>
              <a:gd name="T25" fmla="*/ 1228 h 3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99" h="3910">
                <a:moveTo>
                  <a:pt x="5621" y="1228"/>
                </a:moveTo>
                <a:lnTo>
                  <a:pt x="5621" y="1228"/>
                </a:lnTo>
                <a:cubicBezTo>
                  <a:pt x="4987" y="1564"/>
                  <a:pt x="4441" y="1861"/>
                  <a:pt x="3958" y="2123"/>
                </a:cubicBezTo>
                <a:cubicBezTo>
                  <a:pt x="1994" y="3192"/>
                  <a:pt x="1141" y="3656"/>
                  <a:pt x="0" y="3623"/>
                </a:cubicBezTo>
                <a:lnTo>
                  <a:pt x="0" y="3672"/>
                </a:lnTo>
                <a:lnTo>
                  <a:pt x="0" y="3910"/>
                </a:lnTo>
                <a:lnTo>
                  <a:pt x="4017" y="3910"/>
                </a:lnTo>
                <a:lnTo>
                  <a:pt x="4091" y="3910"/>
                </a:lnTo>
                <a:cubicBezTo>
                  <a:pt x="5240" y="2955"/>
                  <a:pt x="7171" y="1517"/>
                  <a:pt x="9599" y="843"/>
                </a:cubicBezTo>
                <a:lnTo>
                  <a:pt x="9599" y="793"/>
                </a:lnTo>
                <a:lnTo>
                  <a:pt x="9599" y="47"/>
                </a:lnTo>
                <a:lnTo>
                  <a:pt x="9599" y="0"/>
                </a:lnTo>
                <a:cubicBezTo>
                  <a:pt x="8258" y="127"/>
                  <a:pt x="6923" y="539"/>
                  <a:pt x="5621" y="1228"/>
                </a:cubicBez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lang="fr-FR">
              <a:solidFill>
                <a:prstClr val="black"/>
              </a:solidFill>
            </a:endParaRPr>
          </a:p>
        </p:txBody>
      </p:sp>
      <p:sp>
        <p:nvSpPr>
          <p:cNvPr id="2" name="Espace réservé du titre 1"/>
          <p:cNvSpPr>
            <a:spLocks noGrp="1"/>
          </p:cNvSpPr>
          <p:nvPr>
            <p:ph type="title"/>
          </p:nvPr>
        </p:nvSpPr>
        <p:spPr bwMode="gray">
          <a:xfrm>
            <a:off x="540000" y="0"/>
            <a:ext cx="8064000" cy="829737"/>
          </a:xfrm>
          <a:prstGeom prst="rect">
            <a:avLst/>
          </a:prstGeom>
        </p:spPr>
        <p:txBody>
          <a:bodyPr vert="horz" lIns="0" tIns="0" rIns="0" bIns="0" rtlCol="0" anchor="b" anchorCtr="0">
            <a:noAutofit/>
          </a:bodyPr>
          <a:lstStyle/>
          <a:p>
            <a:r>
              <a:rPr lang="fr-FR" noProof="0" dirty="0"/>
              <a:t>Titre</a:t>
            </a:r>
          </a:p>
        </p:txBody>
      </p:sp>
      <p:sp>
        <p:nvSpPr>
          <p:cNvPr id="3" name="Espace réservé du texte 2"/>
          <p:cNvSpPr>
            <a:spLocks noGrp="1"/>
          </p:cNvSpPr>
          <p:nvPr>
            <p:ph type="body" idx="1"/>
          </p:nvPr>
        </p:nvSpPr>
        <p:spPr bwMode="gray">
          <a:xfrm>
            <a:off x="540000" y="1242000"/>
            <a:ext cx="8064000" cy="4860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a:p>
            <a:pPr lvl="5"/>
            <a:r>
              <a:rPr lang="fr-FR" noProof="0" dirty="0"/>
              <a:t>Texte de niveau 6</a:t>
            </a:r>
          </a:p>
        </p:txBody>
      </p:sp>
      <p:sp>
        <p:nvSpPr>
          <p:cNvPr id="4" name="Espace réservé de la date 3"/>
          <p:cNvSpPr>
            <a:spLocks noGrp="1"/>
          </p:cNvSpPr>
          <p:nvPr>
            <p:ph type="dt" sz="half" idx="2"/>
          </p:nvPr>
        </p:nvSpPr>
        <p:spPr bwMode="gray">
          <a:xfrm>
            <a:off x="0" y="6678000"/>
            <a:ext cx="180000" cy="180000"/>
          </a:xfrm>
          <a:prstGeom prst="rect">
            <a:avLst/>
          </a:prstGeom>
        </p:spPr>
        <p:txBody>
          <a:bodyPr vert="horz" lIns="0" tIns="0" rIns="0" bIns="0" rtlCol="0" anchor="ctr" anchorCtr="0">
            <a:noAutofit/>
          </a:bodyPr>
          <a:lstStyle>
            <a:lvl1pPr algn="ctr">
              <a:defRPr sz="100">
                <a:solidFill>
                  <a:schemeClr val="tx1">
                    <a:alpha val="0"/>
                  </a:schemeClr>
                </a:solidFill>
              </a:defRPr>
            </a:lvl1pPr>
          </a:lstStyle>
          <a:p>
            <a:pPr defTabSz="914400"/>
            <a:r>
              <a:rPr lang="fr-FR">
                <a:solidFill>
                  <a:prstClr val="black">
                    <a:alpha val="0"/>
                  </a:prstClr>
                </a:solidFill>
              </a:rPr>
              <a:t>Date</a:t>
            </a:r>
            <a:endParaRPr lang="fr-FR" dirty="0">
              <a:solidFill>
                <a:prstClr val="black">
                  <a:alpha val="0"/>
                </a:prstClr>
              </a:solidFill>
            </a:endParaRPr>
          </a:p>
        </p:txBody>
      </p:sp>
      <p:sp>
        <p:nvSpPr>
          <p:cNvPr id="5" name="Espace réservé du pied de page 4"/>
          <p:cNvSpPr>
            <a:spLocks noGrp="1"/>
          </p:cNvSpPr>
          <p:nvPr>
            <p:ph type="ftr" sz="quarter" idx="3"/>
          </p:nvPr>
        </p:nvSpPr>
        <p:spPr bwMode="gray">
          <a:xfrm>
            <a:off x="862088" y="6192682"/>
            <a:ext cx="3420000" cy="440684"/>
          </a:xfrm>
          <a:prstGeom prst="rect">
            <a:avLst/>
          </a:prstGeom>
        </p:spPr>
        <p:txBody>
          <a:bodyPr vert="horz" lIns="0" tIns="0" rIns="0" bIns="0" rtlCol="0" anchor="b" anchorCtr="0">
            <a:noAutofit/>
          </a:bodyPr>
          <a:lstStyle>
            <a:lvl1pPr algn="ctr">
              <a:lnSpc>
                <a:spcPct val="90000"/>
              </a:lnSpc>
              <a:defRPr sz="900">
                <a:solidFill>
                  <a:schemeClr val="tx2"/>
                </a:solidFill>
              </a:defRPr>
            </a:lvl1pPr>
          </a:lstStyle>
          <a:p>
            <a:pPr algn="l" defTabSz="914400"/>
            <a:r>
              <a:rPr lang="fr-FR" dirty="0">
                <a:solidFill>
                  <a:srgbClr val="1A003B"/>
                </a:solidFill>
              </a:rPr>
              <a:t>Titre de la présentation - 00/00/00</a:t>
            </a:r>
          </a:p>
        </p:txBody>
      </p:sp>
      <p:sp>
        <p:nvSpPr>
          <p:cNvPr id="6" name="Espace réservé du numéro de diapositive 5"/>
          <p:cNvSpPr>
            <a:spLocks noGrp="1"/>
          </p:cNvSpPr>
          <p:nvPr>
            <p:ph type="sldNum" sz="quarter" idx="4"/>
          </p:nvPr>
        </p:nvSpPr>
        <p:spPr bwMode="gray">
          <a:xfrm>
            <a:off x="539550" y="6192682"/>
            <a:ext cx="288033" cy="440684"/>
          </a:xfrm>
          <a:prstGeom prst="rect">
            <a:avLst/>
          </a:prstGeom>
        </p:spPr>
        <p:txBody>
          <a:bodyPr vert="horz" lIns="0" tIns="0" rIns="0" bIns="0" rtlCol="0" anchor="b" anchorCtr="0">
            <a:noAutofit/>
          </a:bodyPr>
          <a:lstStyle>
            <a:lvl1pPr algn="l">
              <a:lnSpc>
                <a:spcPct val="90000"/>
              </a:lnSpc>
              <a:defRPr sz="900" b="1">
                <a:solidFill>
                  <a:schemeClr val="accent2"/>
                </a:solidFill>
              </a:defRPr>
            </a:lvl1pPr>
          </a:lstStyle>
          <a:p>
            <a:pPr defTabSz="914400"/>
            <a:fld id="{733122C9-A0B9-462F-8757-0847AD287B63}" type="slidenum">
              <a:rPr lang="fr-FR" smtClean="0">
                <a:solidFill>
                  <a:srgbClr val="FA6414"/>
                </a:solidFill>
              </a:rPr>
              <a:pPr defTabSz="914400"/>
              <a:t>‹N°›</a:t>
            </a:fld>
            <a:endParaRPr lang="fr-FR" dirty="0">
              <a:solidFill>
                <a:srgbClr val="FA6414"/>
              </a:solidFill>
            </a:endParaRPr>
          </a:p>
        </p:txBody>
      </p:sp>
      <p:pic>
        <p:nvPicPr>
          <p:cNvPr id="10" name="Image 9"/>
          <p:cNvPicPr>
            <a:picLocks noChangeAspect="1"/>
          </p:cNvPicPr>
          <p:nvPr/>
        </p:nvPicPr>
        <p:blipFill>
          <a:blip r:embed="rId25">
            <a:extLst>
              <a:ext uri="{28A0092B-C50C-407E-A947-70E740481C1C}">
                <a14:useLocalDpi xmlns:a14="http://schemas.microsoft.com/office/drawing/2010/main" val="0"/>
              </a:ext>
            </a:extLst>
          </a:blip>
          <a:stretch>
            <a:fillRect/>
          </a:stretch>
        </p:blipFill>
        <p:spPr bwMode="gray">
          <a:xfrm>
            <a:off x="7740352" y="6201308"/>
            <a:ext cx="1006986" cy="432000"/>
          </a:xfrm>
          <a:prstGeom prst="rect">
            <a:avLst/>
          </a:prstGeom>
        </p:spPr>
      </p:pic>
    </p:spTree>
    <p:extLst>
      <p:ext uri="{BB962C8B-B14F-4D97-AF65-F5344CB8AC3E}">
        <p14:creationId xmlns:p14="http://schemas.microsoft.com/office/powerpoint/2010/main" val="3716314813"/>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 id="2147483915" r:id="rId17"/>
    <p:sldLayoutId id="2147483916" r:id="rId18"/>
    <p:sldLayoutId id="2147483917" r:id="rId19"/>
  </p:sldLayoutIdLst>
  <p:hf hdr="0"/>
  <p:txStyles>
    <p:titleStyle>
      <a:lvl1pPr algn="l" defTabSz="914400" rtl="0" eaLnBrk="1" latinLnBrk="0" hangingPunct="1">
        <a:lnSpc>
          <a:spcPct val="95000"/>
        </a:lnSpc>
        <a:spcBef>
          <a:spcPct val="0"/>
        </a:spcBef>
        <a:buNone/>
        <a:defRPr sz="2200" b="1" kern="1200">
          <a:solidFill>
            <a:schemeClr val="tx2"/>
          </a:solidFill>
          <a:latin typeface="+mj-lt"/>
          <a:ea typeface="+mj-ea"/>
          <a:cs typeface="+mj-cs"/>
        </a:defRPr>
      </a:lvl1pPr>
    </p:titleStyle>
    <p:bodyStyle>
      <a:lvl1pPr marL="3175" indent="0" algn="l" defTabSz="914400" rtl="0" eaLnBrk="1" latinLnBrk="0" hangingPunct="1">
        <a:lnSpc>
          <a:spcPct val="100000"/>
        </a:lnSpc>
        <a:spcBef>
          <a:spcPts val="0"/>
        </a:spcBef>
        <a:spcAft>
          <a:spcPts val="800"/>
        </a:spcAft>
        <a:buFont typeface="Arial" pitchFamily="34" charset="0"/>
        <a:buNone/>
        <a:defRPr sz="1600" b="1" kern="1200">
          <a:solidFill>
            <a:schemeClr val="accent2"/>
          </a:solidFill>
          <a:latin typeface="+mn-lt"/>
          <a:ea typeface="+mn-ea"/>
          <a:cs typeface="+mn-cs"/>
        </a:defRPr>
      </a:lvl1pPr>
      <a:lvl2pPr marL="0" indent="0" algn="l" defTabSz="914400" rtl="0" eaLnBrk="1" latinLnBrk="0" hangingPunct="1">
        <a:lnSpc>
          <a:spcPct val="100000"/>
        </a:lnSpc>
        <a:spcBef>
          <a:spcPts val="0"/>
        </a:spcBef>
        <a:buFont typeface="Wingdings" pitchFamily="2" charset="2"/>
        <a:buNone/>
        <a:defRPr sz="1200" b="0" kern="1200">
          <a:solidFill>
            <a:schemeClr val="tx2"/>
          </a:solidFill>
          <a:latin typeface="+mn-lt"/>
          <a:ea typeface="+mn-ea"/>
          <a:cs typeface="+mn-cs"/>
        </a:defRPr>
      </a:lvl2pPr>
      <a:lvl3pPr marL="270000" indent="-270000" algn="l" defTabSz="914400" rtl="0" eaLnBrk="1" latinLnBrk="0" hangingPunct="1">
        <a:lnSpc>
          <a:spcPct val="100000"/>
        </a:lnSpc>
        <a:spcBef>
          <a:spcPts val="400"/>
        </a:spcBef>
        <a:buSzPct val="100000"/>
        <a:buFontTx/>
        <a:buBlip>
          <a:blip r:embed="rId26"/>
        </a:buBlip>
        <a:defRPr sz="1400" b="1" kern="1200" baseline="0">
          <a:solidFill>
            <a:schemeClr val="tx2"/>
          </a:solidFill>
          <a:latin typeface="+mn-lt"/>
          <a:ea typeface="+mn-ea"/>
          <a:cs typeface="+mn-cs"/>
        </a:defRPr>
      </a:lvl3pPr>
      <a:lvl4pPr marL="270000" indent="0" algn="l" defTabSz="914400" rtl="0" eaLnBrk="1" latinLnBrk="0" hangingPunct="1">
        <a:lnSpc>
          <a:spcPct val="100000"/>
        </a:lnSpc>
        <a:spcBef>
          <a:spcPts val="0"/>
        </a:spcBef>
        <a:spcAft>
          <a:spcPts val="0"/>
        </a:spcAft>
        <a:buSzPct val="100000"/>
        <a:buFont typeface="Arial" pitchFamily="34" charset="0"/>
        <a:buNone/>
        <a:defRPr sz="1400" kern="1200">
          <a:solidFill>
            <a:schemeClr val="tx2"/>
          </a:solidFill>
          <a:latin typeface="+mn-lt"/>
          <a:ea typeface="+mn-ea"/>
          <a:cs typeface="+mn-cs"/>
        </a:defRPr>
      </a:lvl4pPr>
      <a:lvl5pPr marL="719138" indent="-269875" algn="l" defTabSz="914400" rtl="0" eaLnBrk="1" latinLnBrk="0" hangingPunct="1">
        <a:lnSpc>
          <a:spcPct val="90000"/>
        </a:lnSpc>
        <a:spcBef>
          <a:spcPts val="0"/>
        </a:spcBef>
        <a:spcAft>
          <a:spcPts val="400"/>
        </a:spcAft>
        <a:buClr>
          <a:schemeClr val="accent2"/>
        </a:buClr>
        <a:buSzPct val="100000"/>
        <a:buFont typeface="Arial" pitchFamily="34" charset="0"/>
        <a:buChar char="&gt;"/>
        <a:defRPr sz="1200" kern="1200">
          <a:solidFill>
            <a:schemeClr val="tx2"/>
          </a:solidFill>
          <a:latin typeface="+mn-lt"/>
          <a:ea typeface="+mn-ea"/>
          <a:cs typeface="+mn-cs"/>
        </a:defRPr>
      </a:lvl5pPr>
      <a:lvl6pPr marL="1081088" indent="-179388" algn="l" defTabSz="914400" rtl="0" eaLnBrk="1" latinLnBrk="0" hangingPunct="1">
        <a:lnSpc>
          <a:spcPct val="90000"/>
        </a:lnSpc>
        <a:spcBef>
          <a:spcPts val="0"/>
        </a:spcBef>
        <a:spcAft>
          <a:spcPts val="400"/>
        </a:spcAft>
        <a:buClr>
          <a:schemeClr val="accent2"/>
        </a:buClr>
        <a:buFont typeface="Arial" pitchFamily="34" charset="0"/>
        <a:buChar char="•"/>
        <a:defRPr sz="1000" kern="1200">
          <a:solidFill>
            <a:schemeClr val="tx2"/>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oleObject" Target="../embeddings/oleObject2.bin"/><Relationship Id="rId4"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vmlDrawing" Target="../drawings/vmlDrawing11.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11.emf"/><Relationship Id="rId2" Type="http://schemas.openxmlformats.org/officeDocument/2006/relationships/tags" Target="../tags/tag23.xml"/><Relationship Id="rId1" Type="http://schemas.openxmlformats.org/officeDocument/2006/relationships/vmlDrawing" Target="../drawings/vmlDrawing12.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6.xml"/><Relationship Id="rId7" Type="http://schemas.openxmlformats.org/officeDocument/2006/relationships/image" Target="../media/image11.emf"/><Relationship Id="rId2" Type="http://schemas.openxmlformats.org/officeDocument/2006/relationships/tags" Target="../tags/tag25.xml"/><Relationship Id="rId1" Type="http://schemas.openxmlformats.org/officeDocument/2006/relationships/vmlDrawing" Target="../drawings/vmlDrawing13.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8.xml"/><Relationship Id="rId7" Type="http://schemas.openxmlformats.org/officeDocument/2006/relationships/image" Target="../media/image11.emf"/><Relationship Id="rId2" Type="http://schemas.openxmlformats.org/officeDocument/2006/relationships/tags" Target="../tags/tag27.xml"/><Relationship Id="rId1" Type="http://schemas.openxmlformats.org/officeDocument/2006/relationships/vmlDrawing" Target="../drawings/vmlDrawing14.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image" Target="../media/image17.emf"/><Relationship Id="rId2" Type="http://schemas.openxmlformats.org/officeDocument/2006/relationships/tags" Target="../tags/tag29.xml"/><Relationship Id="rId1" Type="http://schemas.openxmlformats.org/officeDocument/2006/relationships/vmlDrawing" Target="../drawings/vmlDrawing15.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vmlDrawing" Target="../drawings/vmlDrawing16.vml"/><Relationship Id="rId6" Type="http://schemas.openxmlformats.org/officeDocument/2006/relationships/image" Target="../media/image10.emf"/><Relationship Id="rId5" Type="http://schemas.openxmlformats.org/officeDocument/2006/relationships/oleObject" Target="../embeddings/oleObject5.bin"/><Relationship Id="rId4"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vmlDrawing" Target="../drawings/vmlDrawing17.vml"/><Relationship Id="rId6" Type="http://schemas.openxmlformats.org/officeDocument/2006/relationships/image" Target="../media/image10.emf"/><Relationship Id="rId5" Type="http://schemas.openxmlformats.org/officeDocument/2006/relationships/oleObject" Target="../embeddings/oleObject5.bin"/><Relationship Id="rId4"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vmlDrawing" Target="../drawings/vmlDrawing18.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vmlDrawing" Target="../drawings/vmlDrawing19.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vmlDrawing" Target="../drawings/vmlDrawing20.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vmlDrawing" Target="../drawings/vmlDrawing21.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vmlDrawing" Target="../drawings/vmlDrawing22.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vmlDrawing" Target="../drawings/vmlDrawing23.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vmlDrawing" Target="../drawings/vmlDrawing24.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11.emf"/><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12.xml"/><Relationship Id="rId7" Type="http://schemas.openxmlformats.org/officeDocument/2006/relationships/image" Target="../media/image12.emf"/><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image" Target="../media/image13.emf"/><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16.xml"/><Relationship Id="rId7" Type="http://schemas.openxmlformats.org/officeDocument/2006/relationships/image" Target="../media/image12.emf"/><Relationship Id="rId2" Type="http://schemas.openxmlformats.org/officeDocument/2006/relationships/tags" Target="../tags/tag15.xml"/><Relationship Id="rId1" Type="http://schemas.openxmlformats.org/officeDocument/2006/relationships/vmlDrawing" Target="../drawings/vmlDrawing8.vml"/><Relationship Id="rId6" Type="http://schemas.openxmlformats.org/officeDocument/2006/relationships/image" Target="../media/image10.emf"/><Relationship Id="rId5" Type="http://schemas.openxmlformats.org/officeDocument/2006/relationships/oleObject" Target="../embeddings/oleObject4.bin"/><Relationship Id="rId4"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vmlDrawing" Target="../drawings/vmlDrawing9.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14.emf"/><Relationship Id="rId2" Type="http://schemas.openxmlformats.org/officeDocument/2006/relationships/tags" Target="../tags/tag19.xml"/><Relationship Id="rId1" Type="http://schemas.openxmlformats.org/officeDocument/2006/relationships/vmlDrawing" Target="../drawings/vmlDrawing10.vml"/><Relationship Id="rId6" Type="http://schemas.openxmlformats.org/officeDocument/2006/relationships/image" Target="../media/image10.emf"/><Relationship Id="rId5" Type="http://schemas.openxmlformats.org/officeDocument/2006/relationships/oleObject" Target="../embeddings/oleObject3.bin"/><Relationship Id="rId4"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t 5" hidden="1"/>
          <p:cNvGraphicFramePr>
            <a:graphicFrameLocks noChangeAspect="1"/>
          </p:cNvGraphicFramePr>
          <p:nvPr>
            <p:custDataLst>
              <p:tags r:id="rId2"/>
            </p:custDataLst>
            <p:extLst>
              <p:ext uri="{D42A27DB-BD31-4B8C-83A1-F6EECF244321}">
                <p14:modId xmlns:p14="http://schemas.microsoft.com/office/powerpoint/2010/main" val="33125254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44651" name="Diapositive think-cell" r:id="rId5" imgW="270" imgH="270" progId="TCLayout.ActiveDocument.1">
                  <p:embed/>
                </p:oleObj>
              </mc:Choice>
              <mc:Fallback>
                <p:oleObj name="Diapositive think-cell" r:id="rId5" imgW="270" imgH="270" progId="TCLayout.ActiveDocument.1">
                  <p:embed/>
                  <p:pic>
                    <p:nvPicPr>
                      <p:cNvPr id="6" name="Obje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Rectangle 7"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lnSpc>
                <a:spcPct val="90000"/>
              </a:lnSpc>
              <a:spcBef>
                <a:spcPct val="0"/>
              </a:spcBef>
              <a:spcAft>
                <a:spcPct val="0"/>
              </a:spcAft>
            </a:pPr>
            <a:endParaRPr lang="fr-FR" sz="2400" b="1" dirty="0">
              <a:latin typeface="Arial" panose="020B0604020202020204" pitchFamily="34" charset="0"/>
              <a:ea typeface="+mj-ea"/>
              <a:cs typeface="+mj-cs"/>
              <a:sym typeface="Arial" panose="020B0604020202020204" pitchFamily="34" charset="0"/>
            </a:endParaRPr>
          </a:p>
        </p:txBody>
      </p:sp>
      <p:sp>
        <p:nvSpPr>
          <p:cNvPr id="7" name="Espace réservé du texte 6"/>
          <p:cNvSpPr>
            <a:spLocks noGrp="1"/>
          </p:cNvSpPr>
          <p:nvPr>
            <p:ph type="subTitle" idx="1"/>
          </p:nvPr>
        </p:nvSpPr>
        <p:spPr>
          <a:xfrm>
            <a:off x="724729" y="4665760"/>
            <a:ext cx="5215269" cy="760711"/>
          </a:xfrm>
        </p:spPr>
        <p:txBody>
          <a:bodyPr/>
          <a:lstStyle/>
          <a:p>
            <a:r>
              <a:rPr lang="en-US" sz="1600" b="0" dirty="0">
                <a:solidFill>
                  <a:srgbClr val="F27019"/>
                </a:solidFill>
              </a:rPr>
              <a:t>31 mars 2021 - Jean Pierre Dufour</a:t>
            </a:r>
            <a:endParaRPr lang="en-US" sz="1600" b="0" dirty="0"/>
          </a:p>
        </p:txBody>
      </p:sp>
      <p:sp>
        <p:nvSpPr>
          <p:cNvPr id="3" name="Espace réservé du numéro de diapositive 2"/>
          <p:cNvSpPr>
            <a:spLocks noGrp="1"/>
          </p:cNvSpPr>
          <p:nvPr>
            <p:ph type="sldNum" sz="quarter" idx="12"/>
          </p:nvPr>
        </p:nvSpPr>
        <p:spPr/>
        <p:txBody>
          <a:bodyPr/>
          <a:lstStyle/>
          <a:p>
            <a:fld id="{B20DE93A-6C71-914E-B887-96385185B528}" type="slidenum">
              <a:rPr lang="en-US">
                <a:solidFill>
                  <a:prstClr val="white"/>
                </a:solidFill>
              </a:rPr>
              <a:pPr/>
              <a:t>1</a:t>
            </a:fld>
            <a:endParaRPr lang="en-US" dirty="0">
              <a:solidFill>
                <a:prstClr val="white"/>
              </a:solidFill>
            </a:endParaRPr>
          </a:p>
        </p:txBody>
      </p:sp>
      <p:sp>
        <p:nvSpPr>
          <p:cNvPr id="5" name="Titre 4"/>
          <p:cNvSpPr>
            <a:spLocks noGrp="1"/>
          </p:cNvSpPr>
          <p:nvPr>
            <p:ph type="title"/>
          </p:nvPr>
        </p:nvSpPr>
        <p:spPr>
          <a:xfrm>
            <a:off x="539999" y="2053088"/>
            <a:ext cx="7586084" cy="1449238"/>
          </a:xfrm>
        </p:spPr>
        <p:txBody>
          <a:bodyPr/>
          <a:lstStyle/>
          <a:p>
            <a:br>
              <a:rPr lang="fr-FR" sz="2400" dirty="0"/>
            </a:br>
            <a:r>
              <a:rPr lang="fr-FR" sz="2400" dirty="0">
                <a:solidFill>
                  <a:srgbClr val="002060"/>
                </a:solidFill>
              </a:rPr>
              <a:t>Division Alliages Haute Performance</a:t>
            </a:r>
            <a:br>
              <a:rPr lang="fr-FR" sz="2400" dirty="0"/>
            </a:br>
            <a:r>
              <a:rPr lang="fr-FR" sz="2400" dirty="0">
                <a:solidFill>
                  <a:srgbClr val="F27019"/>
                </a:solidFill>
              </a:rPr>
              <a:t>High Performance </a:t>
            </a:r>
            <a:r>
              <a:rPr lang="fr-FR" sz="2400" dirty="0" err="1">
                <a:solidFill>
                  <a:srgbClr val="F27019"/>
                </a:solidFill>
              </a:rPr>
              <a:t>Alloys</a:t>
            </a:r>
            <a:r>
              <a:rPr lang="fr-FR" sz="2400" dirty="0">
                <a:solidFill>
                  <a:srgbClr val="F27019"/>
                </a:solidFill>
              </a:rPr>
              <a:t> Division</a:t>
            </a:r>
            <a:br>
              <a:rPr lang="fr-FR" sz="2400" dirty="0">
                <a:solidFill>
                  <a:srgbClr val="F27019"/>
                </a:solidFill>
              </a:rPr>
            </a:br>
            <a:br>
              <a:rPr lang="fr-FR" sz="2400" dirty="0">
                <a:solidFill>
                  <a:srgbClr val="F27019"/>
                </a:solidFill>
              </a:rPr>
            </a:br>
            <a:endParaRPr lang="fr-FR" dirty="0">
              <a:solidFill>
                <a:srgbClr val="F27019"/>
              </a:solidFill>
            </a:endParaRPr>
          </a:p>
        </p:txBody>
      </p:sp>
      <p:sp>
        <p:nvSpPr>
          <p:cNvPr id="2" name="ZoneTexte 1"/>
          <p:cNvSpPr txBox="1"/>
          <p:nvPr/>
        </p:nvSpPr>
        <p:spPr>
          <a:xfrm>
            <a:off x="539999" y="3830128"/>
            <a:ext cx="184731" cy="507831"/>
          </a:xfrm>
          <a:prstGeom prst="rect">
            <a:avLst/>
          </a:prstGeom>
          <a:noFill/>
        </p:spPr>
        <p:txBody>
          <a:bodyPr wrap="none" rtlCol="0">
            <a:spAutoFit/>
          </a:bodyPr>
          <a:lstStyle/>
          <a:p>
            <a:endParaRPr lang="fr-FR" sz="900" dirty="0">
              <a:solidFill>
                <a:schemeClr val="tx2"/>
              </a:solidFill>
            </a:endParaRPr>
          </a:p>
          <a:p>
            <a:endParaRPr lang="fr-FR" sz="900" dirty="0">
              <a:solidFill>
                <a:schemeClr val="tx2"/>
              </a:solidFill>
            </a:endParaRPr>
          </a:p>
          <a:p>
            <a:endParaRPr lang="fr-FR" sz="900" dirty="0" err="1">
              <a:solidFill>
                <a:schemeClr val="tx2"/>
              </a:solidFill>
            </a:endParaRPr>
          </a:p>
        </p:txBody>
      </p:sp>
      <p:sp>
        <p:nvSpPr>
          <p:cNvPr id="4" name="ZoneTexte 3"/>
          <p:cNvSpPr txBox="1"/>
          <p:nvPr/>
        </p:nvSpPr>
        <p:spPr>
          <a:xfrm>
            <a:off x="621101" y="3132994"/>
            <a:ext cx="5525257" cy="1323439"/>
          </a:xfrm>
          <a:prstGeom prst="rect">
            <a:avLst/>
          </a:prstGeom>
          <a:noFill/>
        </p:spPr>
        <p:txBody>
          <a:bodyPr wrap="square" rtlCol="0">
            <a:spAutoFit/>
          </a:bodyPr>
          <a:lstStyle/>
          <a:p>
            <a:r>
              <a:rPr lang="fr-FR" sz="1600" b="1" dirty="0">
                <a:solidFill>
                  <a:srgbClr val="002060"/>
                </a:solidFill>
              </a:rPr>
              <a:t>PL 022 – WP1</a:t>
            </a:r>
          </a:p>
          <a:p>
            <a:r>
              <a:rPr lang="fr-FR" sz="1600" b="1" dirty="0">
                <a:solidFill>
                  <a:srgbClr val="002060"/>
                </a:solidFill>
              </a:rPr>
              <a:t>Optimisation des enfournements,</a:t>
            </a:r>
          </a:p>
          <a:p>
            <a:r>
              <a:rPr lang="fr-FR" sz="1600" b="1" dirty="0">
                <a:solidFill>
                  <a:srgbClr val="002060"/>
                </a:solidFill>
              </a:rPr>
              <a:t>Economie circulaire appliquée aux superalliages. </a:t>
            </a:r>
          </a:p>
          <a:p>
            <a:endParaRPr lang="fr-FR" sz="1600" dirty="0">
              <a:solidFill>
                <a:srgbClr val="002060"/>
              </a:solidFill>
            </a:endParaRPr>
          </a:p>
          <a:p>
            <a:r>
              <a:rPr lang="fr-FR" sz="1600" b="1" dirty="0">
                <a:solidFill>
                  <a:srgbClr val="002060"/>
                </a:solidFill>
              </a:rPr>
              <a:t>Avancement du projet à T1/2021</a:t>
            </a:r>
          </a:p>
        </p:txBody>
      </p:sp>
    </p:spTree>
    <p:extLst>
      <p:ext uri="{BB962C8B-B14F-4D97-AF65-F5344CB8AC3E}">
        <p14:creationId xmlns:p14="http://schemas.microsoft.com/office/powerpoint/2010/main" val="2139223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6328"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10</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09" y="247890"/>
            <a:ext cx="9000878" cy="6247864"/>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sz="1600" dirty="0">
              <a:solidFill>
                <a:srgbClr val="002060"/>
              </a:solidFill>
            </a:endParaRPr>
          </a:p>
          <a:p>
            <a:r>
              <a:rPr lang="fr-FR" sz="1500" dirty="0">
                <a:solidFill>
                  <a:srgbClr val="002060"/>
                </a:solidFill>
              </a:rPr>
              <a:t>Synthèse :</a:t>
            </a:r>
          </a:p>
          <a:p>
            <a:endParaRPr lang="fr-FR" sz="1500" dirty="0">
              <a:solidFill>
                <a:srgbClr val="002060"/>
              </a:solidFill>
            </a:endParaRPr>
          </a:p>
          <a:p>
            <a:pPr algn="just"/>
            <a:r>
              <a:rPr lang="fr-FR" sz="1500" dirty="0">
                <a:solidFill>
                  <a:srgbClr val="002060"/>
                </a:solidFill>
              </a:rPr>
              <a:t>- Les </a:t>
            </a:r>
            <a:r>
              <a:rPr lang="fr-FR" sz="1500" dirty="0" err="1">
                <a:solidFill>
                  <a:srgbClr val="002060"/>
                </a:solidFill>
              </a:rPr>
              <a:t>melters</a:t>
            </a:r>
            <a:r>
              <a:rPr lang="fr-FR" sz="1500" dirty="0">
                <a:solidFill>
                  <a:srgbClr val="002060"/>
                </a:solidFill>
              </a:rPr>
              <a:t> US récupèrent les chutes issues de leurs productions de lingots ou billettes le plus loin possible sur l’aval (pratique mise en place vers 1990/2000). Ceci permet notamment : </a:t>
            </a:r>
          </a:p>
          <a:p>
            <a:pPr algn="just"/>
            <a:r>
              <a:rPr lang="fr-FR" sz="1500" dirty="0">
                <a:solidFill>
                  <a:srgbClr val="002060"/>
                </a:solidFill>
              </a:rPr>
              <a:t>	- de contrôler la qualité des chutes,</a:t>
            </a:r>
          </a:p>
          <a:p>
            <a:pPr algn="just"/>
            <a:r>
              <a:rPr lang="fr-FR" sz="1500" dirty="0">
                <a:solidFill>
                  <a:srgbClr val="002060"/>
                </a:solidFill>
              </a:rPr>
              <a:t>	- de réduire les opérations administratives de </a:t>
            </a:r>
            <a:r>
              <a:rPr lang="fr-FR" sz="1500" dirty="0" err="1">
                <a:solidFill>
                  <a:srgbClr val="002060"/>
                </a:solidFill>
              </a:rPr>
              <a:t>processing</a:t>
            </a:r>
            <a:r>
              <a:rPr lang="fr-FR" sz="1500" dirty="0">
                <a:solidFill>
                  <a:srgbClr val="002060"/>
                </a:solidFill>
              </a:rPr>
              <a:t>/ventes/achats de chutes.  </a:t>
            </a:r>
          </a:p>
          <a:p>
            <a:pPr algn="just"/>
            <a:endParaRPr lang="fr-FR" sz="1500" dirty="0">
              <a:solidFill>
                <a:srgbClr val="002060"/>
              </a:solidFill>
            </a:endParaRPr>
          </a:p>
          <a:p>
            <a:pPr algn="just"/>
            <a:r>
              <a:rPr lang="fr-FR" sz="1500" dirty="0">
                <a:solidFill>
                  <a:srgbClr val="002060"/>
                </a:solidFill>
              </a:rPr>
              <a:t>- L’objectif de cette pratique est clairement de minimiser le BFR (pratique très aboutie) : </a:t>
            </a:r>
          </a:p>
          <a:p>
            <a:pPr lvl="1" algn="just"/>
            <a:r>
              <a:rPr lang="fr-FR" sz="1500" dirty="0">
                <a:solidFill>
                  <a:srgbClr val="002060"/>
                </a:solidFill>
              </a:rPr>
              <a:t>- ex 1 : les chutes de Pamiers doivent-être restituées 4 mois avant la livraison d’un nouveau lots de billettes,</a:t>
            </a:r>
          </a:p>
          <a:p>
            <a:pPr lvl="1" algn="just"/>
            <a:r>
              <a:rPr lang="fr-FR" sz="1500" dirty="0">
                <a:solidFill>
                  <a:srgbClr val="002060"/>
                </a:solidFill>
              </a:rPr>
              <a:t>- ex 2 : la valeur décaissée pour un enfournement est en moyenne de l’ordre de 35% de la valeur synthèse,</a:t>
            </a:r>
          </a:p>
          <a:p>
            <a:pPr lvl="1" algn="just"/>
            <a:r>
              <a:rPr lang="fr-FR" sz="1500" dirty="0">
                <a:solidFill>
                  <a:srgbClr val="002060"/>
                </a:solidFill>
              </a:rPr>
              <a:t>- ex 3 : les consommateurs de lingots/billettes supportent les opérations de </a:t>
            </a:r>
            <a:r>
              <a:rPr lang="fr-FR" sz="1500" dirty="0" err="1">
                <a:solidFill>
                  <a:srgbClr val="002060"/>
                </a:solidFill>
              </a:rPr>
              <a:t>processing</a:t>
            </a:r>
            <a:r>
              <a:rPr lang="fr-FR" sz="1500" dirty="0">
                <a:solidFill>
                  <a:srgbClr val="002060"/>
                </a:solidFill>
              </a:rPr>
              <a:t> des chutes.</a:t>
            </a:r>
          </a:p>
          <a:p>
            <a:pPr algn="just"/>
            <a:endParaRPr lang="fr-FR" sz="1600" dirty="0">
              <a:solidFill>
                <a:srgbClr val="002060"/>
              </a:solidFill>
            </a:endParaRPr>
          </a:p>
          <a:p>
            <a:pPr algn="just"/>
            <a:endParaRPr lang="fr-FR" sz="1600" dirty="0">
              <a:solidFill>
                <a:srgbClr val="002060"/>
              </a:solidFill>
            </a:endParaRPr>
          </a:p>
          <a:p>
            <a:pPr algn="just"/>
            <a:endParaRPr lang="fr-FR" sz="1600" dirty="0">
              <a:solidFill>
                <a:srgbClr val="002060"/>
              </a:solidFill>
            </a:endParaRPr>
          </a:p>
          <a:p>
            <a:endParaRPr lang="fr-FR" sz="16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err="1">
              <a:solidFill>
                <a:schemeClr val="tx2"/>
              </a:solidFill>
            </a:endParaRPr>
          </a:p>
        </p:txBody>
      </p:sp>
      <p:sp>
        <p:nvSpPr>
          <p:cNvPr id="4" name="Rectangle 3">
            <a:extLst>
              <a:ext uri="{FF2B5EF4-FFF2-40B4-BE49-F238E27FC236}">
                <a16:creationId xmlns:a16="http://schemas.microsoft.com/office/drawing/2014/main" id="{AA61EC05-9977-4C50-8224-F1BF870DFEAF}"/>
              </a:ext>
            </a:extLst>
          </p:cNvPr>
          <p:cNvSpPr/>
          <p:nvPr/>
        </p:nvSpPr>
        <p:spPr>
          <a:xfrm>
            <a:off x="254441" y="4715123"/>
            <a:ext cx="8635117" cy="1526651"/>
          </a:xfrm>
          <a:prstGeom prst="rect">
            <a:avLst/>
          </a:prstGeom>
          <a:solidFill>
            <a:schemeClr val="accent5">
              <a:lumMod val="40000"/>
              <a:lumOff val="60000"/>
            </a:schemeClr>
          </a:solidFill>
          <a:ln>
            <a:solidFill>
              <a:srgbClr val="1D25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i="1" dirty="0">
                <a:solidFill>
                  <a:srgbClr val="DB001A"/>
                </a:solidFill>
              </a:rPr>
              <a:t>Trois points fondamentaux sont à relever :</a:t>
            </a:r>
          </a:p>
          <a:p>
            <a:endParaRPr lang="fr-FR" sz="1500" b="1" i="1" dirty="0">
              <a:solidFill>
                <a:srgbClr val="DB001A"/>
              </a:solidFill>
            </a:endParaRPr>
          </a:p>
          <a:p>
            <a:r>
              <a:rPr lang="fr-FR" sz="1500" b="1" i="1" dirty="0">
                <a:solidFill>
                  <a:srgbClr val="DB001A"/>
                </a:solidFill>
              </a:rPr>
              <a:t>- Les </a:t>
            </a:r>
            <a:r>
              <a:rPr lang="fr-FR" sz="1500" b="1" i="1" dirty="0" err="1">
                <a:solidFill>
                  <a:srgbClr val="DB001A"/>
                </a:solidFill>
              </a:rPr>
              <a:t>melters</a:t>
            </a:r>
            <a:r>
              <a:rPr lang="fr-FR" sz="1500" b="1" i="1" dirty="0">
                <a:solidFill>
                  <a:srgbClr val="DB001A"/>
                </a:solidFill>
              </a:rPr>
              <a:t> US </a:t>
            </a:r>
            <a:r>
              <a:rPr lang="fr-FR" sz="1500" b="1" i="1" u="sng" dirty="0">
                <a:solidFill>
                  <a:srgbClr val="DB001A"/>
                </a:solidFill>
              </a:rPr>
              <a:t>contrôlent</a:t>
            </a:r>
            <a:r>
              <a:rPr lang="fr-FR" sz="1500" b="1" i="1" dirty="0">
                <a:solidFill>
                  <a:srgbClr val="DB001A"/>
                </a:solidFill>
              </a:rPr>
              <a:t> le BFR sur l’amont</a:t>
            </a:r>
            <a:r>
              <a:rPr lang="fr-FR" sz="1500" i="1" dirty="0">
                <a:solidFill>
                  <a:srgbClr val="DB001A"/>
                </a:solidFill>
              </a:rPr>
              <a:t>, (AD </a:t>
            </a:r>
            <a:r>
              <a:rPr lang="fr-FR" sz="1500" i="1" u="sng" dirty="0">
                <a:solidFill>
                  <a:srgbClr val="DB001A"/>
                </a:solidFill>
              </a:rPr>
              <a:t>gère</a:t>
            </a:r>
            <a:r>
              <a:rPr lang="fr-FR" sz="1500" i="1" dirty="0">
                <a:solidFill>
                  <a:srgbClr val="DB001A"/>
                </a:solidFill>
              </a:rPr>
              <a:t> le BFR sur l’aval = ventes des chutes)</a:t>
            </a:r>
            <a:r>
              <a:rPr lang="fr-FR" sz="1500" b="1" i="1" dirty="0">
                <a:solidFill>
                  <a:srgbClr val="DB001A"/>
                </a:solidFill>
              </a:rPr>
              <a:t>,</a:t>
            </a:r>
          </a:p>
          <a:p>
            <a:r>
              <a:rPr lang="fr-FR" sz="1500" b="1" i="1" dirty="0">
                <a:solidFill>
                  <a:srgbClr val="DB001A"/>
                </a:solidFill>
              </a:rPr>
              <a:t>- Le barème est la manifestation tarifaire de la mise en place de l’économie circulaire,</a:t>
            </a:r>
          </a:p>
          <a:p>
            <a:r>
              <a:rPr lang="fr-FR" sz="1500" b="1" i="1" dirty="0">
                <a:solidFill>
                  <a:srgbClr val="DB001A"/>
                </a:solidFill>
              </a:rPr>
              <a:t>- Les </a:t>
            </a:r>
            <a:r>
              <a:rPr lang="fr-FR" sz="1500" b="1" i="1" dirty="0" err="1">
                <a:solidFill>
                  <a:srgbClr val="DB001A"/>
                </a:solidFill>
              </a:rPr>
              <a:t>melters</a:t>
            </a:r>
            <a:r>
              <a:rPr lang="fr-FR" sz="1500" b="1" i="1" dirty="0">
                <a:solidFill>
                  <a:srgbClr val="DB001A"/>
                </a:solidFill>
              </a:rPr>
              <a:t> US ne margent pas sur la matière, uniquement sur la valeur ajoutée des OP. </a:t>
            </a:r>
          </a:p>
        </p:txBody>
      </p:sp>
    </p:spTree>
    <p:extLst>
      <p:ext uri="{BB962C8B-B14F-4D97-AF65-F5344CB8AC3E}">
        <p14:creationId xmlns:p14="http://schemas.microsoft.com/office/powerpoint/2010/main" val="1800345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0216"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11</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11" y="162242"/>
            <a:ext cx="9080390" cy="7371249"/>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dirty="0">
              <a:solidFill>
                <a:srgbClr val="002060"/>
              </a:solidFill>
            </a:endParaRPr>
          </a:p>
          <a:p>
            <a:r>
              <a:rPr lang="fr-FR" sz="1600" dirty="0">
                <a:solidFill>
                  <a:srgbClr val="002060"/>
                </a:solidFill>
              </a:rPr>
              <a:t>Schéma de production d’une pièce aéronautique fabriquée en superalliage 718</a:t>
            </a:r>
          </a:p>
          <a:p>
            <a:endParaRPr lang="fr-FR" dirty="0">
              <a:solidFill>
                <a:srgbClr val="002060"/>
              </a:solidFill>
            </a:endParaRPr>
          </a:p>
          <a:p>
            <a:r>
              <a:rPr lang="fr-FR" dirty="0">
                <a:solidFill>
                  <a:srgbClr val="002060"/>
                </a:solidFill>
              </a:rPr>
              <a:t>	</a:t>
            </a:r>
            <a:r>
              <a:rPr lang="fr-FR" b="1" dirty="0">
                <a:solidFill>
                  <a:srgbClr val="F27019"/>
                </a:solidFill>
              </a:rPr>
              <a:t>Terrain 1 </a:t>
            </a:r>
            <a:r>
              <a:rPr lang="fr-FR" dirty="0">
                <a:solidFill>
                  <a:srgbClr val="F27019"/>
                </a:solidFill>
              </a:rPr>
              <a:t>(à domicile….)</a:t>
            </a:r>
          </a:p>
          <a:p>
            <a:r>
              <a:rPr lang="fr-FR" dirty="0">
                <a:solidFill>
                  <a:srgbClr val="002060"/>
                </a:solidFill>
              </a:rPr>
              <a:t>			</a:t>
            </a:r>
          </a:p>
          <a:p>
            <a:r>
              <a:rPr lang="fr-FR" sz="1600" dirty="0">
                <a:solidFill>
                  <a:srgbClr val="002060"/>
                </a:solidFill>
              </a:rPr>
              <a:t>		Fusion sous vide (VIM) </a:t>
            </a:r>
          </a:p>
          <a:p>
            <a:endParaRPr lang="fr-FR" sz="1600" dirty="0">
              <a:solidFill>
                <a:srgbClr val="002060"/>
              </a:solidFill>
            </a:endParaRPr>
          </a:p>
          <a:p>
            <a:endParaRPr lang="fr-FR" sz="1600" dirty="0">
              <a:solidFill>
                <a:srgbClr val="002060"/>
              </a:solidFill>
            </a:endParaRPr>
          </a:p>
          <a:p>
            <a:r>
              <a:rPr lang="fr-FR" sz="1600" dirty="0">
                <a:solidFill>
                  <a:srgbClr val="002060"/>
                </a:solidFill>
              </a:rPr>
              <a:t>		Refusion(s) ESR/VAR 									</a:t>
            </a:r>
          </a:p>
          <a:p>
            <a:endParaRPr lang="fr-FR" sz="1600" dirty="0">
              <a:solidFill>
                <a:srgbClr val="002060"/>
              </a:solidFill>
            </a:endParaRPr>
          </a:p>
          <a:p>
            <a:r>
              <a:rPr lang="fr-FR" sz="1600" dirty="0">
                <a:solidFill>
                  <a:srgbClr val="002060"/>
                </a:solidFill>
              </a:rPr>
              <a:t>		Production d’une billette forgées</a:t>
            </a:r>
            <a:r>
              <a:rPr lang="fr-FR" dirty="0">
                <a:solidFill>
                  <a:srgbClr val="002060"/>
                </a:solidFill>
              </a:rPr>
              <a:t>			</a:t>
            </a:r>
          </a:p>
          <a:p>
            <a:endParaRPr lang="fr-FR" dirty="0">
              <a:solidFill>
                <a:srgbClr val="002060"/>
              </a:solidFill>
            </a:endParaRPr>
          </a:p>
          <a:p>
            <a:r>
              <a:rPr lang="fr-FR" dirty="0">
                <a:solidFill>
                  <a:srgbClr val="002060"/>
                </a:solidFill>
              </a:rPr>
              <a:t>	</a:t>
            </a:r>
            <a:r>
              <a:rPr lang="fr-FR" b="1" dirty="0">
                <a:solidFill>
                  <a:srgbClr val="F27019"/>
                </a:solidFill>
              </a:rPr>
              <a:t>Terrain 2 </a:t>
            </a:r>
            <a:r>
              <a:rPr lang="fr-FR" dirty="0">
                <a:solidFill>
                  <a:srgbClr val="F27019"/>
                </a:solidFill>
              </a:rPr>
              <a:t>(à l’extérieur….)</a:t>
            </a:r>
          </a:p>
          <a:p>
            <a:r>
              <a:rPr lang="fr-FR" dirty="0">
                <a:solidFill>
                  <a:srgbClr val="002060"/>
                </a:solidFill>
              </a:rPr>
              <a:t>	</a:t>
            </a:r>
          </a:p>
          <a:p>
            <a:r>
              <a:rPr lang="fr-FR" sz="1600" dirty="0">
                <a:solidFill>
                  <a:srgbClr val="002060"/>
                </a:solidFill>
              </a:rPr>
              <a:t>		Production d’ébauches forgées				</a:t>
            </a:r>
          </a:p>
          <a:p>
            <a:endParaRPr lang="fr-FR" sz="1600" dirty="0">
              <a:solidFill>
                <a:srgbClr val="002060"/>
              </a:solidFill>
            </a:endParaRPr>
          </a:p>
          <a:p>
            <a:r>
              <a:rPr lang="fr-FR" sz="1600" dirty="0">
                <a:solidFill>
                  <a:srgbClr val="002060"/>
                </a:solidFill>
              </a:rPr>
              <a:t>		Usinage finaux</a:t>
            </a:r>
          </a:p>
          <a:p>
            <a:r>
              <a:rPr lang="fr-FR" sz="1500" b="1" dirty="0">
                <a:solidFill>
                  <a:srgbClr val="002060"/>
                </a:solidFill>
              </a:rPr>
              <a:t>	</a:t>
            </a:r>
          </a:p>
          <a:p>
            <a:pPr algn="ctr"/>
            <a:r>
              <a:rPr lang="fr-FR" sz="1500" b="1" i="1" dirty="0">
                <a:solidFill>
                  <a:srgbClr val="C00000"/>
                </a:solidFill>
              </a:rPr>
              <a:t>AD ne joue pas à l’extérieur,… et se prive de la « moitié » du gisement de chutes.</a:t>
            </a:r>
          </a:p>
          <a:p>
            <a:pPr algn="ctr"/>
            <a:r>
              <a:rPr lang="fr-FR" sz="1500" b="1" i="1" dirty="0">
                <a:solidFill>
                  <a:srgbClr val="C00000"/>
                </a:solidFill>
              </a:rPr>
              <a:t>Ceci n’est pas sans conséquences….. illustration sur les 2 slides suivants :</a:t>
            </a:r>
          </a:p>
          <a:p>
            <a:r>
              <a:rPr lang="fr-FR" sz="1500" i="1" dirty="0">
                <a:solidFill>
                  <a:srgbClr val="C00000"/>
                </a:solidFill>
              </a:rPr>
              <a:t>	  	 		</a:t>
            </a: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
        <p:nvSpPr>
          <p:cNvPr id="4" name="Rectangle 3">
            <a:extLst>
              <a:ext uri="{FF2B5EF4-FFF2-40B4-BE49-F238E27FC236}">
                <a16:creationId xmlns:a16="http://schemas.microsoft.com/office/drawing/2014/main" id="{C94B5611-B57B-4F84-98AF-50F5E6CDDAF0}"/>
              </a:ext>
            </a:extLst>
          </p:cNvPr>
          <p:cNvSpPr/>
          <p:nvPr/>
        </p:nvSpPr>
        <p:spPr>
          <a:xfrm>
            <a:off x="4979497" y="3280832"/>
            <a:ext cx="2097164"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2060"/>
                </a:solidFill>
              </a:rPr>
              <a:t>Lingots refondus ESR/VAR</a:t>
            </a:r>
          </a:p>
        </p:txBody>
      </p:sp>
      <p:sp>
        <p:nvSpPr>
          <p:cNvPr id="5" name="Rectangle 4">
            <a:extLst>
              <a:ext uri="{FF2B5EF4-FFF2-40B4-BE49-F238E27FC236}">
                <a16:creationId xmlns:a16="http://schemas.microsoft.com/office/drawing/2014/main" id="{336D62F7-8AD3-46F7-8A01-8DD1B5F1738A}"/>
              </a:ext>
            </a:extLst>
          </p:cNvPr>
          <p:cNvSpPr/>
          <p:nvPr/>
        </p:nvSpPr>
        <p:spPr>
          <a:xfrm>
            <a:off x="7148228" y="3280832"/>
            <a:ext cx="401530" cy="32880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Ch1</a:t>
            </a:r>
          </a:p>
        </p:txBody>
      </p:sp>
      <p:sp>
        <p:nvSpPr>
          <p:cNvPr id="6" name="Rectangle 5">
            <a:extLst>
              <a:ext uri="{FF2B5EF4-FFF2-40B4-BE49-F238E27FC236}">
                <a16:creationId xmlns:a16="http://schemas.microsoft.com/office/drawing/2014/main" id="{20C94977-2061-42AC-9C8D-A76356AB2BE4}"/>
              </a:ext>
            </a:extLst>
          </p:cNvPr>
          <p:cNvSpPr/>
          <p:nvPr/>
        </p:nvSpPr>
        <p:spPr>
          <a:xfrm>
            <a:off x="4979498" y="3872079"/>
            <a:ext cx="1604182"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2060"/>
                </a:solidFill>
              </a:rPr>
              <a:t>Billettes forgées</a:t>
            </a:r>
          </a:p>
        </p:txBody>
      </p:sp>
      <p:sp>
        <p:nvSpPr>
          <p:cNvPr id="7" name="Rectangle 6">
            <a:extLst>
              <a:ext uri="{FF2B5EF4-FFF2-40B4-BE49-F238E27FC236}">
                <a16:creationId xmlns:a16="http://schemas.microsoft.com/office/drawing/2014/main" id="{1D3B770D-0366-4589-BE77-3E70DC8B8CC9}"/>
              </a:ext>
            </a:extLst>
          </p:cNvPr>
          <p:cNvSpPr/>
          <p:nvPr/>
        </p:nvSpPr>
        <p:spPr>
          <a:xfrm>
            <a:off x="6647288" y="3873451"/>
            <a:ext cx="429374" cy="32880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Ch2</a:t>
            </a:r>
          </a:p>
        </p:txBody>
      </p:sp>
      <p:sp>
        <p:nvSpPr>
          <p:cNvPr id="10" name="Rectangle 9">
            <a:extLst>
              <a:ext uri="{FF2B5EF4-FFF2-40B4-BE49-F238E27FC236}">
                <a16:creationId xmlns:a16="http://schemas.microsoft.com/office/drawing/2014/main" id="{9D9807A7-A52B-4B9E-A125-A13E34A6045C}"/>
              </a:ext>
            </a:extLst>
          </p:cNvPr>
          <p:cNvSpPr/>
          <p:nvPr/>
        </p:nvSpPr>
        <p:spPr>
          <a:xfrm>
            <a:off x="4979498" y="4931279"/>
            <a:ext cx="1206618" cy="318053"/>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2060"/>
                </a:solidFill>
              </a:rPr>
              <a:t>Ebauches</a:t>
            </a:r>
          </a:p>
        </p:txBody>
      </p:sp>
      <p:sp>
        <p:nvSpPr>
          <p:cNvPr id="11" name="Rectangle 10">
            <a:extLst>
              <a:ext uri="{FF2B5EF4-FFF2-40B4-BE49-F238E27FC236}">
                <a16:creationId xmlns:a16="http://schemas.microsoft.com/office/drawing/2014/main" id="{B1E4ED8A-E02A-49BE-B207-CE07EC88D412}"/>
              </a:ext>
            </a:extLst>
          </p:cNvPr>
          <p:cNvSpPr/>
          <p:nvPr/>
        </p:nvSpPr>
        <p:spPr>
          <a:xfrm>
            <a:off x="4979499" y="5462836"/>
            <a:ext cx="697731" cy="321397"/>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002060"/>
                </a:solidFill>
              </a:rPr>
              <a:t>PF</a:t>
            </a:r>
          </a:p>
        </p:txBody>
      </p:sp>
      <p:sp>
        <p:nvSpPr>
          <p:cNvPr id="12" name="Rectangle 11">
            <a:extLst>
              <a:ext uri="{FF2B5EF4-FFF2-40B4-BE49-F238E27FC236}">
                <a16:creationId xmlns:a16="http://schemas.microsoft.com/office/drawing/2014/main" id="{FDCFB52E-5E39-4BBC-92F5-D5122128FB04}"/>
              </a:ext>
            </a:extLst>
          </p:cNvPr>
          <p:cNvSpPr/>
          <p:nvPr/>
        </p:nvSpPr>
        <p:spPr>
          <a:xfrm>
            <a:off x="6257677" y="4931279"/>
            <a:ext cx="389609" cy="31805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err="1">
                <a:solidFill>
                  <a:schemeClr val="tx1"/>
                </a:solidFill>
              </a:rPr>
              <a:t>Ch</a:t>
            </a:r>
            <a:r>
              <a:rPr lang="fr-FR" sz="1000" dirty="0">
                <a:solidFill>
                  <a:schemeClr val="tx1"/>
                </a:solidFill>
              </a:rPr>
              <a:t> 3</a:t>
            </a:r>
          </a:p>
        </p:txBody>
      </p:sp>
      <p:sp>
        <p:nvSpPr>
          <p:cNvPr id="13" name="Rectangle 12">
            <a:extLst>
              <a:ext uri="{FF2B5EF4-FFF2-40B4-BE49-F238E27FC236}">
                <a16:creationId xmlns:a16="http://schemas.microsoft.com/office/drawing/2014/main" id="{DD624A83-86C0-4301-8F4F-0ABEAB0F4790}"/>
              </a:ext>
            </a:extLst>
          </p:cNvPr>
          <p:cNvSpPr/>
          <p:nvPr/>
        </p:nvSpPr>
        <p:spPr>
          <a:xfrm>
            <a:off x="5727488" y="5462837"/>
            <a:ext cx="458626" cy="321396"/>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err="1">
                <a:solidFill>
                  <a:schemeClr val="tx1"/>
                </a:solidFill>
              </a:rPr>
              <a:t>Ch</a:t>
            </a:r>
            <a:r>
              <a:rPr lang="fr-FR" sz="1000" dirty="0">
                <a:solidFill>
                  <a:schemeClr val="tx1"/>
                </a:solidFill>
              </a:rPr>
              <a:t> 4</a:t>
            </a:r>
          </a:p>
        </p:txBody>
      </p:sp>
      <p:cxnSp>
        <p:nvCxnSpPr>
          <p:cNvPr id="17" name="Connecteur droit 16">
            <a:extLst>
              <a:ext uri="{FF2B5EF4-FFF2-40B4-BE49-F238E27FC236}">
                <a16:creationId xmlns:a16="http://schemas.microsoft.com/office/drawing/2014/main" id="{D1FCDB99-E8B0-473C-822A-ABEFAD6A5873}"/>
              </a:ext>
            </a:extLst>
          </p:cNvPr>
          <p:cNvCxnSpPr>
            <a:cxnSpLocks/>
            <a:stCxn id="12" idx="3"/>
          </p:cNvCxnSpPr>
          <p:nvPr/>
        </p:nvCxnSpPr>
        <p:spPr>
          <a:xfrm>
            <a:off x="6647286" y="5090306"/>
            <a:ext cx="1351727" cy="0"/>
          </a:xfrm>
          <a:prstGeom prst="line">
            <a:avLst/>
          </a:prstGeom>
          <a:ln/>
        </p:spPr>
        <p:style>
          <a:lnRef idx="1">
            <a:schemeClr val="dk1"/>
          </a:lnRef>
          <a:fillRef idx="0">
            <a:schemeClr val="dk1"/>
          </a:fillRef>
          <a:effectRef idx="0">
            <a:schemeClr val="dk1"/>
          </a:effectRef>
          <a:fontRef idx="minor">
            <a:schemeClr val="tx1"/>
          </a:fontRef>
        </p:style>
      </p:cxnSp>
      <p:cxnSp>
        <p:nvCxnSpPr>
          <p:cNvPr id="25" name="Connecteur droit 24">
            <a:extLst>
              <a:ext uri="{FF2B5EF4-FFF2-40B4-BE49-F238E27FC236}">
                <a16:creationId xmlns:a16="http://schemas.microsoft.com/office/drawing/2014/main" id="{D0B148C8-A085-4F3F-AD09-362B97FA0FB7}"/>
              </a:ext>
            </a:extLst>
          </p:cNvPr>
          <p:cNvCxnSpPr>
            <a:cxnSpLocks/>
            <a:stCxn id="13" idx="3"/>
          </p:cNvCxnSpPr>
          <p:nvPr/>
        </p:nvCxnSpPr>
        <p:spPr>
          <a:xfrm>
            <a:off x="6186114" y="5623535"/>
            <a:ext cx="1812899" cy="199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3D6AA1CB-8ACC-4E67-BEC6-92BFDB1CEEAA}"/>
              </a:ext>
            </a:extLst>
          </p:cNvPr>
          <p:cNvCxnSpPr>
            <a:cxnSpLocks/>
            <a:stCxn id="7" idx="3"/>
          </p:cNvCxnSpPr>
          <p:nvPr/>
        </p:nvCxnSpPr>
        <p:spPr>
          <a:xfrm>
            <a:off x="7076662" y="4037854"/>
            <a:ext cx="922351" cy="12995"/>
          </a:xfrm>
          <a:prstGeom prst="line">
            <a:avLst/>
          </a:prstGeom>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9FE2B275-BB8E-4063-A8F9-6546C334BBD0}"/>
              </a:ext>
            </a:extLst>
          </p:cNvPr>
          <p:cNvCxnSpPr>
            <a:cxnSpLocks/>
            <a:stCxn id="5" idx="3"/>
          </p:cNvCxnSpPr>
          <p:nvPr/>
        </p:nvCxnSpPr>
        <p:spPr>
          <a:xfrm>
            <a:off x="7549758" y="3445235"/>
            <a:ext cx="44925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12FFF402-DBC0-4298-B560-A420C74367FD}"/>
              </a:ext>
            </a:extLst>
          </p:cNvPr>
          <p:cNvCxnSpPr>
            <a:cxnSpLocks/>
          </p:cNvCxnSpPr>
          <p:nvPr/>
        </p:nvCxnSpPr>
        <p:spPr>
          <a:xfrm flipV="1">
            <a:off x="7999013" y="4491211"/>
            <a:ext cx="0" cy="11523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591995FA-961E-4456-A940-7DF37960166A}"/>
              </a:ext>
            </a:extLst>
          </p:cNvPr>
          <p:cNvSpPr/>
          <p:nvPr/>
        </p:nvSpPr>
        <p:spPr>
          <a:xfrm flipV="1">
            <a:off x="563972" y="4302236"/>
            <a:ext cx="7268641" cy="5767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Rectangle 59">
            <a:extLst>
              <a:ext uri="{FF2B5EF4-FFF2-40B4-BE49-F238E27FC236}">
                <a16:creationId xmlns:a16="http://schemas.microsoft.com/office/drawing/2014/main" id="{E4C7DE3A-AA6B-4B21-BA38-5ED95F914C2E}"/>
              </a:ext>
            </a:extLst>
          </p:cNvPr>
          <p:cNvSpPr/>
          <p:nvPr/>
        </p:nvSpPr>
        <p:spPr>
          <a:xfrm>
            <a:off x="8157874" y="4325898"/>
            <a:ext cx="612250" cy="4571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2" name="Connecteur droit avec flèche 61">
            <a:extLst>
              <a:ext uri="{FF2B5EF4-FFF2-40B4-BE49-F238E27FC236}">
                <a16:creationId xmlns:a16="http://schemas.microsoft.com/office/drawing/2014/main" id="{09AA42C5-F150-4E88-B602-4022784B0E12}"/>
              </a:ext>
            </a:extLst>
          </p:cNvPr>
          <p:cNvCxnSpPr>
            <a:cxnSpLocks/>
          </p:cNvCxnSpPr>
          <p:nvPr/>
        </p:nvCxnSpPr>
        <p:spPr>
          <a:xfrm flipV="1">
            <a:off x="7999013" y="3129213"/>
            <a:ext cx="0" cy="10913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C110171-9B5E-4B51-B647-6971115BA0D3}"/>
              </a:ext>
            </a:extLst>
          </p:cNvPr>
          <p:cNvSpPr/>
          <p:nvPr/>
        </p:nvSpPr>
        <p:spPr>
          <a:xfrm>
            <a:off x="563972" y="1958564"/>
            <a:ext cx="8183031" cy="4571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a:extLst>
              <a:ext uri="{FF2B5EF4-FFF2-40B4-BE49-F238E27FC236}">
                <a16:creationId xmlns:a16="http://schemas.microsoft.com/office/drawing/2014/main" id="{8DE72DD7-31D6-4A01-96F2-31AAB9A4527A}"/>
              </a:ext>
            </a:extLst>
          </p:cNvPr>
          <p:cNvSpPr/>
          <p:nvPr/>
        </p:nvSpPr>
        <p:spPr>
          <a:xfrm flipV="1">
            <a:off x="539549" y="5853689"/>
            <a:ext cx="8230575" cy="457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a:extLst>
              <a:ext uri="{FF2B5EF4-FFF2-40B4-BE49-F238E27FC236}">
                <a16:creationId xmlns:a16="http://schemas.microsoft.com/office/drawing/2014/main" id="{FD359F30-B018-4E7E-8E11-2FDCC6F4C8D3}"/>
              </a:ext>
            </a:extLst>
          </p:cNvPr>
          <p:cNvSpPr/>
          <p:nvPr/>
        </p:nvSpPr>
        <p:spPr>
          <a:xfrm>
            <a:off x="4055166" y="2711395"/>
            <a:ext cx="898493" cy="85489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6" name="Connecteur droit 35">
            <a:extLst>
              <a:ext uri="{FF2B5EF4-FFF2-40B4-BE49-F238E27FC236}">
                <a16:creationId xmlns:a16="http://schemas.microsoft.com/office/drawing/2014/main" id="{FDC5BB2C-9613-4530-A180-E01976FD04C9}"/>
              </a:ext>
            </a:extLst>
          </p:cNvPr>
          <p:cNvCxnSpPr>
            <a:cxnSpLocks/>
          </p:cNvCxnSpPr>
          <p:nvPr/>
        </p:nvCxnSpPr>
        <p:spPr>
          <a:xfrm>
            <a:off x="4500438" y="1958564"/>
            <a:ext cx="1" cy="2413053"/>
          </a:xfrm>
          <a:prstGeom prst="line">
            <a:avLst/>
          </a:prstGeom>
          <a:ln/>
        </p:spPr>
        <p:style>
          <a:lnRef idx="2">
            <a:schemeClr val="dk1"/>
          </a:lnRef>
          <a:fillRef idx="0">
            <a:schemeClr val="dk1"/>
          </a:fillRef>
          <a:effectRef idx="1">
            <a:schemeClr val="dk1"/>
          </a:effectRef>
          <a:fontRef idx="minor">
            <a:schemeClr val="tx1"/>
          </a:fontRef>
        </p:style>
      </p:cxnSp>
      <p:sp>
        <p:nvSpPr>
          <p:cNvPr id="56" name="Ellipse 55">
            <a:extLst>
              <a:ext uri="{FF2B5EF4-FFF2-40B4-BE49-F238E27FC236}">
                <a16:creationId xmlns:a16="http://schemas.microsoft.com/office/drawing/2014/main" id="{34223B8A-0642-4945-A934-186ED7AD1747}"/>
              </a:ext>
            </a:extLst>
          </p:cNvPr>
          <p:cNvSpPr/>
          <p:nvPr/>
        </p:nvSpPr>
        <p:spPr>
          <a:xfrm>
            <a:off x="4055166" y="4679145"/>
            <a:ext cx="898494" cy="82129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8" name="Connecteur droit 57">
            <a:extLst>
              <a:ext uri="{FF2B5EF4-FFF2-40B4-BE49-F238E27FC236}">
                <a16:creationId xmlns:a16="http://schemas.microsoft.com/office/drawing/2014/main" id="{250DE7AD-95C4-4C8A-A364-B6746145B1A6}"/>
              </a:ext>
            </a:extLst>
          </p:cNvPr>
          <p:cNvCxnSpPr>
            <a:cxnSpLocks/>
          </p:cNvCxnSpPr>
          <p:nvPr/>
        </p:nvCxnSpPr>
        <p:spPr>
          <a:xfrm flipH="1">
            <a:off x="4500438" y="4325898"/>
            <a:ext cx="1" cy="1573512"/>
          </a:xfrm>
          <a:prstGeom prst="line">
            <a:avLst/>
          </a:prstGeom>
        </p:spPr>
        <p:style>
          <a:lnRef idx="2">
            <a:schemeClr val="dk1"/>
          </a:lnRef>
          <a:fillRef idx="0">
            <a:schemeClr val="dk1"/>
          </a:fillRef>
          <a:effectRef idx="1">
            <a:schemeClr val="dk1"/>
          </a:effectRef>
          <a:fontRef idx="minor">
            <a:schemeClr val="tx1"/>
          </a:fontRef>
        </p:style>
      </p:cxnSp>
      <p:sp>
        <p:nvSpPr>
          <p:cNvPr id="63" name="Rectangle 62">
            <a:extLst>
              <a:ext uri="{FF2B5EF4-FFF2-40B4-BE49-F238E27FC236}">
                <a16:creationId xmlns:a16="http://schemas.microsoft.com/office/drawing/2014/main" id="{5B6A681D-4EAF-4015-8452-FFDC314FFF7E}"/>
              </a:ext>
            </a:extLst>
          </p:cNvPr>
          <p:cNvSpPr/>
          <p:nvPr/>
        </p:nvSpPr>
        <p:spPr>
          <a:xfrm>
            <a:off x="8772841" y="1958565"/>
            <a:ext cx="45719" cy="394084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Rectangle 63">
            <a:extLst>
              <a:ext uri="{FF2B5EF4-FFF2-40B4-BE49-F238E27FC236}">
                <a16:creationId xmlns:a16="http://schemas.microsoft.com/office/drawing/2014/main" id="{4B884D76-E0DD-4642-BB26-046DC6A7A611}"/>
              </a:ext>
            </a:extLst>
          </p:cNvPr>
          <p:cNvSpPr/>
          <p:nvPr/>
        </p:nvSpPr>
        <p:spPr>
          <a:xfrm>
            <a:off x="491672" y="1958565"/>
            <a:ext cx="47877" cy="394084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Rectangle 64">
            <a:extLst>
              <a:ext uri="{FF2B5EF4-FFF2-40B4-BE49-F238E27FC236}">
                <a16:creationId xmlns:a16="http://schemas.microsoft.com/office/drawing/2014/main" id="{52C2CD54-F1CC-4E69-AF50-1B38747C1930}"/>
              </a:ext>
            </a:extLst>
          </p:cNvPr>
          <p:cNvSpPr/>
          <p:nvPr/>
        </p:nvSpPr>
        <p:spPr>
          <a:xfrm>
            <a:off x="8317068" y="2711395"/>
            <a:ext cx="455774" cy="10114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Rectangle 66">
            <a:extLst>
              <a:ext uri="{FF2B5EF4-FFF2-40B4-BE49-F238E27FC236}">
                <a16:creationId xmlns:a16="http://schemas.microsoft.com/office/drawing/2014/main" id="{12EFA395-6A32-4BBE-8EA9-CA062FE48C2A}"/>
              </a:ext>
            </a:extLst>
          </p:cNvPr>
          <p:cNvSpPr/>
          <p:nvPr/>
        </p:nvSpPr>
        <p:spPr>
          <a:xfrm>
            <a:off x="539549" y="2711395"/>
            <a:ext cx="470263" cy="10114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Rectangle 67">
            <a:extLst>
              <a:ext uri="{FF2B5EF4-FFF2-40B4-BE49-F238E27FC236}">
                <a16:creationId xmlns:a16="http://schemas.microsoft.com/office/drawing/2014/main" id="{B6D422C9-C4ED-4226-9684-AB7C2B421D19}"/>
              </a:ext>
            </a:extLst>
          </p:cNvPr>
          <p:cNvSpPr/>
          <p:nvPr/>
        </p:nvSpPr>
        <p:spPr>
          <a:xfrm>
            <a:off x="539549" y="4713155"/>
            <a:ext cx="462315" cy="8125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Rectangle 68">
            <a:extLst>
              <a:ext uri="{FF2B5EF4-FFF2-40B4-BE49-F238E27FC236}">
                <a16:creationId xmlns:a16="http://schemas.microsoft.com/office/drawing/2014/main" id="{91C86B6B-6AB2-4D69-AA82-6D60841EFC2B}"/>
              </a:ext>
            </a:extLst>
          </p:cNvPr>
          <p:cNvSpPr/>
          <p:nvPr/>
        </p:nvSpPr>
        <p:spPr>
          <a:xfrm>
            <a:off x="8317080" y="4713156"/>
            <a:ext cx="455762" cy="8125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6" name="Image 25">
            <a:extLst>
              <a:ext uri="{FF2B5EF4-FFF2-40B4-BE49-F238E27FC236}">
                <a16:creationId xmlns:a16="http://schemas.microsoft.com/office/drawing/2014/main" id="{4AE228AD-E1DE-4FAC-978F-1E02861A0F6C}"/>
              </a:ext>
            </a:extLst>
          </p:cNvPr>
          <p:cNvPicPr>
            <a:picLocks noChangeAspect="1"/>
          </p:cNvPicPr>
          <p:nvPr/>
        </p:nvPicPr>
        <p:blipFill rotWithShape="1">
          <a:blip r:embed="rId7"/>
          <a:srcRect t="21974" r="42766"/>
          <a:stretch/>
        </p:blipFill>
        <p:spPr>
          <a:xfrm>
            <a:off x="6501554" y="2017746"/>
            <a:ext cx="1694877" cy="1099394"/>
          </a:xfrm>
          <a:prstGeom prst="rect">
            <a:avLst/>
          </a:prstGeom>
        </p:spPr>
      </p:pic>
      <p:sp>
        <p:nvSpPr>
          <p:cNvPr id="27" name="ZoneTexte 26">
            <a:extLst>
              <a:ext uri="{FF2B5EF4-FFF2-40B4-BE49-F238E27FC236}">
                <a16:creationId xmlns:a16="http://schemas.microsoft.com/office/drawing/2014/main" id="{E07AE9D5-E99C-414E-9887-94FD7277C925}"/>
              </a:ext>
            </a:extLst>
          </p:cNvPr>
          <p:cNvSpPr txBox="1"/>
          <p:nvPr/>
        </p:nvSpPr>
        <p:spPr>
          <a:xfrm>
            <a:off x="5960869" y="2323516"/>
            <a:ext cx="540685" cy="307777"/>
          </a:xfrm>
          <a:prstGeom prst="rect">
            <a:avLst/>
          </a:prstGeom>
          <a:noFill/>
        </p:spPr>
        <p:txBody>
          <a:bodyPr wrap="square" rtlCol="0">
            <a:spAutoFit/>
          </a:bodyPr>
          <a:lstStyle/>
          <a:p>
            <a:r>
              <a:rPr lang="fr-FR" sz="1400" dirty="0">
                <a:solidFill>
                  <a:schemeClr val="tx2"/>
                </a:solidFill>
              </a:rPr>
              <a:t>VIM</a:t>
            </a:r>
          </a:p>
        </p:txBody>
      </p:sp>
    </p:spTree>
    <p:extLst>
      <p:ext uri="{BB962C8B-B14F-4D97-AF65-F5344CB8AC3E}">
        <p14:creationId xmlns:p14="http://schemas.microsoft.com/office/powerpoint/2010/main" val="3860131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3640"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12</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11" y="162242"/>
            <a:ext cx="9080390" cy="7048083"/>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sz="800" dirty="0">
              <a:solidFill>
                <a:srgbClr val="002060"/>
              </a:solidFill>
            </a:endParaRPr>
          </a:p>
          <a:p>
            <a:r>
              <a:rPr lang="fr-FR" sz="1400" b="1" dirty="0">
                <a:solidFill>
                  <a:srgbClr val="002060"/>
                </a:solidFill>
              </a:rPr>
              <a:t>Flux physiques et financiers simplifiés, pièce aéronautique en 718, modèle </a:t>
            </a:r>
            <a:r>
              <a:rPr lang="fr-FR" sz="1400" b="1" dirty="0" err="1">
                <a:solidFill>
                  <a:srgbClr val="002060"/>
                </a:solidFill>
              </a:rPr>
              <a:t>melters</a:t>
            </a:r>
            <a:r>
              <a:rPr lang="fr-FR" sz="1400" b="1" dirty="0">
                <a:solidFill>
                  <a:srgbClr val="002060"/>
                </a:solidFill>
              </a:rPr>
              <a:t> US :</a:t>
            </a:r>
          </a:p>
          <a:p>
            <a:r>
              <a:rPr lang="fr-FR" dirty="0">
                <a:solidFill>
                  <a:srgbClr val="002060"/>
                </a:solidFill>
              </a:rPr>
              <a:t>													</a:t>
            </a:r>
            <a:endParaRPr lang="fr-FR" sz="1600" dirty="0">
              <a:solidFill>
                <a:srgbClr val="002060"/>
              </a:solidFill>
            </a:endParaRPr>
          </a:p>
          <a:p>
            <a:r>
              <a:rPr lang="fr-FR" dirty="0">
                <a:solidFill>
                  <a:srgbClr val="002060"/>
                </a:solidFill>
              </a:rPr>
              <a:t>	</a:t>
            </a:r>
            <a:r>
              <a:rPr lang="fr-FR" sz="1400" dirty="0">
                <a:solidFill>
                  <a:srgbClr val="002060"/>
                </a:solidFill>
              </a:rPr>
              <a:t>Elaborateur/</a:t>
            </a:r>
            <a:r>
              <a:rPr lang="fr-FR" sz="1400" dirty="0" err="1">
                <a:solidFill>
                  <a:srgbClr val="002060"/>
                </a:solidFill>
              </a:rPr>
              <a:t>Melter</a:t>
            </a:r>
            <a:r>
              <a:rPr lang="fr-FR" sz="1400" dirty="0">
                <a:solidFill>
                  <a:srgbClr val="002060"/>
                </a:solidFill>
              </a:rPr>
              <a:t> US	</a:t>
            </a:r>
            <a:r>
              <a:rPr lang="fr-FR" sz="1600" dirty="0">
                <a:solidFill>
                  <a:srgbClr val="002060"/>
                </a:solidFill>
              </a:rPr>
              <a:t>																				VIM							</a:t>
            </a:r>
          </a:p>
          <a:p>
            <a:r>
              <a:rPr lang="fr-FR" sz="1600" dirty="0">
                <a:solidFill>
                  <a:srgbClr val="002060"/>
                </a:solidFill>
              </a:rPr>
              <a:t>										</a:t>
            </a:r>
          </a:p>
          <a:p>
            <a:endParaRPr lang="fr-FR" sz="1600" dirty="0">
              <a:solidFill>
                <a:srgbClr val="002060"/>
              </a:solidFill>
            </a:endParaRPr>
          </a:p>
          <a:p>
            <a:r>
              <a:rPr lang="fr-FR" sz="1600" dirty="0">
                <a:solidFill>
                  <a:srgbClr val="002060"/>
                </a:solidFill>
              </a:rPr>
              <a:t>		</a:t>
            </a:r>
            <a:r>
              <a:rPr lang="fr-FR" dirty="0">
                <a:solidFill>
                  <a:srgbClr val="002060"/>
                </a:solidFill>
              </a:rPr>
              <a:t>			</a:t>
            </a:r>
          </a:p>
          <a:p>
            <a:endParaRPr lang="fr-FR" dirty="0">
              <a:solidFill>
                <a:srgbClr val="002060"/>
              </a:solidFill>
            </a:endParaRPr>
          </a:p>
          <a:p>
            <a:r>
              <a:rPr lang="fr-FR" dirty="0">
                <a:solidFill>
                  <a:srgbClr val="002060"/>
                </a:solidFill>
              </a:rPr>
              <a:t>	</a:t>
            </a:r>
          </a:p>
          <a:p>
            <a:r>
              <a:rPr lang="fr-FR" sz="1400" dirty="0">
                <a:solidFill>
                  <a:srgbClr val="002060"/>
                </a:solidFill>
              </a:rPr>
              <a:t>			</a:t>
            </a:r>
            <a:r>
              <a:rPr lang="fr-FR" sz="1200" i="1" dirty="0">
                <a:solidFill>
                  <a:srgbClr val="002060"/>
                </a:solidFill>
              </a:rPr>
              <a:t>Application  du  contrat  tarifaire, cas</a:t>
            </a:r>
          </a:p>
          <a:p>
            <a:r>
              <a:rPr lang="fr-FR" sz="1200" i="1" dirty="0">
                <a:solidFill>
                  <a:srgbClr val="002060"/>
                </a:solidFill>
              </a:rPr>
              <a:t>			avec rétrocession de 30% de chutes</a:t>
            </a:r>
          </a:p>
          <a:p>
            <a:endParaRPr lang="fr-FR" sz="1400" dirty="0">
              <a:solidFill>
                <a:srgbClr val="002060"/>
              </a:solidFill>
            </a:endParaRPr>
          </a:p>
          <a:p>
            <a:r>
              <a:rPr lang="fr-FR" sz="1400" dirty="0">
                <a:solidFill>
                  <a:srgbClr val="002060"/>
                </a:solidFill>
              </a:rPr>
              <a:t>	Forgeron/matriceur (Pamiers)</a:t>
            </a:r>
            <a:endParaRPr lang="fr-FR" sz="1400" dirty="0">
              <a:solidFill>
                <a:srgbClr val="F27019"/>
              </a:solidFill>
            </a:endParaRPr>
          </a:p>
          <a:p>
            <a:r>
              <a:rPr lang="fr-FR" dirty="0">
                <a:solidFill>
                  <a:srgbClr val="002060"/>
                </a:solidFill>
              </a:rPr>
              <a:t>	</a:t>
            </a:r>
          </a:p>
          <a:p>
            <a:r>
              <a:rPr lang="fr-FR" sz="1600" dirty="0">
                <a:solidFill>
                  <a:srgbClr val="002060"/>
                </a:solidFill>
              </a:rPr>
              <a:t>						</a:t>
            </a:r>
          </a:p>
          <a:p>
            <a:r>
              <a:rPr lang="fr-FR" sz="1600" dirty="0">
                <a:solidFill>
                  <a:srgbClr val="002060"/>
                </a:solidFill>
              </a:rPr>
              <a:t>			</a:t>
            </a:r>
            <a:r>
              <a:rPr lang="fr-FR" sz="1200" i="1" dirty="0">
                <a:solidFill>
                  <a:srgbClr val="002060"/>
                </a:solidFill>
              </a:rPr>
              <a:t>Contrat de récupération de</a:t>
            </a:r>
          </a:p>
          <a:p>
            <a:r>
              <a:rPr lang="fr-FR" sz="1200" i="1" dirty="0">
                <a:solidFill>
                  <a:srgbClr val="002060"/>
                </a:solidFill>
              </a:rPr>
              <a:t>			  chutes avec client final</a:t>
            </a:r>
          </a:p>
          <a:p>
            <a:r>
              <a:rPr lang="fr-FR" sz="1600" dirty="0">
                <a:solidFill>
                  <a:srgbClr val="002060"/>
                </a:solidFill>
              </a:rPr>
              <a:t>	</a:t>
            </a:r>
          </a:p>
          <a:p>
            <a:r>
              <a:rPr lang="fr-FR" sz="1600" dirty="0">
                <a:solidFill>
                  <a:srgbClr val="002060"/>
                </a:solidFill>
              </a:rPr>
              <a:t>	</a:t>
            </a:r>
            <a:r>
              <a:rPr lang="fr-FR" sz="1400" dirty="0">
                <a:solidFill>
                  <a:srgbClr val="002060"/>
                </a:solidFill>
              </a:rPr>
              <a:t>Usineur, producteur de la pièce finale</a:t>
            </a:r>
            <a:r>
              <a:rPr lang="fr-FR" sz="1600" dirty="0">
                <a:solidFill>
                  <a:srgbClr val="002060"/>
                </a:solidFill>
              </a:rPr>
              <a:t>	</a:t>
            </a:r>
          </a:p>
          <a:p>
            <a:endParaRPr lang="fr-FR" dirty="0">
              <a:solidFill>
                <a:srgbClr val="002060"/>
              </a:solidFill>
            </a:endParaRPr>
          </a:p>
          <a:p>
            <a:r>
              <a:rPr lang="fr-FR" sz="1500" i="1" dirty="0">
                <a:solidFill>
                  <a:srgbClr val="C00000"/>
                </a:solidFill>
              </a:rPr>
              <a:t>		</a:t>
            </a: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
        <p:nvSpPr>
          <p:cNvPr id="4" name="Rectangle 3">
            <a:extLst>
              <a:ext uri="{FF2B5EF4-FFF2-40B4-BE49-F238E27FC236}">
                <a16:creationId xmlns:a16="http://schemas.microsoft.com/office/drawing/2014/main" id="{C94B5611-B57B-4F84-98AF-50F5E6CDDAF0}"/>
              </a:ext>
            </a:extLst>
          </p:cNvPr>
          <p:cNvSpPr/>
          <p:nvPr/>
        </p:nvSpPr>
        <p:spPr>
          <a:xfrm>
            <a:off x="579141" y="2579905"/>
            <a:ext cx="2059387"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Lingots refondus ESR/VAR</a:t>
            </a:r>
          </a:p>
        </p:txBody>
      </p:sp>
      <p:sp>
        <p:nvSpPr>
          <p:cNvPr id="5" name="Rectangle 4">
            <a:extLst>
              <a:ext uri="{FF2B5EF4-FFF2-40B4-BE49-F238E27FC236}">
                <a16:creationId xmlns:a16="http://schemas.microsoft.com/office/drawing/2014/main" id="{336D62F7-8AD3-46F7-8A01-8DD1B5F1738A}"/>
              </a:ext>
            </a:extLst>
          </p:cNvPr>
          <p:cNvSpPr/>
          <p:nvPr/>
        </p:nvSpPr>
        <p:spPr>
          <a:xfrm>
            <a:off x="2723321" y="2575329"/>
            <a:ext cx="421418" cy="32880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Ch1</a:t>
            </a:r>
          </a:p>
        </p:txBody>
      </p:sp>
      <p:sp>
        <p:nvSpPr>
          <p:cNvPr id="6" name="Rectangle 5">
            <a:extLst>
              <a:ext uri="{FF2B5EF4-FFF2-40B4-BE49-F238E27FC236}">
                <a16:creationId xmlns:a16="http://schemas.microsoft.com/office/drawing/2014/main" id="{20C94977-2061-42AC-9C8D-A76356AB2BE4}"/>
              </a:ext>
            </a:extLst>
          </p:cNvPr>
          <p:cNvSpPr/>
          <p:nvPr/>
        </p:nvSpPr>
        <p:spPr>
          <a:xfrm>
            <a:off x="579141" y="3092630"/>
            <a:ext cx="1551808"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Billettes forgées</a:t>
            </a:r>
          </a:p>
        </p:txBody>
      </p:sp>
      <p:sp>
        <p:nvSpPr>
          <p:cNvPr id="7" name="Rectangle 6">
            <a:extLst>
              <a:ext uri="{FF2B5EF4-FFF2-40B4-BE49-F238E27FC236}">
                <a16:creationId xmlns:a16="http://schemas.microsoft.com/office/drawing/2014/main" id="{1D3B770D-0366-4589-BE77-3E70DC8B8CC9}"/>
              </a:ext>
            </a:extLst>
          </p:cNvPr>
          <p:cNvSpPr/>
          <p:nvPr/>
        </p:nvSpPr>
        <p:spPr>
          <a:xfrm>
            <a:off x="2202511" y="3092630"/>
            <a:ext cx="436017" cy="33637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Ch2</a:t>
            </a:r>
          </a:p>
        </p:txBody>
      </p:sp>
      <p:sp>
        <p:nvSpPr>
          <p:cNvPr id="10" name="Rectangle 9">
            <a:extLst>
              <a:ext uri="{FF2B5EF4-FFF2-40B4-BE49-F238E27FC236}">
                <a16:creationId xmlns:a16="http://schemas.microsoft.com/office/drawing/2014/main" id="{9D9807A7-A52B-4B9E-A125-A13E34A6045C}"/>
              </a:ext>
            </a:extLst>
          </p:cNvPr>
          <p:cNvSpPr/>
          <p:nvPr/>
        </p:nvSpPr>
        <p:spPr>
          <a:xfrm>
            <a:off x="573144" y="4618394"/>
            <a:ext cx="1019071" cy="318053"/>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Ebauches</a:t>
            </a:r>
          </a:p>
        </p:txBody>
      </p:sp>
      <p:sp>
        <p:nvSpPr>
          <p:cNvPr id="11" name="Rectangle 10">
            <a:extLst>
              <a:ext uri="{FF2B5EF4-FFF2-40B4-BE49-F238E27FC236}">
                <a16:creationId xmlns:a16="http://schemas.microsoft.com/office/drawing/2014/main" id="{B1E4ED8A-E02A-49BE-B207-CE07EC88D412}"/>
              </a:ext>
            </a:extLst>
          </p:cNvPr>
          <p:cNvSpPr/>
          <p:nvPr/>
        </p:nvSpPr>
        <p:spPr>
          <a:xfrm>
            <a:off x="592654" y="6069142"/>
            <a:ext cx="446577" cy="321398"/>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PF</a:t>
            </a:r>
          </a:p>
        </p:txBody>
      </p:sp>
      <p:sp>
        <p:nvSpPr>
          <p:cNvPr id="12" name="Rectangle 11">
            <a:extLst>
              <a:ext uri="{FF2B5EF4-FFF2-40B4-BE49-F238E27FC236}">
                <a16:creationId xmlns:a16="http://schemas.microsoft.com/office/drawing/2014/main" id="{FDCFB52E-5E39-4BBC-92F5-D5122128FB04}"/>
              </a:ext>
            </a:extLst>
          </p:cNvPr>
          <p:cNvSpPr/>
          <p:nvPr/>
        </p:nvSpPr>
        <p:spPr>
          <a:xfrm>
            <a:off x="1637904" y="4629649"/>
            <a:ext cx="477137" cy="30679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err="1">
                <a:solidFill>
                  <a:schemeClr val="tx1"/>
                </a:solidFill>
              </a:rPr>
              <a:t>Ch</a:t>
            </a:r>
            <a:r>
              <a:rPr lang="fr-FR" sz="1000" dirty="0">
                <a:solidFill>
                  <a:schemeClr val="tx1"/>
                </a:solidFill>
              </a:rPr>
              <a:t> 3</a:t>
            </a:r>
          </a:p>
        </p:txBody>
      </p:sp>
      <p:sp>
        <p:nvSpPr>
          <p:cNvPr id="13" name="Rectangle 12">
            <a:extLst>
              <a:ext uri="{FF2B5EF4-FFF2-40B4-BE49-F238E27FC236}">
                <a16:creationId xmlns:a16="http://schemas.microsoft.com/office/drawing/2014/main" id="{DD624A83-86C0-4301-8F4F-0ABEAB0F4790}"/>
              </a:ext>
            </a:extLst>
          </p:cNvPr>
          <p:cNvSpPr/>
          <p:nvPr/>
        </p:nvSpPr>
        <p:spPr>
          <a:xfrm>
            <a:off x="1082025" y="6066125"/>
            <a:ext cx="503540" cy="32441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err="1">
                <a:solidFill>
                  <a:schemeClr val="tx1"/>
                </a:solidFill>
              </a:rPr>
              <a:t>Ch</a:t>
            </a:r>
            <a:r>
              <a:rPr lang="fr-FR" sz="1000" dirty="0">
                <a:solidFill>
                  <a:schemeClr val="tx1"/>
                </a:solidFill>
              </a:rPr>
              <a:t> 4</a:t>
            </a:r>
          </a:p>
        </p:txBody>
      </p:sp>
      <p:pic>
        <p:nvPicPr>
          <p:cNvPr id="26" name="Image 25">
            <a:extLst>
              <a:ext uri="{FF2B5EF4-FFF2-40B4-BE49-F238E27FC236}">
                <a16:creationId xmlns:a16="http://schemas.microsoft.com/office/drawing/2014/main" id="{4AE228AD-E1DE-4FAC-978F-1E02861A0F6C}"/>
              </a:ext>
            </a:extLst>
          </p:cNvPr>
          <p:cNvPicPr>
            <a:picLocks noChangeAspect="1"/>
          </p:cNvPicPr>
          <p:nvPr/>
        </p:nvPicPr>
        <p:blipFill rotWithShape="1">
          <a:blip r:embed="rId7"/>
          <a:srcRect t="21974" r="42766"/>
          <a:stretch/>
        </p:blipFill>
        <p:spPr>
          <a:xfrm>
            <a:off x="3358031" y="1801211"/>
            <a:ext cx="1598496" cy="1099394"/>
          </a:xfrm>
          <a:prstGeom prst="rect">
            <a:avLst/>
          </a:prstGeom>
        </p:spPr>
      </p:pic>
      <p:cxnSp>
        <p:nvCxnSpPr>
          <p:cNvPr id="16" name="Connecteur droit 15">
            <a:extLst>
              <a:ext uri="{FF2B5EF4-FFF2-40B4-BE49-F238E27FC236}">
                <a16:creationId xmlns:a16="http://schemas.microsoft.com/office/drawing/2014/main" id="{6393D76D-EB1E-4520-AF5C-37FD51CA8245}"/>
              </a:ext>
            </a:extLst>
          </p:cNvPr>
          <p:cNvCxnSpPr>
            <a:cxnSpLocks/>
          </p:cNvCxnSpPr>
          <p:nvPr/>
        </p:nvCxnSpPr>
        <p:spPr>
          <a:xfrm>
            <a:off x="2934030" y="2908710"/>
            <a:ext cx="0" cy="34832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8ED8137B-E2B4-4C43-A94B-4D6BDF4D46CB}"/>
              </a:ext>
            </a:extLst>
          </p:cNvPr>
          <p:cNvCxnSpPr>
            <a:cxnSpLocks/>
          </p:cNvCxnSpPr>
          <p:nvPr/>
        </p:nvCxnSpPr>
        <p:spPr>
          <a:xfrm flipV="1">
            <a:off x="193501" y="1712255"/>
            <a:ext cx="4937023" cy="21232"/>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41" name="Connecteur droit 40">
            <a:extLst>
              <a:ext uri="{FF2B5EF4-FFF2-40B4-BE49-F238E27FC236}">
                <a16:creationId xmlns:a16="http://schemas.microsoft.com/office/drawing/2014/main" id="{05EE4C96-5BEC-44E5-BAF8-516115E83BE2}"/>
              </a:ext>
            </a:extLst>
          </p:cNvPr>
          <p:cNvCxnSpPr>
            <a:cxnSpLocks/>
          </p:cNvCxnSpPr>
          <p:nvPr/>
        </p:nvCxnSpPr>
        <p:spPr>
          <a:xfrm>
            <a:off x="193501" y="1735821"/>
            <a:ext cx="0" cy="192973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51" name="Connecteur droit avec flèche 50">
            <a:extLst>
              <a:ext uri="{FF2B5EF4-FFF2-40B4-BE49-F238E27FC236}">
                <a16:creationId xmlns:a16="http://schemas.microsoft.com/office/drawing/2014/main" id="{8EBF4E56-40C8-415C-AAFE-C2D3A408FD32}"/>
              </a:ext>
            </a:extLst>
          </p:cNvPr>
          <p:cNvCxnSpPr>
            <a:cxnSpLocks/>
            <a:stCxn id="7" idx="3"/>
          </p:cNvCxnSpPr>
          <p:nvPr/>
        </p:nvCxnSpPr>
        <p:spPr>
          <a:xfrm>
            <a:off x="2638528" y="3260815"/>
            <a:ext cx="30662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60">
            <a:extLst>
              <a:ext uri="{FF2B5EF4-FFF2-40B4-BE49-F238E27FC236}">
                <a16:creationId xmlns:a16="http://schemas.microsoft.com/office/drawing/2014/main" id="{09185D8E-5137-47C7-83A1-BE9FA09B46A5}"/>
              </a:ext>
            </a:extLst>
          </p:cNvPr>
          <p:cNvCxnSpPr>
            <a:cxnSpLocks/>
          </p:cNvCxnSpPr>
          <p:nvPr/>
        </p:nvCxnSpPr>
        <p:spPr>
          <a:xfrm>
            <a:off x="5117671" y="1700848"/>
            <a:ext cx="1407" cy="1372897"/>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71" name="Connecteur droit 70">
            <a:extLst>
              <a:ext uri="{FF2B5EF4-FFF2-40B4-BE49-F238E27FC236}">
                <a16:creationId xmlns:a16="http://schemas.microsoft.com/office/drawing/2014/main" id="{11CD4833-2F89-45A4-AA0F-6972C63669B5}"/>
              </a:ext>
            </a:extLst>
          </p:cNvPr>
          <p:cNvCxnSpPr>
            <a:cxnSpLocks/>
          </p:cNvCxnSpPr>
          <p:nvPr/>
        </p:nvCxnSpPr>
        <p:spPr>
          <a:xfrm flipV="1">
            <a:off x="199138" y="3627389"/>
            <a:ext cx="4931386" cy="31159"/>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75" name="Connecteur droit 74">
            <a:extLst>
              <a:ext uri="{FF2B5EF4-FFF2-40B4-BE49-F238E27FC236}">
                <a16:creationId xmlns:a16="http://schemas.microsoft.com/office/drawing/2014/main" id="{5EE1BA0F-E101-481E-BF5F-807E7245926B}"/>
              </a:ext>
            </a:extLst>
          </p:cNvPr>
          <p:cNvCxnSpPr>
            <a:cxnSpLocks/>
          </p:cNvCxnSpPr>
          <p:nvPr/>
        </p:nvCxnSpPr>
        <p:spPr>
          <a:xfrm flipV="1">
            <a:off x="5135506" y="3407130"/>
            <a:ext cx="1" cy="217865"/>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91" name="Connecteur droit 90">
            <a:extLst>
              <a:ext uri="{FF2B5EF4-FFF2-40B4-BE49-F238E27FC236}">
                <a16:creationId xmlns:a16="http://schemas.microsoft.com/office/drawing/2014/main" id="{96D626F9-D60C-42B3-8B7C-DC51D9F424E6}"/>
              </a:ext>
            </a:extLst>
          </p:cNvPr>
          <p:cNvCxnSpPr>
            <a:cxnSpLocks/>
          </p:cNvCxnSpPr>
          <p:nvPr/>
        </p:nvCxnSpPr>
        <p:spPr>
          <a:xfrm flipH="1">
            <a:off x="180000" y="4292546"/>
            <a:ext cx="1" cy="772346"/>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96" name="Connecteur droit 95">
            <a:extLst>
              <a:ext uri="{FF2B5EF4-FFF2-40B4-BE49-F238E27FC236}">
                <a16:creationId xmlns:a16="http://schemas.microsoft.com/office/drawing/2014/main" id="{485FB3BF-6C20-47BA-A81B-1E333FF00379}"/>
              </a:ext>
            </a:extLst>
          </p:cNvPr>
          <p:cNvCxnSpPr>
            <a:cxnSpLocks/>
          </p:cNvCxnSpPr>
          <p:nvPr/>
        </p:nvCxnSpPr>
        <p:spPr>
          <a:xfrm flipV="1">
            <a:off x="205938" y="4248540"/>
            <a:ext cx="4357591" cy="21062"/>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15" name="Connecteur droit 114">
            <a:extLst>
              <a:ext uri="{FF2B5EF4-FFF2-40B4-BE49-F238E27FC236}">
                <a16:creationId xmlns:a16="http://schemas.microsoft.com/office/drawing/2014/main" id="{4946C915-362A-4C07-884F-CA9E01772407}"/>
              </a:ext>
            </a:extLst>
          </p:cNvPr>
          <p:cNvCxnSpPr>
            <a:cxnSpLocks/>
            <a:stCxn id="12" idx="3"/>
          </p:cNvCxnSpPr>
          <p:nvPr/>
        </p:nvCxnSpPr>
        <p:spPr>
          <a:xfrm>
            <a:off x="2115041" y="4783047"/>
            <a:ext cx="3148713" cy="19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Connecteur droit 117">
            <a:extLst>
              <a:ext uri="{FF2B5EF4-FFF2-40B4-BE49-F238E27FC236}">
                <a16:creationId xmlns:a16="http://schemas.microsoft.com/office/drawing/2014/main" id="{FFB5539B-296E-4D43-8577-3A63CAB7559C}"/>
              </a:ext>
            </a:extLst>
          </p:cNvPr>
          <p:cNvCxnSpPr>
            <a:cxnSpLocks/>
          </p:cNvCxnSpPr>
          <p:nvPr/>
        </p:nvCxnSpPr>
        <p:spPr>
          <a:xfrm flipV="1">
            <a:off x="5271713" y="4025124"/>
            <a:ext cx="7953" cy="7677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Connecteur droit avec flèche 122">
            <a:extLst>
              <a:ext uri="{FF2B5EF4-FFF2-40B4-BE49-F238E27FC236}">
                <a16:creationId xmlns:a16="http://schemas.microsoft.com/office/drawing/2014/main" id="{594AE621-0EF6-4EED-A71A-552F7F277E45}"/>
              </a:ext>
            </a:extLst>
          </p:cNvPr>
          <p:cNvCxnSpPr>
            <a:cxnSpLocks/>
          </p:cNvCxnSpPr>
          <p:nvPr/>
        </p:nvCxnSpPr>
        <p:spPr>
          <a:xfrm>
            <a:off x="5279666" y="4025124"/>
            <a:ext cx="4612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Connecteur droit 125">
            <a:extLst>
              <a:ext uri="{FF2B5EF4-FFF2-40B4-BE49-F238E27FC236}">
                <a16:creationId xmlns:a16="http://schemas.microsoft.com/office/drawing/2014/main" id="{5DB41DB2-8542-4103-8872-672ED564EEBD}"/>
              </a:ext>
            </a:extLst>
          </p:cNvPr>
          <p:cNvCxnSpPr>
            <a:cxnSpLocks/>
            <a:stCxn id="13" idx="3"/>
          </p:cNvCxnSpPr>
          <p:nvPr/>
        </p:nvCxnSpPr>
        <p:spPr>
          <a:xfrm flipV="1">
            <a:off x="1585565" y="6226825"/>
            <a:ext cx="3949844" cy="15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Connecteur droit 129">
            <a:extLst>
              <a:ext uri="{FF2B5EF4-FFF2-40B4-BE49-F238E27FC236}">
                <a16:creationId xmlns:a16="http://schemas.microsoft.com/office/drawing/2014/main" id="{3C241AF2-662C-4AB5-B4B5-4DE5DF0FFA1B}"/>
              </a:ext>
            </a:extLst>
          </p:cNvPr>
          <p:cNvCxnSpPr>
            <a:cxnSpLocks/>
          </p:cNvCxnSpPr>
          <p:nvPr/>
        </p:nvCxnSpPr>
        <p:spPr>
          <a:xfrm flipH="1" flipV="1">
            <a:off x="5550010" y="4635611"/>
            <a:ext cx="2229" cy="15912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Connecteur droit 139">
            <a:extLst>
              <a:ext uri="{FF2B5EF4-FFF2-40B4-BE49-F238E27FC236}">
                <a16:creationId xmlns:a16="http://schemas.microsoft.com/office/drawing/2014/main" id="{C6A32770-85BB-4EE5-9548-53DD5D5A62AC}"/>
              </a:ext>
            </a:extLst>
          </p:cNvPr>
          <p:cNvCxnSpPr>
            <a:cxnSpLocks/>
          </p:cNvCxnSpPr>
          <p:nvPr/>
        </p:nvCxnSpPr>
        <p:spPr>
          <a:xfrm>
            <a:off x="199138" y="5040949"/>
            <a:ext cx="4338453"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43" name="Connecteur droit 142">
            <a:extLst>
              <a:ext uri="{FF2B5EF4-FFF2-40B4-BE49-F238E27FC236}">
                <a16:creationId xmlns:a16="http://schemas.microsoft.com/office/drawing/2014/main" id="{F102C1E6-D9DB-490E-8580-C274863B9F60}"/>
              </a:ext>
            </a:extLst>
          </p:cNvPr>
          <p:cNvCxnSpPr>
            <a:cxnSpLocks/>
          </p:cNvCxnSpPr>
          <p:nvPr/>
        </p:nvCxnSpPr>
        <p:spPr>
          <a:xfrm>
            <a:off x="158750" y="5637993"/>
            <a:ext cx="3549162"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50" name="Connecteur droit 149">
            <a:extLst>
              <a:ext uri="{FF2B5EF4-FFF2-40B4-BE49-F238E27FC236}">
                <a16:creationId xmlns:a16="http://schemas.microsoft.com/office/drawing/2014/main" id="{48363015-DC01-4A2F-B158-9BDDEAF6A627}"/>
              </a:ext>
            </a:extLst>
          </p:cNvPr>
          <p:cNvCxnSpPr>
            <a:cxnSpLocks/>
          </p:cNvCxnSpPr>
          <p:nvPr/>
        </p:nvCxnSpPr>
        <p:spPr>
          <a:xfrm>
            <a:off x="180001" y="5628696"/>
            <a:ext cx="19137" cy="850391"/>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55" name="Connecteur droit 154">
            <a:extLst>
              <a:ext uri="{FF2B5EF4-FFF2-40B4-BE49-F238E27FC236}">
                <a16:creationId xmlns:a16="http://schemas.microsoft.com/office/drawing/2014/main" id="{0614437A-0CC6-4C9D-9AFA-BDF65788CA10}"/>
              </a:ext>
            </a:extLst>
          </p:cNvPr>
          <p:cNvCxnSpPr>
            <a:cxnSpLocks/>
          </p:cNvCxnSpPr>
          <p:nvPr/>
        </p:nvCxnSpPr>
        <p:spPr>
          <a:xfrm>
            <a:off x="215573" y="6465072"/>
            <a:ext cx="3497687" cy="14015"/>
          </a:xfrm>
          <a:prstGeom prst="line">
            <a:avLst/>
          </a:prstGeom>
          <a:ln/>
        </p:spPr>
        <p:style>
          <a:lnRef idx="2">
            <a:schemeClr val="accent1"/>
          </a:lnRef>
          <a:fillRef idx="0">
            <a:schemeClr val="accent1"/>
          </a:fillRef>
          <a:effectRef idx="1">
            <a:schemeClr val="accent1"/>
          </a:effectRef>
          <a:fontRef idx="minor">
            <a:schemeClr val="tx1"/>
          </a:fontRef>
        </p:style>
      </p:cxnSp>
      <p:sp>
        <p:nvSpPr>
          <p:cNvPr id="161" name="Flèche : bas 160">
            <a:extLst>
              <a:ext uri="{FF2B5EF4-FFF2-40B4-BE49-F238E27FC236}">
                <a16:creationId xmlns:a16="http://schemas.microsoft.com/office/drawing/2014/main" id="{068C9EDF-26D6-4936-92B3-29C09659695E}"/>
              </a:ext>
            </a:extLst>
          </p:cNvPr>
          <p:cNvSpPr/>
          <p:nvPr/>
        </p:nvSpPr>
        <p:spPr>
          <a:xfrm>
            <a:off x="870413" y="3739564"/>
            <a:ext cx="337637" cy="445361"/>
          </a:xfrm>
          <a:prstGeom prst="downArrow">
            <a:avLst>
              <a:gd name="adj1" fmla="val 50000"/>
              <a:gd name="adj2" fmla="val 607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7" name="Connecteur droit 166">
            <a:extLst>
              <a:ext uri="{FF2B5EF4-FFF2-40B4-BE49-F238E27FC236}">
                <a16:creationId xmlns:a16="http://schemas.microsoft.com/office/drawing/2014/main" id="{CF54F77E-0950-4A6B-91B2-14A04FF06454}"/>
              </a:ext>
            </a:extLst>
          </p:cNvPr>
          <p:cNvCxnSpPr>
            <a:cxnSpLocks/>
          </p:cNvCxnSpPr>
          <p:nvPr/>
        </p:nvCxnSpPr>
        <p:spPr>
          <a:xfrm>
            <a:off x="4537591" y="4258250"/>
            <a:ext cx="0" cy="37736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71" name="Connecteur droit 170">
            <a:extLst>
              <a:ext uri="{FF2B5EF4-FFF2-40B4-BE49-F238E27FC236}">
                <a16:creationId xmlns:a16="http://schemas.microsoft.com/office/drawing/2014/main" id="{0035CB26-AD52-4214-B0C6-D290205CCF54}"/>
              </a:ext>
            </a:extLst>
          </p:cNvPr>
          <p:cNvCxnSpPr>
            <a:cxnSpLocks/>
          </p:cNvCxnSpPr>
          <p:nvPr/>
        </p:nvCxnSpPr>
        <p:spPr>
          <a:xfrm flipV="1">
            <a:off x="4537592" y="4941091"/>
            <a:ext cx="0" cy="123801"/>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78" name="Connecteur droit 177">
            <a:extLst>
              <a:ext uri="{FF2B5EF4-FFF2-40B4-BE49-F238E27FC236}">
                <a16:creationId xmlns:a16="http://schemas.microsoft.com/office/drawing/2014/main" id="{B064DB09-CA5F-4E59-8379-4C42E096658F}"/>
              </a:ext>
            </a:extLst>
          </p:cNvPr>
          <p:cNvCxnSpPr>
            <a:cxnSpLocks/>
          </p:cNvCxnSpPr>
          <p:nvPr/>
        </p:nvCxnSpPr>
        <p:spPr>
          <a:xfrm flipH="1">
            <a:off x="3708781" y="5628696"/>
            <a:ext cx="4479" cy="453756"/>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81" name="Connecteur droit 180">
            <a:extLst>
              <a:ext uri="{FF2B5EF4-FFF2-40B4-BE49-F238E27FC236}">
                <a16:creationId xmlns:a16="http://schemas.microsoft.com/office/drawing/2014/main" id="{1BD0830D-C2C0-4192-98C0-7B72C5664ACB}"/>
              </a:ext>
            </a:extLst>
          </p:cNvPr>
          <p:cNvCxnSpPr>
            <a:cxnSpLocks/>
          </p:cNvCxnSpPr>
          <p:nvPr/>
        </p:nvCxnSpPr>
        <p:spPr>
          <a:xfrm>
            <a:off x="3713260" y="6312760"/>
            <a:ext cx="0" cy="166327"/>
          </a:xfrm>
          <a:prstGeom prst="line">
            <a:avLst/>
          </a:prstGeom>
          <a:ln/>
        </p:spPr>
        <p:style>
          <a:lnRef idx="2">
            <a:schemeClr val="accent1"/>
          </a:lnRef>
          <a:fillRef idx="0">
            <a:schemeClr val="accent1"/>
          </a:fillRef>
          <a:effectRef idx="1">
            <a:schemeClr val="accent1"/>
          </a:effectRef>
          <a:fontRef idx="minor">
            <a:schemeClr val="tx1"/>
          </a:fontRef>
        </p:style>
      </p:cxnSp>
      <p:sp>
        <p:nvSpPr>
          <p:cNvPr id="186" name="Rectangle 185">
            <a:extLst>
              <a:ext uri="{FF2B5EF4-FFF2-40B4-BE49-F238E27FC236}">
                <a16:creationId xmlns:a16="http://schemas.microsoft.com/office/drawing/2014/main" id="{3928127B-AA2C-4CD4-9CF8-B9EEA54AEDB0}"/>
              </a:ext>
            </a:extLst>
          </p:cNvPr>
          <p:cNvSpPr/>
          <p:nvPr/>
        </p:nvSpPr>
        <p:spPr>
          <a:xfrm>
            <a:off x="2479446" y="4602537"/>
            <a:ext cx="1861511" cy="12586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a:solidFill>
                  <a:srgbClr val="002060"/>
                </a:solidFill>
              </a:rPr>
              <a:t>Restitution chutes à 1,5$/lb</a:t>
            </a:r>
          </a:p>
        </p:txBody>
      </p:sp>
      <p:sp>
        <p:nvSpPr>
          <p:cNvPr id="187" name="Flèche : bas 186">
            <a:extLst>
              <a:ext uri="{FF2B5EF4-FFF2-40B4-BE49-F238E27FC236}">
                <a16:creationId xmlns:a16="http://schemas.microsoft.com/office/drawing/2014/main" id="{75F96B4D-0367-4283-9153-6AE411D2B802}"/>
              </a:ext>
            </a:extLst>
          </p:cNvPr>
          <p:cNvSpPr/>
          <p:nvPr/>
        </p:nvSpPr>
        <p:spPr>
          <a:xfrm>
            <a:off x="826937" y="5143715"/>
            <a:ext cx="381114" cy="4537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9" name="Rectangle 198">
            <a:extLst>
              <a:ext uri="{FF2B5EF4-FFF2-40B4-BE49-F238E27FC236}">
                <a16:creationId xmlns:a16="http://schemas.microsoft.com/office/drawing/2014/main" id="{51764B3F-C845-4484-8D00-3FEF8C51D9DD}"/>
              </a:ext>
            </a:extLst>
          </p:cNvPr>
          <p:cNvSpPr/>
          <p:nvPr/>
        </p:nvSpPr>
        <p:spPr>
          <a:xfrm>
            <a:off x="3023484" y="3050203"/>
            <a:ext cx="2232948" cy="1605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a:solidFill>
                  <a:srgbClr val="002060"/>
                </a:solidFill>
              </a:rPr>
              <a:t>Ré-enfournement 100% des chutes</a:t>
            </a:r>
          </a:p>
        </p:txBody>
      </p:sp>
      <p:cxnSp>
        <p:nvCxnSpPr>
          <p:cNvPr id="201" name="Connecteur droit avec flèche 200">
            <a:extLst>
              <a:ext uri="{FF2B5EF4-FFF2-40B4-BE49-F238E27FC236}">
                <a16:creationId xmlns:a16="http://schemas.microsoft.com/office/drawing/2014/main" id="{7DA5B628-CDDC-417B-AFAE-FD355F6302C1}"/>
              </a:ext>
            </a:extLst>
          </p:cNvPr>
          <p:cNvCxnSpPr>
            <a:cxnSpLocks/>
          </p:cNvCxnSpPr>
          <p:nvPr/>
        </p:nvCxnSpPr>
        <p:spPr>
          <a:xfrm>
            <a:off x="5552239" y="4635611"/>
            <a:ext cx="16937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8" name="Rectangle 217">
            <a:extLst>
              <a:ext uri="{FF2B5EF4-FFF2-40B4-BE49-F238E27FC236}">
                <a16:creationId xmlns:a16="http://schemas.microsoft.com/office/drawing/2014/main" id="{32D6C66F-3604-4D06-BC03-6C5125ED5883}"/>
              </a:ext>
            </a:extLst>
          </p:cNvPr>
          <p:cNvSpPr/>
          <p:nvPr/>
        </p:nvSpPr>
        <p:spPr>
          <a:xfrm>
            <a:off x="1675058" y="6010545"/>
            <a:ext cx="3455466" cy="1318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a:solidFill>
                  <a:srgbClr val="002060"/>
                </a:solidFill>
              </a:rPr>
              <a:t>Restitution chutes à 1,5$/lb  </a:t>
            </a:r>
          </a:p>
        </p:txBody>
      </p:sp>
      <p:sp>
        <p:nvSpPr>
          <p:cNvPr id="222" name="Rectangle 221">
            <a:extLst>
              <a:ext uri="{FF2B5EF4-FFF2-40B4-BE49-F238E27FC236}">
                <a16:creationId xmlns:a16="http://schemas.microsoft.com/office/drawing/2014/main" id="{B0F1DD9C-F512-47E6-9082-AD8B17E0D7F2}"/>
              </a:ext>
            </a:extLst>
          </p:cNvPr>
          <p:cNvSpPr/>
          <p:nvPr/>
        </p:nvSpPr>
        <p:spPr>
          <a:xfrm flipH="1">
            <a:off x="5818887" y="1798534"/>
            <a:ext cx="2546246" cy="55237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rgbClr val="002060"/>
                </a:solidFill>
              </a:rPr>
              <a:t>Coût d’enfournement </a:t>
            </a:r>
          </a:p>
          <a:p>
            <a:pPr algn="ctr"/>
            <a:r>
              <a:rPr lang="fr-FR" sz="1400" dirty="0">
                <a:solidFill>
                  <a:srgbClr val="002060"/>
                </a:solidFill>
              </a:rPr>
              <a:t>(avec </a:t>
            </a:r>
            <a:r>
              <a:rPr lang="fr-FR" sz="1400" dirty="0" err="1">
                <a:solidFill>
                  <a:srgbClr val="002060"/>
                </a:solidFill>
              </a:rPr>
              <a:t>m.a.m</a:t>
            </a:r>
            <a:r>
              <a:rPr lang="fr-FR" sz="1400" dirty="0">
                <a:solidFill>
                  <a:srgbClr val="002060"/>
                </a:solidFill>
              </a:rPr>
              <a:t>. ML/BI de 1650)</a:t>
            </a:r>
          </a:p>
        </p:txBody>
      </p:sp>
      <p:pic>
        <p:nvPicPr>
          <p:cNvPr id="14" name="Image 13">
            <a:extLst>
              <a:ext uri="{FF2B5EF4-FFF2-40B4-BE49-F238E27FC236}">
                <a16:creationId xmlns:a16="http://schemas.microsoft.com/office/drawing/2014/main" id="{FE476AFC-7E42-4724-8122-FC213D1437E7}"/>
              </a:ext>
            </a:extLst>
          </p:cNvPr>
          <p:cNvPicPr>
            <a:picLocks noChangeAspect="1"/>
          </p:cNvPicPr>
          <p:nvPr/>
        </p:nvPicPr>
        <p:blipFill>
          <a:blip r:embed="rId8"/>
          <a:stretch>
            <a:fillRect/>
          </a:stretch>
        </p:blipFill>
        <p:spPr>
          <a:xfrm>
            <a:off x="5798989" y="2289978"/>
            <a:ext cx="3221201" cy="3307494"/>
          </a:xfrm>
          <a:prstGeom prst="rect">
            <a:avLst/>
          </a:prstGeom>
        </p:spPr>
      </p:pic>
    </p:spTree>
    <p:extLst>
      <p:ext uri="{BB962C8B-B14F-4D97-AF65-F5344CB8AC3E}">
        <p14:creationId xmlns:p14="http://schemas.microsoft.com/office/powerpoint/2010/main" val="4213987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4640"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13</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11" y="162242"/>
            <a:ext cx="9080390" cy="6278642"/>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sz="800" dirty="0">
              <a:solidFill>
                <a:srgbClr val="002060"/>
              </a:solidFill>
            </a:endParaRPr>
          </a:p>
          <a:p>
            <a:r>
              <a:rPr lang="fr-FR" sz="1400" b="1" dirty="0">
                <a:solidFill>
                  <a:srgbClr val="002060"/>
                </a:solidFill>
              </a:rPr>
              <a:t>Flux physiques et financiers simplifiés, pièce aéronautique en 718, modèle AD (à iso 0/000) :</a:t>
            </a:r>
          </a:p>
          <a:p>
            <a:endParaRPr lang="fr-FR" dirty="0">
              <a:solidFill>
                <a:srgbClr val="002060"/>
              </a:solidFill>
            </a:endParaRPr>
          </a:p>
          <a:p>
            <a:r>
              <a:rPr lang="fr-FR" sz="1400" dirty="0">
                <a:solidFill>
                  <a:srgbClr val="002060"/>
                </a:solidFill>
              </a:rPr>
              <a:t>     Elaboration Aubert et Duval Anc.	</a:t>
            </a:r>
            <a:r>
              <a:rPr lang="fr-FR" sz="1600" dirty="0">
                <a:solidFill>
                  <a:srgbClr val="002060"/>
                </a:solidFill>
              </a:rPr>
              <a:t>								</a:t>
            </a:r>
            <a:endParaRPr lang="fr-FR" sz="1400" dirty="0">
              <a:solidFill>
                <a:srgbClr val="002060"/>
              </a:solidFill>
            </a:endParaRPr>
          </a:p>
          <a:p>
            <a:r>
              <a:rPr lang="fr-FR" sz="1600" dirty="0">
                <a:solidFill>
                  <a:srgbClr val="002060"/>
                </a:solidFill>
              </a:rPr>
              <a:t>						VIM</a:t>
            </a:r>
          </a:p>
          <a:p>
            <a:r>
              <a:rPr lang="fr-FR" sz="1600" dirty="0">
                <a:solidFill>
                  <a:srgbClr val="002060"/>
                </a:solidFill>
              </a:rPr>
              <a:t>										</a:t>
            </a:r>
          </a:p>
          <a:p>
            <a:endParaRPr lang="fr-FR" sz="1600" dirty="0">
              <a:solidFill>
                <a:srgbClr val="002060"/>
              </a:solidFill>
            </a:endParaRPr>
          </a:p>
          <a:p>
            <a:r>
              <a:rPr lang="fr-FR" sz="1600" dirty="0">
                <a:solidFill>
                  <a:srgbClr val="002060"/>
                </a:solidFill>
              </a:rPr>
              <a:t>		</a:t>
            </a:r>
            <a:r>
              <a:rPr lang="fr-FR" dirty="0">
                <a:solidFill>
                  <a:srgbClr val="002060"/>
                </a:solidFill>
              </a:rPr>
              <a:t>			</a:t>
            </a:r>
          </a:p>
          <a:p>
            <a:endParaRPr lang="fr-FR" dirty="0">
              <a:solidFill>
                <a:srgbClr val="002060"/>
              </a:solidFill>
            </a:endParaRPr>
          </a:p>
          <a:p>
            <a:r>
              <a:rPr lang="fr-FR" dirty="0">
                <a:solidFill>
                  <a:srgbClr val="002060"/>
                </a:solidFill>
              </a:rPr>
              <a:t>	</a:t>
            </a:r>
          </a:p>
          <a:p>
            <a:r>
              <a:rPr lang="fr-FR" sz="1400" dirty="0">
                <a:solidFill>
                  <a:srgbClr val="002060"/>
                </a:solidFill>
              </a:rPr>
              <a:t>			</a:t>
            </a:r>
          </a:p>
          <a:p>
            <a:endParaRPr lang="fr-FR" sz="1400" dirty="0">
              <a:solidFill>
                <a:srgbClr val="002060"/>
              </a:solidFill>
            </a:endParaRPr>
          </a:p>
          <a:p>
            <a:endParaRPr lang="fr-FR" sz="1400" dirty="0">
              <a:solidFill>
                <a:srgbClr val="002060"/>
              </a:solidFill>
            </a:endParaRPr>
          </a:p>
          <a:p>
            <a:r>
              <a:rPr lang="fr-FR" sz="1400" dirty="0">
                <a:solidFill>
                  <a:srgbClr val="002060"/>
                </a:solidFill>
              </a:rPr>
              <a:t>	Vente de la billette </a:t>
            </a:r>
            <a:endParaRPr lang="fr-FR" sz="1400" dirty="0">
              <a:solidFill>
                <a:srgbClr val="F27019"/>
              </a:solidFill>
            </a:endParaRPr>
          </a:p>
          <a:p>
            <a:r>
              <a:rPr lang="fr-FR" dirty="0">
                <a:solidFill>
                  <a:srgbClr val="002060"/>
                </a:solidFill>
              </a:rPr>
              <a:t>	</a:t>
            </a:r>
          </a:p>
          <a:p>
            <a:r>
              <a:rPr lang="fr-FR" sz="1600" dirty="0">
                <a:solidFill>
                  <a:srgbClr val="002060"/>
                </a:solidFill>
              </a:rPr>
              <a:t>						</a:t>
            </a:r>
          </a:p>
          <a:p>
            <a:r>
              <a:rPr lang="fr-FR" sz="1600" dirty="0">
                <a:solidFill>
                  <a:srgbClr val="002060"/>
                </a:solidFill>
              </a:rPr>
              <a:t>				</a:t>
            </a:r>
          </a:p>
          <a:p>
            <a:r>
              <a:rPr lang="fr-FR" sz="1600" dirty="0">
                <a:solidFill>
                  <a:srgbClr val="002060"/>
                </a:solidFill>
              </a:rPr>
              <a:t>	</a:t>
            </a:r>
            <a:endParaRPr lang="fr-FR" dirty="0">
              <a:solidFill>
                <a:srgbClr val="002060"/>
              </a:solidFill>
            </a:endParaRPr>
          </a:p>
          <a:p>
            <a:r>
              <a:rPr lang="fr-FR" sz="1500" i="1" dirty="0">
                <a:solidFill>
                  <a:srgbClr val="C00000"/>
                </a:solidFill>
              </a:rPr>
              <a:t>		</a:t>
            </a: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
        <p:nvSpPr>
          <p:cNvPr id="4" name="Rectangle 3">
            <a:extLst>
              <a:ext uri="{FF2B5EF4-FFF2-40B4-BE49-F238E27FC236}">
                <a16:creationId xmlns:a16="http://schemas.microsoft.com/office/drawing/2014/main" id="{C94B5611-B57B-4F84-98AF-50F5E6CDDAF0}"/>
              </a:ext>
            </a:extLst>
          </p:cNvPr>
          <p:cNvSpPr/>
          <p:nvPr/>
        </p:nvSpPr>
        <p:spPr>
          <a:xfrm>
            <a:off x="579141" y="2579905"/>
            <a:ext cx="2059387"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Lingots refondus ESR/VAR</a:t>
            </a:r>
          </a:p>
        </p:txBody>
      </p:sp>
      <p:sp>
        <p:nvSpPr>
          <p:cNvPr id="5" name="Rectangle 4">
            <a:extLst>
              <a:ext uri="{FF2B5EF4-FFF2-40B4-BE49-F238E27FC236}">
                <a16:creationId xmlns:a16="http://schemas.microsoft.com/office/drawing/2014/main" id="{336D62F7-8AD3-46F7-8A01-8DD1B5F1738A}"/>
              </a:ext>
            </a:extLst>
          </p:cNvPr>
          <p:cNvSpPr/>
          <p:nvPr/>
        </p:nvSpPr>
        <p:spPr>
          <a:xfrm>
            <a:off x="2723321" y="2575329"/>
            <a:ext cx="421418" cy="32880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Ch1</a:t>
            </a:r>
          </a:p>
        </p:txBody>
      </p:sp>
      <p:sp>
        <p:nvSpPr>
          <p:cNvPr id="6" name="Rectangle 5">
            <a:extLst>
              <a:ext uri="{FF2B5EF4-FFF2-40B4-BE49-F238E27FC236}">
                <a16:creationId xmlns:a16="http://schemas.microsoft.com/office/drawing/2014/main" id="{20C94977-2061-42AC-9C8D-A76356AB2BE4}"/>
              </a:ext>
            </a:extLst>
          </p:cNvPr>
          <p:cNvSpPr/>
          <p:nvPr/>
        </p:nvSpPr>
        <p:spPr>
          <a:xfrm>
            <a:off x="579141" y="3092631"/>
            <a:ext cx="1551808" cy="336370"/>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Billettes forgées</a:t>
            </a:r>
          </a:p>
        </p:txBody>
      </p:sp>
      <p:sp>
        <p:nvSpPr>
          <p:cNvPr id="7" name="Rectangle 6">
            <a:extLst>
              <a:ext uri="{FF2B5EF4-FFF2-40B4-BE49-F238E27FC236}">
                <a16:creationId xmlns:a16="http://schemas.microsoft.com/office/drawing/2014/main" id="{1D3B770D-0366-4589-BE77-3E70DC8B8CC9}"/>
              </a:ext>
            </a:extLst>
          </p:cNvPr>
          <p:cNvSpPr/>
          <p:nvPr/>
        </p:nvSpPr>
        <p:spPr>
          <a:xfrm>
            <a:off x="2202511" y="3100195"/>
            <a:ext cx="436017" cy="326818"/>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Ch2</a:t>
            </a:r>
          </a:p>
        </p:txBody>
      </p:sp>
      <p:pic>
        <p:nvPicPr>
          <p:cNvPr id="26" name="Image 25">
            <a:extLst>
              <a:ext uri="{FF2B5EF4-FFF2-40B4-BE49-F238E27FC236}">
                <a16:creationId xmlns:a16="http://schemas.microsoft.com/office/drawing/2014/main" id="{4AE228AD-E1DE-4FAC-978F-1E02861A0F6C}"/>
              </a:ext>
            </a:extLst>
          </p:cNvPr>
          <p:cNvPicPr>
            <a:picLocks noChangeAspect="1"/>
          </p:cNvPicPr>
          <p:nvPr/>
        </p:nvPicPr>
        <p:blipFill rotWithShape="1">
          <a:blip r:embed="rId7"/>
          <a:srcRect t="21974" r="42766"/>
          <a:stretch/>
        </p:blipFill>
        <p:spPr>
          <a:xfrm>
            <a:off x="3358031" y="1801211"/>
            <a:ext cx="1598496" cy="1099394"/>
          </a:xfrm>
          <a:prstGeom prst="rect">
            <a:avLst/>
          </a:prstGeom>
        </p:spPr>
      </p:pic>
      <p:cxnSp>
        <p:nvCxnSpPr>
          <p:cNvPr id="16" name="Connecteur droit 15">
            <a:extLst>
              <a:ext uri="{FF2B5EF4-FFF2-40B4-BE49-F238E27FC236}">
                <a16:creationId xmlns:a16="http://schemas.microsoft.com/office/drawing/2014/main" id="{6393D76D-EB1E-4520-AF5C-37FD51CA8245}"/>
              </a:ext>
            </a:extLst>
          </p:cNvPr>
          <p:cNvCxnSpPr>
            <a:cxnSpLocks/>
          </p:cNvCxnSpPr>
          <p:nvPr/>
        </p:nvCxnSpPr>
        <p:spPr>
          <a:xfrm>
            <a:off x="2934030" y="2908710"/>
            <a:ext cx="0" cy="34832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8ED8137B-E2B4-4C43-A94B-4D6BDF4D46CB}"/>
              </a:ext>
            </a:extLst>
          </p:cNvPr>
          <p:cNvCxnSpPr>
            <a:cxnSpLocks/>
          </p:cNvCxnSpPr>
          <p:nvPr/>
        </p:nvCxnSpPr>
        <p:spPr>
          <a:xfrm flipV="1">
            <a:off x="193501" y="1712255"/>
            <a:ext cx="4937023" cy="21232"/>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41" name="Connecteur droit 40">
            <a:extLst>
              <a:ext uri="{FF2B5EF4-FFF2-40B4-BE49-F238E27FC236}">
                <a16:creationId xmlns:a16="http://schemas.microsoft.com/office/drawing/2014/main" id="{05EE4C96-5BEC-44E5-BAF8-516115E83BE2}"/>
              </a:ext>
            </a:extLst>
          </p:cNvPr>
          <p:cNvCxnSpPr>
            <a:cxnSpLocks/>
          </p:cNvCxnSpPr>
          <p:nvPr/>
        </p:nvCxnSpPr>
        <p:spPr>
          <a:xfrm>
            <a:off x="193501" y="1735821"/>
            <a:ext cx="0" cy="192973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51" name="Connecteur droit avec flèche 50">
            <a:extLst>
              <a:ext uri="{FF2B5EF4-FFF2-40B4-BE49-F238E27FC236}">
                <a16:creationId xmlns:a16="http://schemas.microsoft.com/office/drawing/2014/main" id="{8EBF4E56-40C8-415C-AAFE-C2D3A408FD32}"/>
              </a:ext>
            </a:extLst>
          </p:cNvPr>
          <p:cNvCxnSpPr>
            <a:cxnSpLocks/>
          </p:cNvCxnSpPr>
          <p:nvPr/>
        </p:nvCxnSpPr>
        <p:spPr>
          <a:xfrm flipV="1">
            <a:off x="2638528" y="3247534"/>
            <a:ext cx="3124487" cy="212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60">
            <a:extLst>
              <a:ext uri="{FF2B5EF4-FFF2-40B4-BE49-F238E27FC236}">
                <a16:creationId xmlns:a16="http://schemas.microsoft.com/office/drawing/2014/main" id="{09185D8E-5137-47C7-83A1-BE9FA09B46A5}"/>
              </a:ext>
            </a:extLst>
          </p:cNvPr>
          <p:cNvCxnSpPr>
            <a:cxnSpLocks/>
          </p:cNvCxnSpPr>
          <p:nvPr/>
        </p:nvCxnSpPr>
        <p:spPr>
          <a:xfrm>
            <a:off x="5117671" y="1700848"/>
            <a:ext cx="1407" cy="1372897"/>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71" name="Connecteur droit 70">
            <a:extLst>
              <a:ext uri="{FF2B5EF4-FFF2-40B4-BE49-F238E27FC236}">
                <a16:creationId xmlns:a16="http://schemas.microsoft.com/office/drawing/2014/main" id="{11CD4833-2F89-45A4-AA0F-6972C63669B5}"/>
              </a:ext>
            </a:extLst>
          </p:cNvPr>
          <p:cNvCxnSpPr>
            <a:cxnSpLocks/>
          </p:cNvCxnSpPr>
          <p:nvPr/>
        </p:nvCxnSpPr>
        <p:spPr>
          <a:xfrm flipV="1">
            <a:off x="189894" y="3626110"/>
            <a:ext cx="4931386" cy="31159"/>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75" name="Connecteur droit 74">
            <a:extLst>
              <a:ext uri="{FF2B5EF4-FFF2-40B4-BE49-F238E27FC236}">
                <a16:creationId xmlns:a16="http://schemas.microsoft.com/office/drawing/2014/main" id="{5EE1BA0F-E101-481E-BF5F-807E7245926B}"/>
              </a:ext>
            </a:extLst>
          </p:cNvPr>
          <p:cNvCxnSpPr>
            <a:cxnSpLocks/>
          </p:cNvCxnSpPr>
          <p:nvPr/>
        </p:nvCxnSpPr>
        <p:spPr>
          <a:xfrm flipV="1">
            <a:off x="5135506" y="3407130"/>
            <a:ext cx="1" cy="217865"/>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91" name="Connecteur droit 90">
            <a:extLst>
              <a:ext uri="{FF2B5EF4-FFF2-40B4-BE49-F238E27FC236}">
                <a16:creationId xmlns:a16="http://schemas.microsoft.com/office/drawing/2014/main" id="{96D626F9-D60C-42B3-8B7C-DC51D9F424E6}"/>
              </a:ext>
            </a:extLst>
          </p:cNvPr>
          <p:cNvCxnSpPr>
            <a:cxnSpLocks/>
          </p:cNvCxnSpPr>
          <p:nvPr/>
        </p:nvCxnSpPr>
        <p:spPr>
          <a:xfrm flipH="1">
            <a:off x="180000" y="4266201"/>
            <a:ext cx="1" cy="320804"/>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96" name="Connecteur droit 95">
            <a:extLst>
              <a:ext uri="{FF2B5EF4-FFF2-40B4-BE49-F238E27FC236}">
                <a16:creationId xmlns:a16="http://schemas.microsoft.com/office/drawing/2014/main" id="{485FB3BF-6C20-47BA-A81B-1E333FF00379}"/>
              </a:ext>
            </a:extLst>
          </p:cNvPr>
          <p:cNvCxnSpPr>
            <a:cxnSpLocks/>
          </p:cNvCxnSpPr>
          <p:nvPr/>
        </p:nvCxnSpPr>
        <p:spPr>
          <a:xfrm>
            <a:off x="205938" y="4269602"/>
            <a:ext cx="2162426"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40" name="Connecteur droit 139">
            <a:extLst>
              <a:ext uri="{FF2B5EF4-FFF2-40B4-BE49-F238E27FC236}">
                <a16:creationId xmlns:a16="http://schemas.microsoft.com/office/drawing/2014/main" id="{C6A32770-85BB-4EE5-9548-53DD5D5A62AC}"/>
              </a:ext>
            </a:extLst>
          </p:cNvPr>
          <p:cNvCxnSpPr>
            <a:cxnSpLocks/>
          </p:cNvCxnSpPr>
          <p:nvPr/>
        </p:nvCxnSpPr>
        <p:spPr>
          <a:xfrm>
            <a:off x="215573" y="4579054"/>
            <a:ext cx="2169226"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61" name="Flèche : bas 160">
            <a:extLst>
              <a:ext uri="{FF2B5EF4-FFF2-40B4-BE49-F238E27FC236}">
                <a16:creationId xmlns:a16="http://schemas.microsoft.com/office/drawing/2014/main" id="{068C9EDF-26D6-4936-92B3-29C09659695E}"/>
              </a:ext>
            </a:extLst>
          </p:cNvPr>
          <p:cNvSpPr/>
          <p:nvPr/>
        </p:nvSpPr>
        <p:spPr>
          <a:xfrm>
            <a:off x="870413" y="3739564"/>
            <a:ext cx="337637" cy="445361"/>
          </a:xfrm>
          <a:prstGeom prst="downArrow">
            <a:avLst>
              <a:gd name="adj1" fmla="val 50000"/>
              <a:gd name="adj2" fmla="val 607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7" name="Connecteur droit 166">
            <a:extLst>
              <a:ext uri="{FF2B5EF4-FFF2-40B4-BE49-F238E27FC236}">
                <a16:creationId xmlns:a16="http://schemas.microsoft.com/office/drawing/2014/main" id="{CF54F77E-0950-4A6B-91B2-14A04FF06454}"/>
              </a:ext>
            </a:extLst>
          </p:cNvPr>
          <p:cNvCxnSpPr>
            <a:cxnSpLocks/>
          </p:cNvCxnSpPr>
          <p:nvPr/>
        </p:nvCxnSpPr>
        <p:spPr>
          <a:xfrm>
            <a:off x="2368364" y="4258250"/>
            <a:ext cx="0" cy="320804"/>
          </a:xfrm>
          <a:prstGeom prst="line">
            <a:avLst/>
          </a:prstGeom>
          <a:ln/>
        </p:spPr>
        <p:style>
          <a:lnRef idx="2">
            <a:schemeClr val="accent1"/>
          </a:lnRef>
          <a:fillRef idx="0">
            <a:schemeClr val="accent1"/>
          </a:fillRef>
          <a:effectRef idx="1">
            <a:schemeClr val="accent1"/>
          </a:effectRef>
          <a:fontRef idx="minor">
            <a:schemeClr val="tx1"/>
          </a:fontRef>
        </p:style>
      </p:cxnSp>
      <p:sp>
        <p:nvSpPr>
          <p:cNvPr id="199" name="Rectangle 198">
            <a:extLst>
              <a:ext uri="{FF2B5EF4-FFF2-40B4-BE49-F238E27FC236}">
                <a16:creationId xmlns:a16="http://schemas.microsoft.com/office/drawing/2014/main" id="{51764B3F-C845-4484-8D00-3FEF8C51D9DD}"/>
              </a:ext>
            </a:extLst>
          </p:cNvPr>
          <p:cNvSpPr/>
          <p:nvPr/>
        </p:nvSpPr>
        <p:spPr>
          <a:xfrm>
            <a:off x="3013183" y="3033733"/>
            <a:ext cx="2179343" cy="1714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a:solidFill>
                  <a:srgbClr val="002060"/>
                </a:solidFill>
              </a:rPr>
              <a:t>Ré-enfournement 100% des chutes  </a:t>
            </a:r>
          </a:p>
        </p:txBody>
      </p:sp>
      <p:sp>
        <p:nvSpPr>
          <p:cNvPr id="27" name="Rectangle 26">
            <a:extLst>
              <a:ext uri="{FF2B5EF4-FFF2-40B4-BE49-F238E27FC236}">
                <a16:creationId xmlns:a16="http://schemas.microsoft.com/office/drawing/2014/main" id="{988C7157-D053-445F-8C1C-D75180CBB0DA}"/>
              </a:ext>
            </a:extLst>
          </p:cNvPr>
          <p:cNvSpPr/>
          <p:nvPr/>
        </p:nvSpPr>
        <p:spPr>
          <a:xfrm>
            <a:off x="5754553" y="1700848"/>
            <a:ext cx="2753973" cy="4749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rgbClr val="002060"/>
                </a:solidFill>
              </a:rPr>
              <a:t>Coût d’enfournement </a:t>
            </a:r>
          </a:p>
          <a:p>
            <a:pPr algn="ctr"/>
            <a:r>
              <a:rPr lang="fr-FR" sz="1200" dirty="0">
                <a:solidFill>
                  <a:srgbClr val="002060"/>
                </a:solidFill>
              </a:rPr>
              <a:t>(avec </a:t>
            </a:r>
            <a:r>
              <a:rPr lang="fr-FR" sz="1200" dirty="0" err="1">
                <a:solidFill>
                  <a:srgbClr val="002060"/>
                </a:solidFill>
              </a:rPr>
              <a:t>m.a.m</a:t>
            </a:r>
            <a:r>
              <a:rPr lang="fr-FR" sz="1200" dirty="0">
                <a:solidFill>
                  <a:srgbClr val="002060"/>
                </a:solidFill>
              </a:rPr>
              <a:t>. ML/BI de 1650)</a:t>
            </a:r>
          </a:p>
        </p:txBody>
      </p:sp>
      <p:sp>
        <p:nvSpPr>
          <p:cNvPr id="28" name="Rectangle 27">
            <a:extLst>
              <a:ext uri="{FF2B5EF4-FFF2-40B4-BE49-F238E27FC236}">
                <a16:creationId xmlns:a16="http://schemas.microsoft.com/office/drawing/2014/main" id="{43CEAC9D-2B09-492D-BCBD-917FB74C5DE2}"/>
              </a:ext>
            </a:extLst>
          </p:cNvPr>
          <p:cNvSpPr/>
          <p:nvPr/>
        </p:nvSpPr>
        <p:spPr>
          <a:xfrm>
            <a:off x="1725908" y="4790895"/>
            <a:ext cx="3776395" cy="56033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rgbClr val="002060"/>
                </a:solidFill>
              </a:rPr>
              <a:t>Ferrailleurs (chutes Com)</a:t>
            </a:r>
          </a:p>
          <a:p>
            <a:pPr algn="ctr"/>
            <a:r>
              <a:rPr lang="fr-FR" sz="1100" dirty="0" err="1">
                <a:solidFill>
                  <a:srgbClr val="002060"/>
                </a:solidFill>
              </a:rPr>
              <a:t>Processing</a:t>
            </a:r>
            <a:r>
              <a:rPr lang="fr-FR" sz="1100" dirty="0">
                <a:solidFill>
                  <a:srgbClr val="002060"/>
                </a:solidFill>
              </a:rPr>
              <a:t> chutes + marge = 95% de la valeur synthèse)</a:t>
            </a:r>
            <a:r>
              <a:rPr lang="fr-FR" sz="1100" dirty="0"/>
              <a:t> </a:t>
            </a:r>
          </a:p>
        </p:txBody>
      </p:sp>
      <p:cxnSp>
        <p:nvCxnSpPr>
          <p:cNvPr id="64" name="Connecteur droit avec flèche 63">
            <a:extLst>
              <a:ext uri="{FF2B5EF4-FFF2-40B4-BE49-F238E27FC236}">
                <a16:creationId xmlns:a16="http://schemas.microsoft.com/office/drawing/2014/main" id="{AF3E4009-A8D6-43E7-9AF8-BF3729860F95}"/>
              </a:ext>
            </a:extLst>
          </p:cNvPr>
          <p:cNvCxnSpPr>
            <a:cxnSpLocks/>
          </p:cNvCxnSpPr>
          <p:nvPr/>
        </p:nvCxnSpPr>
        <p:spPr>
          <a:xfrm>
            <a:off x="5517631" y="3994006"/>
            <a:ext cx="26079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Connecteur droit avec flèche 69">
            <a:extLst>
              <a:ext uri="{FF2B5EF4-FFF2-40B4-BE49-F238E27FC236}">
                <a16:creationId xmlns:a16="http://schemas.microsoft.com/office/drawing/2014/main" id="{6B441E4E-58A6-4F8A-9614-CE2678227531}"/>
              </a:ext>
            </a:extLst>
          </p:cNvPr>
          <p:cNvCxnSpPr>
            <a:cxnSpLocks/>
          </p:cNvCxnSpPr>
          <p:nvPr/>
        </p:nvCxnSpPr>
        <p:spPr>
          <a:xfrm>
            <a:off x="2822713" y="4587005"/>
            <a:ext cx="294030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774ECF9F-5014-4EB6-B134-FBFBC43AACE0}"/>
              </a:ext>
            </a:extLst>
          </p:cNvPr>
          <p:cNvSpPr/>
          <p:nvPr/>
        </p:nvSpPr>
        <p:spPr>
          <a:xfrm>
            <a:off x="158751" y="5530625"/>
            <a:ext cx="7585819" cy="1134019"/>
          </a:xfrm>
          <a:prstGeom prst="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500" b="1" i="1" dirty="0">
                <a:solidFill>
                  <a:srgbClr val="C00000"/>
                </a:solidFill>
              </a:rPr>
              <a:t>- Avec le modèle des </a:t>
            </a:r>
            <a:r>
              <a:rPr lang="fr-FR" sz="1500" b="1" i="1" dirty="0" err="1">
                <a:solidFill>
                  <a:srgbClr val="C00000"/>
                </a:solidFill>
              </a:rPr>
              <a:t>melters</a:t>
            </a:r>
            <a:r>
              <a:rPr lang="fr-FR" sz="1500" b="1" i="1" dirty="0">
                <a:solidFill>
                  <a:srgbClr val="C00000"/>
                </a:solidFill>
              </a:rPr>
              <a:t> US, et toutes choses égales par ailleurs, le coût d’enfournement est de 34% de la valeur de synthèse, il est de 60% pour AD.</a:t>
            </a:r>
          </a:p>
          <a:p>
            <a:pPr algn="just"/>
            <a:r>
              <a:rPr lang="fr-FR" sz="1500" b="1" i="1" dirty="0">
                <a:solidFill>
                  <a:srgbClr val="C00000"/>
                </a:solidFill>
              </a:rPr>
              <a:t>- Cette modélisation illustre l’ampleur de la préservation de cash produit par l’économie circulaire qui nécessite de contractualiser avec les acteurs aval des gammes de production (restitution des chutes vs abaissement des prix de vente.)</a:t>
            </a:r>
          </a:p>
        </p:txBody>
      </p:sp>
      <p:cxnSp>
        <p:nvCxnSpPr>
          <p:cNvPr id="14" name="Connecteur droit 13">
            <a:extLst>
              <a:ext uri="{FF2B5EF4-FFF2-40B4-BE49-F238E27FC236}">
                <a16:creationId xmlns:a16="http://schemas.microsoft.com/office/drawing/2014/main" id="{7E189CDA-FE1E-41DA-AF76-CA953755815E}"/>
              </a:ext>
            </a:extLst>
          </p:cNvPr>
          <p:cNvCxnSpPr>
            <a:cxnSpLocks/>
          </p:cNvCxnSpPr>
          <p:nvPr/>
        </p:nvCxnSpPr>
        <p:spPr>
          <a:xfrm>
            <a:off x="2822713" y="4587005"/>
            <a:ext cx="0" cy="1840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Connecteur droit 19">
            <a:extLst>
              <a:ext uri="{FF2B5EF4-FFF2-40B4-BE49-F238E27FC236}">
                <a16:creationId xmlns:a16="http://schemas.microsoft.com/office/drawing/2014/main" id="{4C08FEA5-C7D3-4DAF-967E-24629EF05137}"/>
              </a:ext>
            </a:extLst>
          </p:cNvPr>
          <p:cNvCxnSpPr>
            <a:cxnSpLocks/>
          </p:cNvCxnSpPr>
          <p:nvPr/>
        </p:nvCxnSpPr>
        <p:spPr>
          <a:xfrm flipH="1">
            <a:off x="5517631" y="3994006"/>
            <a:ext cx="1" cy="5929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161B9FA3-435F-48E6-AB05-FDEB7C7FC07E}"/>
              </a:ext>
            </a:extLst>
          </p:cNvPr>
          <p:cNvSpPr/>
          <p:nvPr/>
        </p:nvSpPr>
        <p:spPr>
          <a:xfrm>
            <a:off x="2822713" y="4056426"/>
            <a:ext cx="2501368" cy="5151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i="1" dirty="0">
                <a:solidFill>
                  <a:srgbClr val="002060"/>
                </a:solidFill>
              </a:rPr>
              <a:t>Les chutes 3 et 4 sont remplacées </a:t>
            </a:r>
          </a:p>
          <a:p>
            <a:pPr algn="ctr"/>
            <a:r>
              <a:rPr lang="fr-FR" sz="1000" i="1" dirty="0">
                <a:solidFill>
                  <a:srgbClr val="002060"/>
                </a:solidFill>
              </a:rPr>
              <a:t>par des chutes achetées (CHCOM)</a:t>
            </a:r>
          </a:p>
          <a:p>
            <a:pPr algn="ctr"/>
            <a:r>
              <a:rPr lang="fr-FR" sz="1000" i="1" dirty="0">
                <a:solidFill>
                  <a:srgbClr val="002060"/>
                </a:solidFill>
              </a:rPr>
              <a:t>(si non disponible = synthèse) </a:t>
            </a:r>
          </a:p>
        </p:txBody>
      </p:sp>
      <p:pic>
        <p:nvPicPr>
          <p:cNvPr id="31" name="Image 30">
            <a:extLst>
              <a:ext uri="{FF2B5EF4-FFF2-40B4-BE49-F238E27FC236}">
                <a16:creationId xmlns:a16="http://schemas.microsoft.com/office/drawing/2014/main" id="{03AF881D-AA78-48EC-8C72-88B7D5708F2C}"/>
              </a:ext>
            </a:extLst>
          </p:cNvPr>
          <p:cNvPicPr>
            <a:picLocks noChangeAspect="1"/>
          </p:cNvPicPr>
          <p:nvPr/>
        </p:nvPicPr>
        <p:blipFill>
          <a:blip r:embed="rId8"/>
          <a:stretch>
            <a:fillRect/>
          </a:stretch>
        </p:blipFill>
        <p:spPr>
          <a:xfrm>
            <a:off x="5778430" y="2258171"/>
            <a:ext cx="3244272" cy="3261102"/>
          </a:xfrm>
          <a:prstGeom prst="rect">
            <a:avLst/>
          </a:prstGeom>
        </p:spPr>
      </p:pic>
    </p:spTree>
    <p:extLst>
      <p:ext uri="{BB962C8B-B14F-4D97-AF65-F5344CB8AC3E}">
        <p14:creationId xmlns:p14="http://schemas.microsoft.com/office/powerpoint/2010/main" val="3427868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5507"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 </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14</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158749" y="691953"/>
            <a:ext cx="9295351" cy="1754326"/>
          </a:xfrm>
          <a:prstGeom prst="rect">
            <a:avLst/>
          </a:prstGeom>
          <a:noFill/>
        </p:spPr>
        <p:txBody>
          <a:bodyPr wrap="square" rtlCol="0">
            <a:spAutoFit/>
          </a:bodyPr>
          <a:lstStyle/>
          <a:p>
            <a:endParaRPr lang="fr-FR" b="1" dirty="0">
              <a:solidFill>
                <a:srgbClr val="DB001A"/>
              </a:solidFill>
            </a:endParaRPr>
          </a:p>
          <a:p>
            <a:pPr algn="just"/>
            <a:r>
              <a:rPr lang="fr-FR" b="1" dirty="0">
                <a:solidFill>
                  <a:srgbClr val="DB001A"/>
                </a:solidFill>
              </a:rPr>
              <a:t>2 - Instruction devis avec articles traceurs, Cas du 718 R14‘’  Pamiers/Siemens</a:t>
            </a:r>
          </a:p>
          <a:p>
            <a:pPr algn="just"/>
            <a:endParaRPr lang="fr-FR" dirty="0">
              <a:solidFill>
                <a:srgbClr val="002060"/>
              </a:solidFill>
            </a:endParaRPr>
          </a:p>
          <a:p>
            <a:pPr algn="just"/>
            <a:endParaRPr lang="fr-FR" dirty="0">
              <a:solidFill>
                <a:srgbClr val="002060"/>
              </a:solidFill>
            </a:endParaRPr>
          </a:p>
          <a:p>
            <a:pPr algn="just"/>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pic>
        <p:nvPicPr>
          <p:cNvPr id="4" name="Image 3">
            <a:extLst>
              <a:ext uri="{FF2B5EF4-FFF2-40B4-BE49-F238E27FC236}">
                <a16:creationId xmlns:a16="http://schemas.microsoft.com/office/drawing/2014/main" id="{3D7D1643-5B26-49B1-B610-03C05DD78107}"/>
              </a:ext>
            </a:extLst>
          </p:cNvPr>
          <p:cNvPicPr>
            <a:picLocks noChangeAspect="1"/>
          </p:cNvPicPr>
          <p:nvPr/>
        </p:nvPicPr>
        <p:blipFill>
          <a:blip r:embed="rId7"/>
          <a:stretch>
            <a:fillRect/>
          </a:stretch>
        </p:blipFill>
        <p:spPr>
          <a:xfrm>
            <a:off x="325382" y="1428598"/>
            <a:ext cx="8270045" cy="2313829"/>
          </a:xfrm>
          <a:prstGeom prst="rect">
            <a:avLst/>
          </a:prstGeom>
        </p:spPr>
      </p:pic>
      <p:sp>
        <p:nvSpPr>
          <p:cNvPr id="6" name="ZoneTexte 5">
            <a:extLst>
              <a:ext uri="{FF2B5EF4-FFF2-40B4-BE49-F238E27FC236}">
                <a16:creationId xmlns:a16="http://schemas.microsoft.com/office/drawing/2014/main" id="{4F9C1746-0F3A-4DBB-9C9D-93B3FCAF5BFB}"/>
              </a:ext>
            </a:extLst>
          </p:cNvPr>
          <p:cNvSpPr txBox="1"/>
          <p:nvPr/>
        </p:nvSpPr>
        <p:spPr>
          <a:xfrm>
            <a:off x="158748" y="3611503"/>
            <a:ext cx="8603311" cy="1600438"/>
          </a:xfrm>
          <a:prstGeom prst="rect">
            <a:avLst/>
          </a:prstGeom>
          <a:noFill/>
        </p:spPr>
        <p:txBody>
          <a:bodyPr wrap="square" rtlCol="0">
            <a:spAutoFit/>
          </a:bodyPr>
          <a:lstStyle/>
          <a:p>
            <a:pPr algn="just"/>
            <a:r>
              <a:rPr lang="fr-FR" sz="1400" dirty="0">
                <a:solidFill>
                  <a:srgbClr val="002060"/>
                </a:solidFill>
              </a:rPr>
              <a:t>La comparaison des structures d’enfournement montre une part croissante de chutes en réutilisation : avec une récupération totale des chutes produites à Pamiers dans le scénario réaliste, puis avec la récupération</a:t>
            </a:r>
          </a:p>
          <a:p>
            <a:pPr algn="just"/>
            <a:r>
              <a:rPr lang="fr-FR" sz="1400" dirty="0">
                <a:solidFill>
                  <a:srgbClr val="002060"/>
                </a:solidFill>
              </a:rPr>
              <a:t>des chutes générées chez de client final dans le scénario ambition. </a:t>
            </a:r>
          </a:p>
          <a:p>
            <a:pPr algn="just"/>
            <a:r>
              <a:rPr lang="fr-FR" sz="1400" dirty="0">
                <a:solidFill>
                  <a:srgbClr val="002060"/>
                </a:solidFill>
              </a:rPr>
              <a:t>En mode </a:t>
            </a:r>
            <a:r>
              <a:rPr lang="fr-FR" sz="1400" dirty="0" err="1">
                <a:solidFill>
                  <a:srgbClr val="002060"/>
                </a:solidFill>
              </a:rPr>
              <a:t>costing</a:t>
            </a:r>
            <a:r>
              <a:rPr lang="fr-FR" sz="1400" dirty="0">
                <a:solidFill>
                  <a:srgbClr val="002060"/>
                </a:solidFill>
              </a:rPr>
              <a:t> de Baan, il vient un enjeu de 1,3€/kg par rapport à la situation de référence.</a:t>
            </a:r>
          </a:p>
          <a:p>
            <a:pPr algn="just"/>
            <a:endParaRPr lang="fr-FR" sz="1400" dirty="0">
              <a:solidFill>
                <a:srgbClr val="002060"/>
              </a:solidFill>
            </a:endParaRPr>
          </a:p>
          <a:p>
            <a:pPr algn="just"/>
            <a:r>
              <a:rPr lang="fr-FR" sz="1400" i="1" dirty="0">
                <a:solidFill>
                  <a:srgbClr val="002060"/>
                </a:solidFill>
              </a:rPr>
              <a:t>Nota : Plusieurs principes de Baan (devis et </a:t>
            </a:r>
            <a:r>
              <a:rPr lang="fr-FR" sz="1400" i="1" dirty="0" err="1">
                <a:solidFill>
                  <a:srgbClr val="002060"/>
                </a:solidFill>
              </a:rPr>
              <a:t>costing</a:t>
            </a:r>
            <a:r>
              <a:rPr lang="fr-FR" sz="1400" i="1" dirty="0">
                <a:solidFill>
                  <a:srgbClr val="002060"/>
                </a:solidFill>
              </a:rPr>
              <a:t>) sont contestables. </a:t>
            </a:r>
          </a:p>
          <a:p>
            <a:pPr algn="just"/>
            <a:r>
              <a:rPr lang="fr-FR" sz="1400" i="1" dirty="0">
                <a:solidFill>
                  <a:srgbClr val="002060"/>
                </a:solidFill>
              </a:rPr>
              <a:t>	 Par exemple, il est possible d’intégrer en mode devis plus de chutes que n’en génère la gamme… </a:t>
            </a:r>
          </a:p>
        </p:txBody>
      </p:sp>
      <p:sp>
        <p:nvSpPr>
          <p:cNvPr id="7" name="Rectangle 6">
            <a:extLst>
              <a:ext uri="{FF2B5EF4-FFF2-40B4-BE49-F238E27FC236}">
                <a16:creationId xmlns:a16="http://schemas.microsoft.com/office/drawing/2014/main" id="{2292F499-6216-4973-A0B2-7A3D0F1D278B}"/>
              </a:ext>
            </a:extLst>
          </p:cNvPr>
          <p:cNvSpPr/>
          <p:nvPr/>
        </p:nvSpPr>
        <p:spPr>
          <a:xfrm>
            <a:off x="246490" y="5335324"/>
            <a:ext cx="8515569" cy="830723"/>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i="1" dirty="0">
                <a:solidFill>
                  <a:srgbClr val="DB001A"/>
                </a:solidFill>
              </a:rPr>
              <a:t>Sur cet exemple, l’exercice d’instruction optimisée du devis sur l’intégralité des critères de la gamme (mise au mille et coûts opératoires au niveau des benchmarks) permet d’égaliser (base : VAD + 25% de marge) les propositions des </a:t>
            </a:r>
            <a:r>
              <a:rPr lang="fr-FR" sz="1600" b="1" i="1" dirty="0" err="1">
                <a:solidFill>
                  <a:srgbClr val="DB001A"/>
                </a:solidFill>
              </a:rPr>
              <a:t>melters</a:t>
            </a:r>
            <a:r>
              <a:rPr lang="fr-FR" sz="1600" b="1" i="1" dirty="0">
                <a:solidFill>
                  <a:srgbClr val="DB001A"/>
                </a:solidFill>
              </a:rPr>
              <a:t> US.  </a:t>
            </a:r>
          </a:p>
        </p:txBody>
      </p:sp>
    </p:spTree>
    <p:extLst>
      <p:ext uri="{BB962C8B-B14F-4D97-AF65-F5344CB8AC3E}">
        <p14:creationId xmlns:p14="http://schemas.microsoft.com/office/powerpoint/2010/main" val="3897107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0578"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15</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139947" y="231453"/>
            <a:ext cx="8824053" cy="6324808"/>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b="1" dirty="0">
                <a:solidFill>
                  <a:srgbClr val="DB001A"/>
                </a:solidFill>
              </a:rPr>
              <a:t>3 - Analyse du cas 706 en terme d’économie circulaire :</a:t>
            </a:r>
          </a:p>
          <a:p>
            <a:endParaRPr lang="fr-FR" dirty="0">
              <a:solidFill>
                <a:srgbClr val="002060"/>
              </a:solidFill>
            </a:endParaRPr>
          </a:p>
          <a:p>
            <a:r>
              <a:rPr lang="fr-FR" dirty="0">
                <a:solidFill>
                  <a:srgbClr val="002060"/>
                </a:solidFill>
              </a:rPr>
              <a:t>Synoptique et caractéristiques de la gamme :</a:t>
            </a:r>
          </a:p>
          <a:p>
            <a:endParaRPr lang="fr-FR" sz="900" dirty="0">
              <a:solidFill>
                <a:srgbClr val="002060"/>
              </a:solidFill>
            </a:endParaRPr>
          </a:p>
          <a:p>
            <a:r>
              <a:rPr lang="fr-FR" sz="900" dirty="0">
                <a:solidFill>
                  <a:srgbClr val="002060"/>
                </a:solidFill>
              </a:rPr>
              <a:t>	</a:t>
            </a: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err="1">
              <a:solidFill>
                <a:schemeClr val="tx2"/>
              </a:solidFill>
            </a:endParaRPr>
          </a:p>
        </p:txBody>
      </p:sp>
      <p:sp>
        <p:nvSpPr>
          <p:cNvPr id="4" name="Rectangle 3">
            <a:extLst>
              <a:ext uri="{FF2B5EF4-FFF2-40B4-BE49-F238E27FC236}">
                <a16:creationId xmlns:a16="http://schemas.microsoft.com/office/drawing/2014/main" id="{F1ABD7CB-C637-484C-99DE-1267892B8517}"/>
              </a:ext>
            </a:extLst>
          </p:cNvPr>
          <p:cNvSpPr/>
          <p:nvPr/>
        </p:nvSpPr>
        <p:spPr>
          <a:xfrm>
            <a:off x="547499" y="2035243"/>
            <a:ext cx="3292981" cy="491582"/>
          </a:xfrm>
          <a:prstGeom prst="rect">
            <a:avLst/>
          </a:prstGeom>
          <a:solidFill>
            <a:srgbClr val="F2701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Elaboration VIM + ESR/VAR</a:t>
            </a:r>
          </a:p>
          <a:p>
            <a:pPr algn="ctr"/>
            <a:r>
              <a:rPr lang="fr-FR" sz="1400" dirty="0" err="1">
                <a:solidFill>
                  <a:schemeClr val="tx1"/>
                </a:solidFill>
              </a:rPr>
              <a:t>Ancizes</a:t>
            </a:r>
            <a:r>
              <a:rPr lang="fr-FR" sz="1400" dirty="0">
                <a:solidFill>
                  <a:schemeClr val="tx1"/>
                </a:solidFill>
              </a:rPr>
              <a:t> 15% / Carpenter 85%</a:t>
            </a:r>
          </a:p>
        </p:txBody>
      </p:sp>
      <p:sp>
        <p:nvSpPr>
          <p:cNvPr id="5" name="Rectangle 4">
            <a:extLst>
              <a:ext uri="{FF2B5EF4-FFF2-40B4-BE49-F238E27FC236}">
                <a16:creationId xmlns:a16="http://schemas.microsoft.com/office/drawing/2014/main" id="{B618ED3A-2D88-44D2-8F9C-A6F3EF4847E7}"/>
              </a:ext>
            </a:extLst>
          </p:cNvPr>
          <p:cNvSpPr/>
          <p:nvPr/>
        </p:nvSpPr>
        <p:spPr>
          <a:xfrm>
            <a:off x="539550" y="3554826"/>
            <a:ext cx="2630140" cy="482204"/>
          </a:xfrm>
          <a:prstGeom prst="rect">
            <a:avLst/>
          </a:prstGeom>
          <a:solidFill>
            <a:srgbClr val="F2701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Préparation billettes Pamiers </a:t>
            </a:r>
          </a:p>
        </p:txBody>
      </p:sp>
      <p:sp>
        <p:nvSpPr>
          <p:cNvPr id="6" name="Rectangle 5">
            <a:extLst>
              <a:ext uri="{FF2B5EF4-FFF2-40B4-BE49-F238E27FC236}">
                <a16:creationId xmlns:a16="http://schemas.microsoft.com/office/drawing/2014/main" id="{96A6D3C8-D490-4288-BADE-3D66DFAA5C36}"/>
              </a:ext>
            </a:extLst>
          </p:cNvPr>
          <p:cNvSpPr/>
          <p:nvPr/>
        </p:nvSpPr>
        <p:spPr>
          <a:xfrm>
            <a:off x="547500" y="4299429"/>
            <a:ext cx="2622190" cy="482204"/>
          </a:xfrm>
          <a:prstGeom prst="rect">
            <a:avLst/>
          </a:prstGeom>
          <a:solidFill>
            <a:srgbClr val="F2701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Matriçage </a:t>
            </a:r>
            <a:r>
              <a:rPr lang="fr-FR" sz="1400" dirty="0" err="1">
                <a:solidFill>
                  <a:schemeClr val="tx1"/>
                </a:solidFill>
              </a:rPr>
              <a:t>Interforge</a:t>
            </a:r>
            <a:endParaRPr lang="fr-FR" sz="1400" dirty="0">
              <a:solidFill>
                <a:schemeClr val="tx1"/>
              </a:solidFill>
            </a:endParaRPr>
          </a:p>
        </p:txBody>
      </p:sp>
      <p:sp>
        <p:nvSpPr>
          <p:cNvPr id="7" name="Rectangle 6">
            <a:extLst>
              <a:ext uri="{FF2B5EF4-FFF2-40B4-BE49-F238E27FC236}">
                <a16:creationId xmlns:a16="http://schemas.microsoft.com/office/drawing/2014/main" id="{08D89846-5662-4CBD-BF77-B052C135CE97}"/>
              </a:ext>
            </a:extLst>
          </p:cNvPr>
          <p:cNvSpPr/>
          <p:nvPr/>
        </p:nvSpPr>
        <p:spPr>
          <a:xfrm>
            <a:off x="539551" y="5826938"/>
            <a:ext cx="1233586" cy="440684"/>
          </a:xfrm>
          <a:prstGeom prst="rect">
            <a:avLst/>
          </a:prstGeom>
          <a:solidFill>
            <a:srgbClr val="F2701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Usinage final  Client GE</a:t>
            </a:r>
          </a:p>
        </p:txBody>
      </p:sp>
      <p:sp>
        <p:nvSpPr>
          <p:cNvPr id="10" name="Rectangle 9">
            <a:extLst>
              <a:ext uri="{FF2B5EF4-FFF2-40B4-BE49-F238E27FC236}">
                <a16:creationId xmlns:a16="http://schemas.microsoft.com/office/drawing/2014/main" id="{68F05516-E164-4DBB-81F7-6F726E5ED105}"/>
              </a:ext>
            </a:extLst>
          </p:cNvPr>
          <p:cNvSpPr/>
          <p:nvPr/>
        </p:nvSpPr>
        <p:spPr>
          <a:xfrm>
            <a:off x="3935897" y="2035244"/>
            <a:ext cx="540689" cy="491581"/>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Ch1</a:t>
            </a:r>
          </a:p>
        </p:txBody>
      </p:sp>
      <p:sp>
        <p:nvSpPr>
          <p:cNvPr id="11" name="Rectangle 10">
            <a:extLst>
              <a:ext uri="{FF2B5EF4-FFF2-40B4-BE49-F238E27FC236}">
                <a16:creationId xmlns:a16="http://schemas.microsoft.com/office/drawing/2014/main" id="{F7EECA3D-2832-4568-8585-ADDD3D7BC475}"/>
              </a:ext>
            </a:extLst>
          </p:cNvPr>
          <p:cNvSpPr/>
          <p:nvPr/>
        </p:nvSpPr>
        <p:spPr>
          <a:xfrm>
            <a:off x="3267986" y="3554826"/>
            <a:ext cx="572494" cy="482204"/>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Ch2</a:t>
            </a:r>
          </a:p>
        </p:txBody>
      </p:sp>
      <p:sp>
        <p:nvSpPr>
          <p:cNvPr id="12" name="Rectangle 11">
            <a:extLst>
              <a:ext uri="{FF2B5EF4-FFF2-40B4-BE49-F238E27FC236}">
                <a16:creationId xmlns:a16="http://schemas.microsoft.com/office/drawing/2014/main" id="{1510943E-4A5D-4983-9482-374DD32E9223}"/>
              </a:ext>
            </a:extLst>
          </p:cNvPr>
          <p:cNvSpPr/>
          <p:nvPr/>
        </p:nvSpPr>
        <p:spPr>
          <a:xfrm>
            <a:off x="2487614" y="5083944"/>
            <a:ext cx="682076" cy="440684"/>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Ch3</a:t>
            </a:r>
          </a:p>
        </p:txBody>
      </p:sp>
      <p:sp>
        <p:nvSpPr>
          <p:cNvPr id="13" name="Rectangle 12">
            <a:extLst>
              <a:ext uri="{FF2B5EF4-FFF2-40B4-BE49-F238E27FC236}">
                <a16:creationId xmlns:a16="http://schemas.microsoft.com/office/drawing/2014/main" id="{806BE7DC-7555-4B79-84AD-14D84539DEEA}"/>
              </a:ext>
            </a:extLst>
          </p:cNvPr>
          <p:cNvSpPr/>
          <p:nvPr/>
        </p:nvSpPr>
        <p:spPr>
          <a:xfrm>
            <a:off x="1860605" y="5826938"/>
            <a:ext cx="556591" cy="440684"/>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Ch4</a:t>
            </a:r>
          </a:p>
        </p:txBody>
      </p:sp>
      <p:sp>
        <p:nvSpPr>
          <p:cNvPr id="15" name="Rectangle 14">
            <a:extLst>
              <a:ext uri="{FF2B5EF4-FFF2-40B4-BE49-F238E27FC236}">
                <a16:creationId xmlns:a16="http://schemas.microsoft.com/office/drawing/2014/main" id="{3BFA009D-A8A3-4913-A1FC-7D165D7DF3B6}"/>
              </a:ext>
            </a:extLst>
          </p:cNvPr>
          <p:cNvSpPr/>
          <p:nvPr/>
        </p:nvSpPr>
        <p:spPr>
          <a:xfrm rot="10800000" flipH="1" flipV="1">
            <a:off x="4900834" y="2035246"/>
            <a:ext cx="3858668" cy="433641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Tx/>
              <a:buChar char="-"/>
            </a:pPr>
            <a:endParaRPr lang="fr-FR" sz="1600" dirty="0">
              <a:solidFill>
                <a:srgbClr val="002060"/>
              </a:solidFill>
            </a:endParaRPr>
          </a:p>
          <a:p>
            <a:pPr marL="285750" indent="-285750" algn="just">
              <a:buFontTx/>
              <a:buChar char="-"/>
            </a:pPr>
            <a:endParaRPr lang="fr-FR" sz="1600" dirty="0">
              <a:solidFill>
                <a:srgbClr val="002060"/>
              </a:solidFill>
            </a:endParaRPr>
          </a:p>
          <a:p>
            <a:pPr marL="285750" indent="-285750" algn="just">
              <a:buFontTx/>
              <a:buChar char="-"/>
            </a:pPr>
            <a:r>
              <a:rPr lang="fr-FR" sz="1500" dirty="0">
                <a:solidFill>
                  <a:srgbClr val="002060"/>
                </a:solidFill>
              </a:rPr>
              <a:t>Par rapport à la production d’ébauches forgées en 718 la gamme du 706 se caractérise par une forte représentation de la VA. Cette situation est favorable pour AD, si les opérations sont bien valorisées la gamme est profitable. </a:t>
            </a:r>
          </a:p>
          <a:p>
            <a:pPr marL="285750" indent="-285750" algn="just">
              <a:buFontTx/>
              <a:buChar char="-"/>
            </a:pPr>
            <a:endParaRPr lang="fr-FR" sz="1500" dirty="0">
              <a:solidFill>
                <a:srgbClr val="002060"/>
              </a:solidFill>
            </a:endParaRPr>
          </a:p>
          <a:p>
            <a:pPr marL="285750" indent="-285750" algn="just">
              <a:buFontTx/>
              <a:buChar char="-"/>
            </a:pPr>
            <a:r>
              <a:rPr lang="fr-FR" sz="1500" dirty="0">
                <a:solidFill>
                  <a:srgbClr val="002060"/>
                </a:solidFill>
              </a:rPr>
              <a:t>La gamme porte beaucoup de BFR, puisque les quantités chutées sont importantes, avec un cycle de fabrication &gt; 6 mois avec des ruptures de flux. </a:t>
            </a:r>
          </a:p>
          <a:p>
            <a:pPr algn="just"/>
            <a:endParaRPr lang="fr-FR" sz="1500" dirty="0">
              <a:solidFill>
                <a:srgbClr val="002060"/>
              </a:solidFill>
            </a:endParaRPr>
          </a:p>
          <a:p>
            <a:pPr marL="285750" indent="-285750" algn="just">
              <a:buFontTx/>
              <a:buChar char="-"/>
            </a:pPr>
            <a:r>
              <a:rPr lang="fr-FR" sz="1500" dirty="0">
                <a:solidFill>
                  <a:srgbClr val="002060"/>
                </a:solidFill>
              </a:rPr>
              <a:t>Dans ce contexte multipoints et lieux de </a:t>
            </a:r>
            <a:r>
              <a:rPr lang="fr-FR" sz="1500" dirty="0" err="1">
                <a:solidFill>
                  <a:srgbClr val="002060"/>
                </a:solidFill>
              </a:rPr>
              <a:t>chutage</a:t>
            </a:r>
            <a:r>
              <a:rPr lang="fr-FR" sz="1500" dirty="0">
                <a:solidFill>
                  <a:srgbClr val="002060"/>
                </a:solidFill>
              </a:rPr>
              <a:t>, en intégrant un « partage » des chutes entre Carpenter et AD, il est absolument nécessaire de maitriser le bilan matière, ce qui n’est pas le cas.</a:t>
            </a:r>
          </a:p>
          <a:p>
            <a:pPr marL="285750" indent="-285750" algn="just">
              <a:buFontTx/>
              <a:buChar char="-"/>
            </a:pPr>
            <a:endParaRPr lang="fr-FR" sz="1600" dirty="0">
              <a:solidFill>
                <a:srgbClr val="002060"/>
              </a:solidFill>
            </a:endParaRPr>
          </a:p>
          <a:p>
            <a:pPr marL="285750" indent="-285750" algn="just">
              <a:buFontTx/>
              <a:buChar char="-"/>
            </a:pPr>
            <a:endParaRPr lang="fr-FR" sz="1600" dirty="0">
              <a:solidFill>
                <a:srgbClr val="002060"/>
              </a:solidFill>
            </a:endParaRPr>
          </a:p>
        </p:txBody>
      </p:sp>
      <p:sp>
        <p:nvSpPr>
          <p:cNvPr id="16" name="Rectangle 15">
            <a:extLst>
              <a:ext uri="{FF2B5EF4-FFF2-40B4-BE49-F238E27FC236}">
                <a16:creationId xmlns:a16="http://schemas.microsoft.com/office/drawing/2014/main" id="{8E65E917-40DF-4D37-9DE6-D006C0A66E1A}"/>
              </a:ext>
            </a:extLst>
          </p:cNvPr>
          <p:cNvSpPr/>
          <p:nvPr/>
        </p:nvSpPr>
        <p:spPr>
          <a:xfrm>
            <a:off x="539550" y="2758278"/>
            <a:ext cx="3300930" cy="513148"/>
          </a:xfrm>
          <a:prstGeom prst="rect">
            <a:avLst/>
          </a:prstGeom>
          <a:solidFill>
            <a:srgbClr val="F2701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Forgeage billettes en partage</a:t>
            </a:r>
          </a:p>
          <a:p>
            <a:pPr algn="ctr"/>
            <a:r>
              <a:rPr lang="fr-FR" sz="1400" dirty="0">
                <a:solidFill>
                  <a:schemeClr val="tx1"/>
                </a:solidFill>
              </a:rPr>
              <a:t>UKAD / </a:t>
            </a:r>
            <a:r>
              <a:rPr lang="fr-FR" sz="1400" dirty="0" err="1">
                <a:solidFill>
                  <a:schemeClr val="tx1"/>
                </a:solidFill>
              </a:rPr>
              <a:t>Ancizes</a:t>
            </a:r>
            <a:r>
              <a:rPr lang="fr-FR" sz="1400" dirty="0">
                <a:solidFill>
                  <a:schemeClr val="tx1"/>
                </a:solidFill>
              </a:rPr>
              <a:t> / Saar. / Creusot</a:t>
            </a:r>
          </a:p>
        </p:txBody>
      </p:sp>
      <p:cxnSp>
        <p:nvCxnSpPr>
          <p:cNvPr id="22" name="Connecteur droit avec flèche 21">
            <a:extLst>
              <a:ext uri="{FF2B5EF4-FFF2-40B4-BE49-F238E27FC236}">
                <a16:creationId xmlns:a16="http://schemas.microsoft.com/office/drawing/2014/main" id="{F8907D36-1237-42F6-8F56-6F11234F477E}"/>
              </a:ext>
            </a:extLst>
          </p:cNvPr>
          <p:cNvCxnSpPr>
            <a:cxnSpLocks/>
          </p:cNvCxnSpPr>
          <p:nvPr/>
        </p:nvCxnSpPr>
        <p:spPr>
          <a:xfrm>
            <a:off x="286252" y="1989613"/>
            <a:ext cx="0" cy="433641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4" name="Rectangle 23">
            <a:extLst>
              <a:ext uri="{FF2B5EF4-FFF2-40B4-BE49-F238E27FC236}">
                <a16:creationId xmlns:a16="http://schemas.microsoft.com/office/drawing/2014/main" id="{3303C392-ADBB-4D8F-B088-642107ED5B6D}"/>
              </a:ext>
            </a:extLst>
          </p:cNvPr>
          <p:cNvSpPr/>
          <p:nvPr/>
        </p:nvSpPr>
        <p:spPr>
          <a:xfrm>
            <a:off x="539549" y="5083944"/>
            <a:ext cx="1877648" cy="440684"/>
          </a:xfrm>
          <a:prstGeom prst="rect">
            <a:avLst/>
          </a:prstGeom>
          <a:solidFill>
            <a:srgbClr val="F27019"/>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Usinage </a:t>
            </a:r>
            <a:r>
              <a:rPr lang="fr-FR" sz="1400" dirty="0" err="1">
                <a:solidFill>
                  <a:schemeClr val="tx1"/>
                </a:solidFill>
              </a:rPr>
              <a:t>TTh</a:t>
            </a:r>
            <a:r>
              <a:rPr lang="fr-FR" sz="1400" dirty="0">
                <a:solidFill>
                  <a:schemeClr val="tx1"/>
                </a:solidFill>
              </a:rPr>
              <a:t> Pamiers</a:t>
            </a:r>
          </a:p>
        </p:txBody>
      </p:sp>
    </p:spTree>
    <p:extLst>
      <p:ext uri="{BB962C8B-B14F-4D97-AF65-F5344CB8AC3E}">
        <p14:creationId xmlns:p14="http://schemas.microsoft.com/office/powerpoint/2010/main" val="4053894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1601"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16</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158750" y="509845"/>
            <a:ext cx="8865980" cy="6201698"/>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r>
              <a:rPr lang="fr-FR" b="1" dirty="0">
                <a:solidFill>
                  <a:srgbClr val="DB001A"/>
                </a:solidFill>
              </a:rPr>
              <a:t>3 - Analyse du cas 706 en terme d’économie circulaire :</a:t>
            </a:r>
          </a:p>
          <a:p>
            <a:endParaRPr lang="fr-FR" dirty="0">
              <a:solidFill>
                <a:srgbClr val="002060"/>
              </a:solidFill>
            </a:endParaRPr>
          </a:p>
          <a:p>
            <a:r>
              <a:rPr lang="fr-FR" dirty="0">
                <a:solidFill>
                  <a:srgbClr val="002060"/>
                </a:solidFill>
              </a:rPr>
              <a:t>Rappel des deux objectifs du Booster 706 (pilotage Philippe </a:t>
            </a:r>
            <a:r>
              <a:rPr lang="fr-FR" dirty="0" err="1">
                <a:solidFill>
                  <a:srgbClr val="002060"/>
                </a:solidFill>
              </a:rPr>
              <a:t>Boussier</a:t>
            </a:r>
            <a:r>
              <a:rPr lang="fr-FR" dirty="0">
                <a:solidFill>
                  <a:srgbClr val="002060"/>
                </a:solidFill>
              </a:rPr>
              <a:t>) :</a:t>
            </a:r>
          </a:p>
          <a:p>
            <a:endParaRPr lang="fr-FR" sz="1400" dirty="0">
              <a:solidFill>
                <a:srgbClr val="002060"/>
              </a:solidFill>
            </a:endParaRPr>
          </a:p>
          <a:p>
            <a:pPr algn="just"/>
            <a:r>
              <a:rPr lang="fr-FR" sz="1400" b="1" dirty="0">
                <a:solidFill>
                  <a:srgbClr val="002060"/>
                </a:solidFill>
              </a:rPr>
              <a:t>1 - Réinternaliser l’élaboration de lingots et forgeage à court terme (2021-2022) pour être à égalité d’activité Carpenter/AD,</a:t>
            </a:r>
          </a:p>
          <a:p>
            <a:pPr algn="just"/>
            <a:r>
              <a:rPr lang="fr-FR" sz="1400" b="1" dirty="0">
                <a:solidFill>
                  <a:srgbClr val="002060"/>
                </a:solidFill>
              </a:rPr>
              <a:t>2 - Développer une gamme concurrente au lingot petit format Carpenter, format clé dans les perspectives de développements GE (2023),</a:t>
            </a:r>
            <a:endParaRPr lang="fr-FR" sz="1400" b="1" dirty="0">
              <a:solidFill>
                <a:schemeClr val="accent2"/>
              </a:solidFill>
            </a:endParaRPr>
          </a:p>
          <a:p>
            <a:pPr algn="ctr"/>
            <a:r>
              <a:rPr lang="fr-FR" sz="1400" dirty="0">
                <a:solidFill>
                  <a:srgbClr val="002060"/>
                </a:solidFill>
              </a:rPr>
              <a:t>______________________________________</a:t>
            </a:r>
          </a:p>
          <a:p>
            <a:pPr algn="just"/>
            <a:endParaRPr lang="fr-FR" dirty="0">
              <a:solidFill>
                <a:srgbClr val="002060"/>
              </a:solidFill>
            </a:endParaRPr>
          </a:p>
          <a:p>
            <a:pPr algn="just"/>
            <a:r>
              <a:rPr lang="fr-FR" sz="1400" dirty="0">
                <a:solidFill>
                  <a:srgbClr val="002060"/>
                </a:solidFill>
              </a:rPr>
              <a:t>A court terme, pour satisfaire le premier objectif, il sera nécessaire : soit de libérer du cash pour acheter de la matière de synthèse, soit ne pas restituer des chutes de 706 depuis Pamiers (dans les faits, c’est la même chose puisque les chutes non-rendues à Carpenter seront remplacées par de la matière de synthèse).</a:t>
            </a:r>
          </a:p>
          <a:p>
            <a:pPr algn="just"/>
            <a:endParaRPr lang="fr-FR" sz="1400" dirty="0">
              <a:solidFill>
                <a:srgbClr val="002060"/>
              </a:solidFill>
            </a:endParaRPr>
          </a:p>
          <a:p>
            <a:pPr algn="just"/>
            <a:r>
              <a:rPr lang="fr-FR" sz="1400" dirty="0">
                <a:solidFill>
                  <a:srgbClr val="002060"/>
                </a:solidFill>
              </a:rPr>
              <a:t>L’autre voie est d’entrer en logique d’économie circulaire, avec les actions suivantes (non exhaustif) :</a:t>
            </a:r>
          </a:p>
          <a:p>
            <a:pPr algn="just"/>
            <a:endParaRPr lang="fr-FR" sz="1400" dirty="0">
              <a:solidFill>
                <a:srgbClr val="002060"/>
              </a:solidFill>
            </a:endParaRPr>
          </a:p>
          <a:p>
            <a:pPr marL="285750" indent="-285750" algn="just">
              <a:buFontTx/>
              <a:buChar char="-"/>
            </a:pPr>
            <a:r>
              <a:rPr lang="fr-FR" sz="1400" dirty="0">
                <a:solidFill>
                  <a:srgbClr val="002060"/>
                </a:solidFill>
              </a:rPr>
              <a:t>Négocier avec Carpenter et GE en l’aval pour anticiper le retour de tournures sur </a:t>
            </a:r>
            <a:r>
              <a:rPr lang="fr-FR" sz="1400" dirty="0" err="1">
                <a:solidFill>
                  <a:srgbClr val="002060"/>
                </a:solidFill>
              </a:rPr>
              <a:t>Ancizes</a:t>
            </a:r>
            <a:r>
              <a:rPr lang="fr-FR" sz="1400" dirty="0">
                <a:solidFill>
                  <a:srgbClr val="002060"/>
                </a:solidFill>
              </a:rPr>
              <a:t> à due proportion avant de lancer la fabrication des lingots correspondant à l’augmentation de la part à fournir,</a:t>
            </a:r>
          </a:p>
          <a:p>
            <a:pPr marL="285750" indent="-285750" algn="just">
              <a:buFontTx/>
              <a:buChar char="-"/>
            </a:pPr>
            <a:r>
              <a:rPr lang="fr-FR" sz="1400" dirty="0">
                <a:solidFill>
                  <a:srgbClr val="002060"/>
                </a:solidFill>
              </a:rPr>
              <a:t>D’organiser le bilan matière du 706 sur l’ensemble des sites (organisation à construire), pour maitriser et piloter les flux de chutes sur tous les sites internes/externes concernés et s’affranchir des pertes matières,</a:t>
            </a:r>
          </a:p>
          <a:p>
            <a:pPr marL="285750" indent="-285750" algn="just">
              <a:buFontTx/>
              <a:buChar char="-"/>
            </a:pPr>
            <a:r>
              <a:rPr lang="fr-FR" sz="1400" dirty="0">
                <a:solidFill>
                  <a:srgbClr val="002060"/>
                </a:solidFill>
              </a:rPr>
              <a:t>Revoir le circuit de </a:t>
            </a:r>
            <a:r>
              <a:rPr lang="fr-FR" sz="1400" dirty="0" err="1">
                <a:solidFill>
                  <a:srgbClr val="002060"/>
                </a:solidFill>
              </a:rPr>
              <a:t>processing</a:t>
            </a:r>
            <a:r>
              <a:rPr lang="fr-FR" sz="1400" dirty="0">
                <a:solidFill>
                  <a:srgbClr val="002060"/>
                </a:solidFill>
              </a:rPr>
              <a:t> de chutes : Pamiers &gt; </a:t>
            </a:r>
            <a:r>
              <a:rPr lang="fr-FR" sz="1400" dirty="0" err="1">
                <a:solidFill>
                  <a:srgbClr val="002060"/>
                </a:solidFill>
              </a:rPr>
              <a:t>Ancizes</a:t>
            </a:r>
            <a:r>
              <a:rPr lang="fr-FR" sz="1400" dirty="0">
                <a:solidFill>
                  <a:srgbClr val="002060"/>
                </a:solidFill>
              </a:rPr>
              <a:t> &gt; </a:t>
            </a:r>
            <a:r>
              <a:rPr lang="fr-FR" sz="1400" dirty="0" err="1">
                <a:solidFill>
                  <a:srgbClr val="002060"/>
                </a:solidFill>
              </a:rPr>
              <a:t>Ferinox</a:t>
            </a:r>
            <a:r>
              <a:rPr lang="fr-FR" sz="1400" dirty="0">
                <a:solidFill>
                  <a:srgbClr val="002060"/>
                </a:solidFill>
              </a:rPr>
              <a:t> Lyon &gt; Commentry &gt; </a:t>
            </a:r>
            <a:r>
              <a:rPr lang="fr-FR" sz="1400" dirty="0" err="1">
                <a:solidFill>
                  <a:srgbClr val="002060"/>
                </a:solidFill>
              </a:rPr>
              <a:t>Ancizes</a:t>
            </a:r>
            <a:r>
              <a:rPr lang="fr-FR" sz="1400" dirty="0">
                <a:solidFill>
                  <a:srgbClr val="002060"/>
                </a:solidFill>
              </a:rPr>
              <a:t>, avec lequel le coût total des opérations de </a:t>
            </a:r>
            <a:r>
              <a:rPr lang="fr-FR" sz="1400" dirty="0" err="1">
                <a:solidFill>
                  <a:srgbClr val="002060"/>
                </a:solidFill>
              </a:rPr>
              <a:t>processing</a:t>
            </a:r>
            <a:r>
              <a:rPr lang="fr-FR" sz="1400" dirty="0">
                <a:solidFill>
                  <a:srgbClr val="002060"/>
                </a:solidFill>
              </a:rPr>
              <a:t> est plus de deux fois celui du benchmark, et dont la durée de cycle est pénalisante en BFR.</a:t>
            </a:r>
          </a:p>
          <a:p>
            <a:pPr algn="just"/>
            <a:r>
              <a:rPr lang="fr-FR" sz="900" dirty="0">
                <a:solidFill>
                  <a:schemeClr val="tx2"/>
                </a:solidFill>
              </a:rPr>
              <a:t> </a:t>
            </a:r>
          </a:p>
        </p:txBody>
      </p:sp>
    </p:spTree>
    <p:extLst>
      <p:ext uri="{BB962C8B-B14F-4D97-AF65-F5344CB8AC3E}">
        <p14:creationId xmlns:p14="http://schemas.microsoft.com/office/powerpoint/2010/main" val="3859478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9560"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17</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158750" y="509845"/>
            <a:ext cx="8865980" cy="7063472"/>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r>
              <a:rPr lang="fr-FR" b="1" dirty="0">
                <a:solidFill>
                  <a:srgbClr val="DB001A"/>
                </a:solidFill>
              </a:rPr>
              <a:t>4 - Impact sur qualité des produits SA (cas du 718) de la maximisation du taux de chutes dans les structures d’enfournement.</a:t>
            </a:r>
          </a:p>
          <a:p>
            <a:endParaRPr lang="fr-FR" dirty="0">
              <a:solidFill>
                <a:srgbClr val="002060"/>
              </a:solidFill>
            </a:endParaRPr>
          </a:p>
          <a:p>
            <a:r>
              <a:rPr lang="fr-FR" sz="1500" dirty="0"/>
              <a:t> </a:t>
            </a:r>
            <a:r>
              <a:rPr lang="fr-FR" sz="1500" b="1" dirty="0">
                <a:solidFill>
                  <a:srgbClr val="002060"/>
                </a:solidFill>
              </a:rPr>
              <a:t>Quelques éléments du benchmark (sources : IMET, </a:t>
            </a:r>
            <a:r>
              <a:rPr lang="fr-FR" sz="1500" b="1" dirty="0" err="1">
                <a:solidFill>
                  <a:srgbClr val="002060"/>
                </a:solidFill>
              </a:rPr>
              <a:t>Forgital</a:t>
            </a:r>
            <a:r>
              <a:rPr lang="fr-FR" sz="1500" b="1" dirty="0">
                <a:solidFill>
                  <a:srgbClr val="002060"/>
                </a:solidFill>
              </a:rPr>
              <a:t>, Aperam, AD Anc, AD Pamiers,…) :</a:t>
            </a:r>
          </a:p>
          <a:p>
            <a:pPr algn="just"/>
            <a:endParaRPr lang="fr-FR" sz="1400" dirty="0">
              <a:solidFill>
                <a:srgbClr val="002060"/>
              </a:solidFill>
            </a:endParaRPr>
          </a:p>
          <a:p>
            <a:pPr marL="285750" indent="-285750" algn="just">
              <a:buFontTx/>
              <a:buChar char="-"/>
            </a:pPr>
            <a:r>
              <a:rPr lang="fr-FR" sz="1400" dirty="0">
                <a:solidFill>
                  <a:srgbClr val="002060"/>
                </a:solidFill>
              </a:rPr>
              <a:t>Le 718 est collecté en mono-qualité,</a:t>
            </a:r>
          </a:p>
          <a:p>
            <a:pPr marL="285750" indent="-285750" algn="just">
              <a:buFontTx/>
              <a:buChar char="-"/>
            </a:pPr>
            <a:r>
              <a:rPr lang="fr-FR" sz="1400" dirty="0">
                <a:solidFill>
                  <a:srgbClr val="002060"/>
                </a:solidFill>
              </a:rPr>
              <a:t>Les modalités de la récupération des chutes fait partie des contrats commerciaux,</a:t>
            </a:r>
          </a:p>
          <a:p>
            <a:pPr marL="285750" indent="-285750" algn="just">
              <a:buFontTx/>
              <a:buChar char="-"/>
            </a:pPr>
            <a:r>
              <a:rPr lang="fr-FR" sz="1400" dirty="0">
                <a:solidFill>
                  <a:srgbClr val="002060"/>
                </a:solidFill>
              </a:rPr>
              <a:t>Pour les appli. </a:t>
            </a:r>
            <a:r>
              <a:rPr lang="fr-FR" sz="1400" dirty="0" err="1">
                <a:solidFill>
                  <a:srgbClr val="002060"/>
                </a:solidFill>
              </a:rPr>
              <a:t>aéro</a:t>
            </a:r>
            <a:r>
              <a:rPr lang="fr-FR" sz="1400" dirty="0">
                <a:solidFill>
                  <a:srgbClr val="002060"/>
                </a:solidFill>
              </a:rPr>
              <a:t> pièces tournantes US, le % maxi de tournures admis en ré-enfournement est de 25%,</a:t>
            </a:r>
          </a:p>
          <a:p>
            <a:pPr marL="285750" indent="-285750" algn="just">
              <a:buFontTx/>
              <a:buChar char="-"/>
            </a:pPr>
            <a:r>
              <a:rPr lang="fr-FR" sz="1400" dirty="0">
                <a:solidFill>
                  <a:srgbClr val="002060"/>
                </a:solidFill>
              </a:rPr>
              <a:t>Les taux d’azote des analyses de 718 (TM) livrées à Pamiers sont centrés vers 70 à 90 ppm de N</a:t>
            </a:r>
            <a:r>
              <a:rPr lang="fr-FR" sz="1100" dirty="0">
                <a:solidFill>
                  <a:srgbClr val="002060"/>
                </a:solidFill>
              </a:rPr>
              <a:t>2</a:t>
            </a:r>
            <a:r>
              <a:rPr lang="fr-FR" sz="1400" dirty="0">
                <a:solidFill>
                  <a:srgbClr val="002060"/>
                </a:solidFill>
              </a:rPr>
              <a:t>,</a:t>
            </a:r>
          </a:p>
          <a:p>
            <a:pPr marL="285750" indent="-285750" algn="just">
              <a:buFontTx/>
              <a:buChar char="-"/>
            </a:pPr>
            <a:r>
              <a:rPr lang="fr-FR" sz="1400" dirty="0">
                <a:solidFill>
                  <a:srgbClr val="002060"/>
                </a:solidFill>
              </a:rPr>
              <a:t>Un </a:t>
            </a:r>
            <a:r>
              <a:rPr lang="fr-FR" sz="1400" dirty="0" err="1">
                <a:solidFill>
                  <a:srgbClr val="002060"/>
                </a:solidFill>
              </a:rPr>
              <a:t>processing</a:t>
            </a:r>
            <a:r>
              <a:rPr lang="fr-FR" sz="1400" dirty="0">
                <a:solidFill>
                  <a:srgbClr val="002060"/>
                </a:solidFill>
              </a:rPr>
              <a:t> « rigoureux » des chutes de SA est nécessaire pour les ré-enfourner en VIM,</a:t>
            </a:r>
          </a:p>
          <a:p>
            <a:pPr marL="285750" indent="-285750" algn="just">
              <a:buFontTx/>
              <a:buChar char="-"/>
            </a:pPr>
            <a:r>
              <a:rPr lang="fr-FR" sz="1400" dirty="0">
                <a:solidFill>
                  <a:srgbClr val="002060"/>
                </a:solidFill>
              </a:rPr>
              <a:t>Des sociétés spécialisées réalisent ces activités pour les </a:t>
            </a:r>
            <a:r>
              <a:rPr lang="fr-FR" sz="1400" dirty="0" err="1">
                <a:solidFill>
                  <a:srgbClr val="002060"/>
                </a:solidFill>
              </a:rPr>
              <a:t>melters</a:t>
            </a:r>
            <a:r>
              <a:rPr lang="fr-FR" sz="1400" dirty="0">
                <a:solidFill>
                  <a:srgbClr val="002060"/>
                </a:solidFill>
              </a:rPr>
              <a:t> US, (les spécifications de </a:t>
            </a:r>
            <a:r>
              <a:rPr lang="fr-FR" sz="1400" dirty="0" err="1">
                <a:solidFill>
                  <a:srgbClr val="002060"/>
                </a:solidFill>
              </a:rPr>
              <a:t>processing</a:t>
            </a:r>
            <a:r>
              <a:rPr lang="fr-FR" sz="1400" dirty="0">
                <a:solidFill>
                  <a:srgbClr val="002060"/>
                </a:solidFill>
              </a:rPr>
              <a:t> des chutes issues des </a:t>
            </a:r>
            <a:r>
              <a:rPr lang="fr-FR" sz="1400" dirty="0" err="1">
                <a:solidFill>
                  <a:srgbClr val="002060"/>
                </a:solidFill>
              </a:rPr>
              <a:t>melters</a:t>
            </a:r>
            <a:r>
              <a:rPr lang="fr-FR" sz="1400" dirty="0">
                <a:solidFill>
                  <a:srgbClr val="002060"/>
                </a:solidFill>
              </a:rPr>
              <a:t> US ne sont pas accessibles à AD, elles relèvent du savoir-faire des </a:t>
            </a:r>
            <a:r>
              <a:rPr lang="fr-FR" sz="1400" dirty="0" err="1">
                <a:solidFill>
                  <a:srgbClr val="002060"/>
                </a:solidFill>
              </a:rPr>
              <a:t>melters</a:t>
            </a:r>
            <a:r>
              <a:rPr lang="fr-FR" sz="1400" dirty="0">
                <a:solidFill>
                  <a:srgbClr val="002060"/>
                </a:solidFill>
              </a:rPr>
              <a:t>),</a:t>
            </a:r>
          </a:p>
          <a:p>
            <a:pPr algn="just"/>
            <a:endParaRPr lang="fr-FR" sz="1400" dirty="0"/>
          </a:p>
          <a:p>
            <a:pPr algn="just"/>
            <a:r>
              <a:rPr lang="fr-FR" sz="1400" dirty="0"/>
              <a:t> </a:t>
            </a:r>
          </a:p>
          <a:p>
            <a:pPr algn="just"/>
            <a:r>
              <a:rPr lang="fr-FR" dirty="0"/>
              <a:t> </a:t>
            </a:r>
            <a:r>
              <a:rPr lang="fr-FR" sz="1500" b="1" dirty="0">
                <a:solidFill>
                  <a:srgbClr val="002060"/>
                </a:solidFill>
              </a:rPr>
              <a:t>La problématique qualité perçue par AD-</a:t>
            </a:r>
            <a:r>
              <a:rPr lang="fr-FR" sz="1500" b="1" dirty="0" err="1">
                <a:solidFill>
                  <a:srgbClr val="002060"/>
                </a:solidFill>
              </a:rPr>
              <a:t>Ancizes</a:t>
            </a:r>
            <a:r>
              <a:rPr lang="fr-FR" sz="1500" b="1" dirty="0">
                <a:solidFill>
                  <a:srgbClr val="002060"/>
                </a:solidFill>
              </a:rPr>
              <a:t> :</a:t>
            </a:r>
          </a:p>
          <a:p>
            <a:pPr algn="just"/>
            <a:endParaRPr lang="fr-FR" sz="1400" dirty="0">
              <a:solidFill>
                <a:srgbClr val="002060"/>
              </a:solidFill>
            </a:endParaRPr>
          </a:p>
          <a:p>
            <a:pPr marL="285750" indent="-285750" algn="just">
              <a:buFontTx/>
              <a:buChar char="-"/>
            </a:pPr>
            <a:r>
              <a:rPr lang="fr-FR" sz="1400" dirty="0">
                <a:solidFill>
                  <a:srgbClr val="002060"/>
                </a:solidFill>
              </a:rPr>
              <a:t>Une vision faussée du niveau d’azote dans le 718, en raison de la sensibilité très forte de SHE/</a:t>
            </a:r>
            <a:r>
              <a:rPr lang="fr-FR" sz="1400" dirty="0" err="1">
                <a:solidFill>
                  <a:srgbClr val="002060"/>
                </a:solidFill>
              </a:rPr>
              <a:t>Turboméca</a:t>
            </a:r>
            <a:r>
              <a:rPr lang="fr-FR" sz="1400" dirty="0">
                <a:solidFill>
                  <a:srgbClr val="002060"/>
                </a:solidFill>
              </a:rPr>
              <a:t> (client majeur en 718) aux problèmes de stringers dont la maitrise passe par des taux d’oxygène et d’azote très bas (60 ppm pour N</a:t>
            </a:r>
            <a:r>
              <a:rPr lang="fr-FR" sz="1100" dirty="0">
                <a:solidFill>
                  <a:srgbClr val="002060"/>
                </a:solidFill>
              </a:rPr>
              <a:t>2</a:t>
            </a:r>
            <a:r>
              <a:rPr lang="fr-FR" sz="1400" dirty="0">
                <a:solidFill>
                  <a:srgbClr val="002060"/>
                </a:solidFill>
              </a:rPr>
              <a:t>). Aucun autre motoriste n’a de tels critères sur les stringers.</a:t>
            </a:r>
          </a:p>
          <a:p>
            <a:pPr marL="285750" indent="-285750" algn="just">
              <a:buFontTx/>
              <a:buChar char="-"/>
            </a:pPr>
            <a:r>
              <a:rPr lang="fr-FR" sz="1400" b="1" dirty="0">
                <a:solidFill>
                  <a:srgbClr val="002060"/>
                </a:solidFill>
              </a:rPr>
              <a:t>70 à 90ppm d’azote semble correspondre au standard des fournitures en 718 DM et TM, donc à la très grande majorité du marché.</a:t>
            </a:r>
          </a:p>
          <a:p>
            <a:pPr marL="285750" indent="-285750">
              <a:buFontTx/>
              <a:buChar char="-"/>
            </a:pPr>
            <a:endParaRPr lang="fr-FR" sz="1400" dirty="0">
              <a:solidFill>
                <a:srgbClr val="002060"/>
              </a:solidFill>
            </a:endParaRPr>
          </a:p>
          <a:p>
            <a:r>
              <a:rPr lang="fr-FR" sz="1400" i="1" dirty="0">
                <a:solidFill>
                  <a:srgbClr val="002060"/>
                </a:solidFill>
              </a:rPr>
              <a:t>Nota : bien qu’aucune preuve permette de dire que nos concurrents US livrent SHE, il est probable que ce marché très contraignant ne les intéressent pas, puisqu’ils s’autorisent du N</a:t>
            </a:r>
            <a:r>
              <a:rPr lang="fr-FR" sz="1100" i="1" dirty="0">
                <a:solidFill>
                  <a:srgbClr val="002060"/>
                </a:solidFill>
              </a:rPr>
              <a:t>2</a:t>
            </a:r>
            <a:r>
              <a:rPr lang="fr-FR" sz="1400" i="1" dirty="0">
                <a:solidFill>
                  <a:srgbClr val="002060"/>
                </a:solidFill>
              </a:rPr>
              <a:t> jusqu’à 80, voire 100 ppm.</a:t>
            </a:r>
          </a:p>
          <a:p>
            <a:pPr marL="285750" indent="-285750">
              <a:buFontTx/>
              <a:buChar char="-"/>
            </a:pPr>
            <a:endParaRPr lang="fr-FR" sz="1400" dirty="0">
              <a:solidFill>
                <a:srgbClr val="002060"/>
              </a:solidFill>
            </a:endParaRPr>
          </a:p>
          <a:p>
            <a:pPr marL="285750" indent="-285750">
              <a:buFontTx/>
              <a:buChar char="-"/>
            </a:pPr>
            <a:endParaRPr lang="fr-FR" sz="1400" dirty="0">
              <a:solidFill>
                <a:srgbClr val="002060"/>
              </a:solidFill>
            </a:endParaRP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Tree>
    <p:extLst>
      <p:ext uri="{BB962C8B-B14F-4D97-AF65-F5344CB8AC3E}">
        <p14:creationId xmlns:p14="http://schemas.microsoft.com/office/powerpoint/2010/main" val="2736726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6524"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18</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158750" y="509845"/>
            <a:ext cx="8985250" cy="7248138"/>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r>
              <a:rPr lang="fr-FR" b="1" dirty="0">
                <a:solidFill>
                  <a:srgbClr val="DB001A"/>
                </a:solidFill>
              </a:rPr>
              <a:t>4 - Impact sur qualité des produits SA (cas du 718) de la maximisation du taux de chutes dans les structures d’enfournement.</a:t>
            </a:r>
          </a:p>
          <a:p>
            <a:endParaRPr lang="fr-FR" dirty="0">
              <a:solidFill>
                <a:srgbClr val="002060"/>
              </a:solidFill>
            </a:endParaRPr>
          </a:p>
          <a:p>
            <a:r>
              <a:rPr lang="fr-FR" sz="1500" b="1" dirty="0">
                <a:solidFill>
                  <a:srgbClr val="002060"/>
                </a:solidFill>
              </a:rPr>
              <a:t>1 - La sélectivité sur l’aval (tri par variantes de 718),</a:t>
            </a:r>
          </a:p>
          <a:p>
            <a:r>
              <a:rPr lang="fr-FR" sz="1500" dirty="0">
                <a:solidFill>
                  <a:srgbClr val="002060"/>
                </a:solidFill>
              </a:rPr>
              <a:t> </a:t>
            </a:r>
          </a:p>
          <a:p>
            <a:pPr algn="just"/>
            <a:r>
              <a:rPr lang="fr-FR" sz="1500" dirty="0">
                <a:solidFill>
                  <a:srgbClr val="002060"/>
                </a:solidFill>
              </a:rPr>
              <a:t>Les chutes sont triées au plus près du point d’émission par type de variantes (</a:t>
            </a:r>
            <a:r>
              <a:rPr lang="fr-FR" sz="1500" dirty="0" err="1">
                <a:solidFill>
                  <a:srgbClr val="002060"/>
                </a:solidFill>
              </a:rPr>
              <a:t>ie</a:t>
            </a:r>
            <a:r>
              <a:rPr lang="fr-FR" sz="1500" dirty="0">
                <a:solidFill>
                  <a:srgbClr val="002060"/>
                </a:solidFill>
              </a:rPr>
              <a:t> applications : pièces tournantes </a:t>
            </a:r>
            <a:r>
              <a:rPr lang="fr-FR" sz="1500" dirty="0" err="1">
                <a:solidFill>
                  <a:srgbClr val="002060"/>
                </a:solidFill>
              </a:rPr>
              <a:t>aéro</a:t>
            </a:r>
            <a:r>
              <a:rPr lang="fr-FR" sz="1500" dirty="0">
                <a:solidFill>
                  <a:srgbClr val="002060"/>
                </a:solidFill>
              </a:rPr>
              <a:t>, pièces non tournantes </a:t>
            </a:r>
            <a:r>
              <a:rPr lang="fr-FR" sz="1500" dirty="0" err="1">
                <a:solidFill>
                  <a:srgbClr val="002060"/>
                </a:solidFill>
              </a:rPr>
              <a:t>aéro</a:t>
            </a:r>
            <a:r>
              <a:rPr lang="fr-FR" sz="1500" dirty="0">
                <a:solidFill>
                  <a:srgbClr val="002060"/>
                </a:solidFill>
              </a:rPr>
              <a:t>, pièces applications terrestres). Elles sont refondues strictement pour la même application que celle qui les a générées. Les chutes, notamment les tournures, sont « </a:t>
            </a:r>
            <a:r>
              <a:rPr lang="fr-FR" sz="1500" dirty="0" err="1">
                <a:solidFill>
                  <a:srgbClr val="002060"/>
                </a:solidFill>
              </a:rPr>
              <a:t>processées</a:t>
            </a:r>
            <a:r>
              <a:rPr lang="fr-FR" sz="1500" dirty="0">
                <a:solidFill>
                  <a:srgbClr val="002060"/>
                </a:solidFill>
              </a:rPr>
              <a:t> » avant refusion.</a:t>
            </a:r>
          </a:p>
          <a:p>
            <a:pPr algn="just"/>
            <a:r>
              <a:rPr lang="fr-FR" sz="1500" dirty="0">
                <a:solidFill>
                  <a:srgbClr val="002060"/>
                </a:solidFill>
              </a:rPr>
              <a:t>	- Avantage : fiabilité des analyses. </a:t>
            </a:r>
          </a:p>
          <a:p>
            <a:pPr algn="just"/>
            <a:r>
              <a:rPr lang="fr-FR" sz="1500" dirty="0">
                <a:solidFill>
                  <a:srgbClr val="002060"/>
                </a:solidFill>
              </a:rPr>
              <a:t>	- Inconvénients : multiplication des collectes et des stockages, traçabilité complexe pour la chaine 	opératoire, BFR important,</a:t>
            </a:r>
          </a:p>
          <a:p>
            <a:r>
              <a:rPr lang="fr-FR" sz="1500" dirty="0">
                <a:solidFill>
                  <a:srgbClr val="002060"/>
                </a:solidFill>
              </a:rPr>
              <a:t> </a:t>
            </a:r>
          </a:p>
          <a:p>
            <a:r>
              <a:rPr lang="fr-FR" sz="1500" b="1" dirty="0">
                <a:solidFill>
                  <a:srgbClr val="002060"/>
                </a:solidFill>
              </a:rPr>
              <a:t>2 - La sélectivité par la limite des taux de ré-enfournement de chutes (cas des tournures),</a:t>
            </a:r>
          </a:p>
          <a:p>
            <a:r>
              <a:rPr lang="fr-FR" sz="1500" dirty="0">
                <a:solidFill>
                  <a:srgbClr val="002060"/>
                </a:solidFill>
              </a:rPr>
              <a:t> </a:t>
            </a:r>
          </a:p>
          <a:p>
            <a:pPr algn="just"/>
            <a:r>
              <a:rPr lang="fr-FR" sz="1500" dirty="0">
                <a:solidFill>
                  <a:srgbClr val="002060"/>
                </a:solidFill>
              </a:rPr>
              <a:t>Les structures d’enfournement sont définies avec des taux de ré-enfournement de chutes croissants avec la banalisation de l’application. Ce mode de sélectivité permet de contrôler la qualité (taux de N</a:t>
            </a:r>
            <a:r>
              <a:rPr lang="fr-FR" sz="1000" dirty="0">
                <a:solidFill>
                  <a:srgbClr val="002060"/>
                </a:solidFill>
              </a:rPr>
              <a:t>2</a:t>
            </a:r>
            <a:r>
              <a:rPr lang="fr-FR" sz="1500" dirty="0">
                <a:solidFill>
                  <a:srgbClr val="002060"/>
                </a:solidFill>
              </a:rPr>
              <a:t>) par dilution avec de la matière de synthèse pour les applications des plus techniques. Les chutes, notamment les tournures, sont « </a:t>
            </a:r>
            <a:r>
              <a:rPr lang="fr-FR" sz="1500" dirty="0" err="1">
                <a:solidFill>
                  <a:srgbClr val="002060"/>
                </a:solidFill>
              </a:rPr>
              <a:t>processées</a:t>
            </a:r>
            <a:r>
              <a:rPr lang="fr-FR" sz="1500" dirty="0">
                <a:solidFill>
                  <a:srgbClr val="002060"/>
                </a:solidFill>
              </a:rPr>
              <a:t> » avant refusion.</a:t>
            </a:r>
          </a:p>
          <a:p>
            <a:pPr algn="just"/>
            <a:r>
              <a:rPr lang="fr-FR" sz="1500" dirty="0">
                <a:solidFill>
                  <a:srgbClr val="002060"/>
                </a:solidFill>
              </a:rPr>
              <a:t>	- Avantage : tri en mono-qualité du 718, BFR réduit,</a:t>
            </a:r>
          </a:p>
          <a:p>
            <a:pPr algn="just"/>
            <a:r>
              <a:rPr lang="fr-FR" sz="1500" dirty="0">
                <a:solidFill>
                  <a:srgbClr val="002060"/>
                </a:solidFill>
              </a:rPr>
              <a:t>	- Inconvénient : « prise de risque analytique » pour les applications les plus sévères, </a:t>
            </a:r>
          </a:p>
          <a:p>
            <a:pPr algn="just"/>
            <a:r>
              <a:rPr lang="fr-FR" sz="1500" dirty="0">
                <a:solidFill>
                  <a:srgbClr val="002060"/>
                </a:solidFill>
              </a:rPr>
              <a:t>	</a:t>
            </a:r>
            <a:r>
              <a:rPr lang="fr-FR" sz="1500" i="1" dirty="0">
                <a:solidFill>
                  <a:srgbClr val="002060"/>
                </a:solidFill>
              </a:rPr>
              <a:t>Nota : une coulée non-conforme pourra-être reclassée pour une application moins sévère.</a:t>
            </a:r>
          </a:p>
          <a:p>
            <a:r>
              <a:rPr lang="fr-FR" dirty="0"/>
              <a:t> </a:t>
            </a:r>
          </a:p>
          <a:p>
            <a:r>
              <a:rPr lang="fr-FR" dirty="0"/>
              <a:t> </a:t>
            </a:r>
          </a:p>
          <a:p>
            <a:r>
              <a:rPr lang="fr-FR" dirty="0"/>
              <a:t> </a:t>
            </a: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Tree>
    <p:extLst>
      <p:ext uri="{BB962C8B-B14F-4D97-AF65-F5344CB8AC3E}">
        <p14:creationId xmlns:p14="http://schemas.microsoft.com/office/powerpoint/2010/main" val="3146157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8374"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19</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158750" y="430869"/>
            <a:ext cx="8884487" cy="6063198"/>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r>
              <a:rPr lang="fr-FR" b="1" dirty="0">
                <a:solidFill>
                  <a:srgbClr val="DB001A"/>
                </a:solidFill>
              </a:rPr>
              <a:t>4 - </a:t>
            </a:r>
            <a:r>
              <a:rPr lang="fr-FR" dirty="0"/>
              <a:t> </a:t>
            </a:r>
            <a:r>
              <a:rPr lang="fr-FR" sz="1600" b="1" dirty="0">
                <a:solidFill>
                  <a:srgbClr val="DB001A"/>
                </a:solidFill>
              </a:rPr>
              <a:t>Impact sur qualité des produits SA (cas du 718) de la maximisation du taux de chutes dans les structures d’enfournement.</a:t>
            </a:r>
          </a:p>
          <a:p>
            <a:endParaRPr lang="fr-FR" sz="1500" dirty="0">
              <a:solidFill>
                <a:srgbClr val="002060"/>
              </a:solidFill>
            </a:endParaRPr>
          </a:p>
          <a:p>
            <a:r>
              <a:rPr lang="fr-FR" sz="1500" b="1" dirty="0">
                <a:solidFill>
                  <a:srgbClr val="002060"/>
                </a:solidFill>
              </a:rPr>
              <a:t>3 – La sélectivité sur l’amont</a:t>
            </a:r>
          </a:p>
          <a:p>
            <a:endParaRPr lang="fr-FR" sz="1500" b="1" dirty="0">
              <a:solidFill>
                <a:srgbClr val="002060"/>
              </a:solidFill>
            </a:endParaRPr>
          </a:p>
          <a:p>
            <a:r>
              <a:rPr lang="fr-FR" sz="1500" b="1" dirty="0">
                <a:solidFill>
                  <a:srgbClr val="002060"/>
                </a:solidFill>
              </a:rPr>
              <a:t>	3-1 </a:t>
            </a:r>
            <a:r>
              <a:rPr lang="fr-FR" sz="1500" dirty="0">
                <a:solidFill>
                  <a:srgbClr val="002060"/>
                </a:solidFill>
              </a:rPr>
              <a:t>-</a:t>
            </a:r>
            <a:r>
              <a:rPr lang="fr-FR" sz="1500" b="1" dirty="0">
                <a:solidFill>
                  <a:srgbClr val="002060"/>
                </a:solidFill>
              </a:rPr>
              <a:t> </a:t>
            </a:r>
            <a:r>
              <a:rPr lang="fr-FR" sz="1500" dirty="0">
                <a:solidFill>
                  <a:srgbClr val="002060"/>
                </a:solidFill>
              </a:rPr>
              <a:t>Par la technique de dégazage,</a:t>
            </a:r>
          </a:p>
          <a:p>
            <a:pPr algn="just"/>
            <a:r>
              <a:rPr lang="fr-FR" sz="1500" b="1" dirty="0">
                <a:solidFill>
                  <a:srgbClr val="002060"/>
                </a:solidFill>
              </a:rPr>
              <a:t> </a:t>
            </a:r>
            <a:endParaRPr lang="fr-FR" sz="1500" dirty="0">
              <a:solidFill>
                <a:srgbClr val="002060"/>
              </a:solidFill>
            </a:endParaRPr>
          </a:p>
          <a:p>
            <a:pPr algn="just"/>
            <a:r>
              <a:rPr lang="fr-FR" sz="1500" dirty="0">
                <a:solidFill>
                  <a:srgbClr val="002060"/>
                </a:solidFill>
              </a:rPr>
              <a:t>	Le four de fusion sous vide est équipé et/ou piloté de manière à rendre plus efficace la 	</a:t>
            </a:r>
            <a:r>
              <a:rPr lang="fr-FR" sz="1500" dirty="0" err="1">
                <a:solidFill>
                  <a:srgbClr val="002060"/>
                </a:solidFill>
              </a:rPr>
              <a:t>dénitruration</a:t>
            </a:r>
            <a:r>
              <a:rPr lang="fr-FR" sz="1500" dirty="0">
                <a:solidFill>
                  <a:srgbClr val="002060"/>
                </a:solidFill>
              </a:rPr>
              <a:t> sous vide secondaire et garantir un taux d’azote centré vers 70 à 90ppm.</a:t>
            </a:r>
          </a:p>
          <a:p>
            <a:pPr algn="just"/>
            <a:endParaRPr lang="fr-FR" sz="1500" dirty="0">
              <a:solidFill>
                <a:srgbClr val="002060"/>
              </a:solidFill>
            </a:endParaRPr>
          </a:p>
          <a:p>
            <a:pPr algn="just"/>
            <a:r>
              <a:rPr lang="fr-FR" sz="1500" b="1" dirty="0">
                <a:solidFill>
                  <a:srgbClr val="002060"/>
                </a:solidFill>
              </a:rPr>
              <a:t>	3-2</a:t>
            </a:r>
            <a:r>
              <a:rPr lang="fr-FR" sz="1500" dirty="0">
                <a:solidFill>
                  <a:srgbClr val="002060"/>
                </a:solidFill>
              </a:rPr>
              <a:t> - Par la gestion des analyses des chutes « </a:t>
            </a:r>
            <a:r>
              <a:rPr lang="fr-FR" sz="1500" dirty="0" err="1">
                <a:solidFill>
                  <a:srgbClr val="002060"/>
                </a:solidFill>
              </a:rPr>
              <a:t>processées</a:t>
            </a:r>
            <a:r>
              <a:rPr lang="fr-FR" sz="1500" dirty="0">
                <a:solidFill>
                  <a:srgbClr val="002060"/>
                </a:solidFill>
              </a:rPr>
              <a:t> » avant enfournement,</a:t>
            </a:r>
          </a:p>
          <a:p>
            <a:pPr algn="just"/>
            <a:endParaRPr lang="fr-FR" sz="1500" dirty="0">
              <a:solidFill>
                <a:srgbClr val="002060"/>
              </a:solidFill>
            </a:endParaRPr>
          </a:p>
          <a:p>
            <a:pPr algn="just"/>
            <a:r>
              <a:rPr lang="fr-FR" sz="1500" dirty="0">
                <a:solidFill>
                  <a:srgbClr val="002060"/>
                </a:solidFill>
              </a:rPr>
              <a:t>	Les chutes « </a:t>
            </a:r>
            <a:r>
              <a:rPr lang="fr-FR" sz="1500" dirty="0" err="1">
                <a:solidFill>
                  <a:srgbClr val="002060"/>
                </a:solidFill>
              </a:rPr>
              <a:t>processées</a:t>
            </a:r>
            <a:r>
              <a:rPr lang="fr-FR" sz="1500" dirty="0">
                <a:solidFill>
                  <a:srgbClr val="002060"/>
                </a:solidFill>
              </a:rPr>
              <a:t> » sont livrées chez les </a:t>
            </a:r>
            <a:r>
              <a:rPr lang="fr-FR" sz="1500" dirty="0" err="1">
                <a:solidFill>
                  <a:srgbClr val="002060"/>
                </a:solidFill>
              </a:rPr>
              <a:t>melters</a:t>
            </a:r>
            <a:r>
              <a:rPr lang="fr-FR" sz="1500" dirty="0">
                <a:solidFill>
                  <a:srgbClr val="002060"/>
                </a:solidFill>
              </a:rPr>
              <a:t> US avec un certificat d’analyse, ceci 	probablement en vue d’affecter les chutes trop chargées en azote ou en autres oligoéléments, 	vers 	une application non-sensible.  </a:t>
            </a:r>
          </a:p>
          <a:p>
            <a:pPr algn="just"/>
            <a:r>
              <a:rPr lang="fr-FR" sz="1500" i="1" dirty="0">
                <a:solidFill>
                  <a:srgbClr val="002060"/>
                </a:solidFill>
              </a:rPr>
              <a:t>	Nota : Il semble que les </a:t>
            </a:r>
            <a:r>
              <a:rPr lang="fr-FR" sz="1500" i="1" dirty="0" err="1">
                <a:solidFill>
                  <a:srgbClr val="002060"/>
                </a:solidFill>
              </a:rPr>
              <a:t>melters</a:t>
            </a:r>
            <a:r>
              <a:rPr lang="fr-FR" sz="1500" i="1" dirty="0">
                <a:solidFill>
                  <a:srgbClr val="002060"/>
                </a:solidFill>
              </a:rPr>
              <a:t> US gèrent plusieurs spécifications internes de production de 718 	devant correspondre à des applications ciblées. </a:t>
            </a:r>
          </a:p>
          <a:p>
            <a:pPr algn="ctr"/>
            <a:endParaRPr lang="fr-FR" dirty="0">
              <a:solidFill>
                <a:srgbClr val="002060"/>
              </a:solidFill>
            </a:endParaRPr>
          </a:p>
          <a:p>
            <a:endParaRPr lang="fr-FR" dirty="0">
              <a:solidFill>
                <a:srgbClr val="002060"/>
              </a:solidFill>
            </a:endParaRPr>
          </a:p>
          <a:p>
            <a:pPr algn="ctr"/>
            <a:endParaRPr lang="fr-FR" sz="1500" b="1" i="1" dirty="0">
              <a:solidFill>
                <a:srgbClr val="C00000"/>
              </a:solidFill>
            </a:endParaRPr>
          </a:p>
          <a:p>
            <a:pPr algn="ctr"/>
            <a:endParaRPr lang="fr-FR" sz="1500" b="1" i="1" dirty="0">
              <a:solidFill>
                <a:srgbClr val="C00000"/>
              </a:solidFill>
            </a:endParaRPr>
          </a:p>
          <a:p>
            <a:pPr marL="285750" indent="-285750">
              <a:buFontTx/>
              <a:buChar char="-"/>
            </a:pPr>
            <a:endParaRPr lang="fr-FR" dirty="0">
              <a:solidFill>
                <a:srgbClr val="002060"/>
              </a:solidFill>
            </a:endParaRPr>
          </a:p>
          <a:p>
            <a:endParaRPr lang="fr-FR" sz="900" dirty="0">
              <a:solidFill>
                <a:srgbClr val="002060"/>
              </a:solidFill>
            </a:endParaRPr>
          </a:p>
        </p:txBody>
      </p:sp>
      <p:sp>
        <p:nvSpPr>
          <p:cNvPr id="4" name="Rectangle 3">
            <a:extLst>
              <a:ext uri="{FF2B5EF4-FFF2-40B4-BE49-F238E27FC236}">
                <a16:creationId xmlns:a16="http://schemas.microsoft.com/office/drawing/2014/main" id="{7B9C1DBB-8B7E-45AB-8C20-CE096C5D2041}"/>
              </a:ext>
            </a:extLst>
          </p:cNvPr>
          <p:cNvSpPr/>
          <p:nvPr/>
        </p:nvSpPr>
        <p:spPr>
          <a:xfrm>
            <a:off x="294199" y="5064982"/>
            <a:ext cx="8579457" cy="1261050"/>
          </a:xfrm>
          <a:prstGeom prst="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500" b="1" i="1" dirty="0">
                <a:solidFill>
                  <a:srgbClr val="C00000"/>
                </a:solidFill>
              </a:rPr>
              <a:t>- La cible technico-commerciale doit s’envisager dans le standard du marché du 718DM-TM, c’est-à-dire : un niveau de qualité avec 70 à 90ppm d’azote.</a:t>
            </a:r>
          </a:p>
          <a:p>
            <a:r>
              <a:rPr lang="fr-FR" sz="1500" b="1" i="1" dirty="0">
                <a:solidFill>
                  <a:srgbClr val="C00000"/>
                </a:solidFill>
              </a:rPr>
              <a:t> - Le scénario probable du contrôle de la qualité du 718DM-TM dans une logique d’économie circulaire est l’association  des scénarios 2 et 3 (3-1 et 3-2).</a:t>
            </a:r>
          </a:p>
        </p:txBody>
      </p:sp>
    </p:spTree>
    <p:extLst>
      <p:ext uri="{BB962C8B-B14F-4D97-AF65-F5344CB8AC3E}">
        <p14:creationId xmlns:p14="http://schemas.microsoft.com/office/powerpoint/2010/main" val="2827960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62027"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 depuis septembre 2020</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2</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381662" y="989870"/>
            <a:ext cx="8222338" cy="5062924"/>
          </a:xfrm>
          <a:prstGeom prst="rect">
            <a:avLst/>
          </a:prstGeom>
          <a:noFill/>
        </p:spPr>
        <p:txBody>
          <a:bodyPr wrap="square" rtlCol="0">
            <a:spAutoFit/>
          </a:bodyPr>
          <a:lstStyle/>
          <a:p>
            <a:endParaRPr lang="fr-FR" b="1" dirty="0">
              <a:solidFill>
                <a:srgbClr val="DB001A"/>
              </a:solidFill>
            </a:endParaRPr>
          </a:p>
          <a:p>
            <a:r>
              <a:rPr lang="fr-FR" b="1" dirty="0">
                <a:solidFill>
                  <a:srgbClr val="DB001A"/>
                </a:solidFill>
              </a:rPr>
              <a:t>Rappel du plan d’action défini en septembre 2020 :</a:t>
            </a:r>
            <a:endParaRPr lang="fr-FR" dirty="0">
              <a:solidFill>
                <a:srgbClr val="002060"/>
              </a:solidFill>
            </a:endParaRPr>
          </a:p>
          <a:p>
            <a:pPr algn="just"/>
            <a:endParaRPr lang="fr-FR" dirty="0">
              <a:solidFill>
                <a:srgbClr val="002060"/>
              </a:solidFill>
            </a:endParaRPr>
          </a:p>
          <a:p>
            <a:pPr algn="just"/>
            <a:r>
              <a:rPr lang="fr-FR" sz="1600" dirty="0">
                <a:solidFill>
                  <a:srgbClr val="002060"/>
                </a:solidFill>
              </a:rPr>
              <a:t>1 - Participation à devis avec articles traceurs, </a:t>
            </a:r>
          </a:p>
          <a:p>
            <a:pPr algn="just"/>
            <a:endParaRPr lang="fr-FR" sz="1600" dirty="0">
              <a:solidFill>
                <a:srgbClr val="002060"/>
              </a:solidFill>
            </a:endParaRPr>
          </a:p>
          <a:p>
            <a:pPr algn="just"/>
            <a:r>
              <a:rPr lang="fr-FR" sz="1600" dirty="0">
                <a:solidFill>
                  <a:srgbClr val="002060"/>
                </a:solidFill>
              </a:rPr>
              <a:t>2 - Audit circuits chutes 706 et 718, </a:t>
            </a:r>
          </a:p>
          <a:p>
            <a:pPr algn="just"/>
            <a:endParaRPr lang="fr-FR" sz="1600" dirty="0">
              <a:solidFill>
                <a:srgbClr val="002060"/>
              </a:solidFill>
            </a:endParaRPr>
          </a:p>
          <a:p>
            <a:pPr algn="just"/>
            <a:r>
              <a:rPr lang="fr-FR" sz="1600" dirty="0">
                <a:solidFill>
                  <a:srgbClr val="002060"/>
                </a:solidFill>
              </a:rPr>
              <a:t>3 - Analyse des pratiques de recyclage des chutes en interne vs benchmark des pratiques de l’économie circulaire – Processus devis, liens avec Baan,</a:t>
            </a:r>
          </a:p>
          <a:p>
            <a:pPr algn="just"/>
            <a:endParaRPr lang="fr-FR" sz="1600" dirty="0">
              <a:solidFill>
                <a:srgbClr val="002060"/>
              </a:solidFill>
            </a:endParaRPr>
          </a:p>
          <a:p>
            <a:pPr algn="just"/>
            <a:r>
              <a:rPr lang="fr-FR" sz="1600" dirty="0">
                <a:solidFill>
                  <a:srgbClr val="002060"/>
                </a:solidFill>
              </a:rPr>
              <a:t>4 - Compréhension du modèle d’économie circulaire des </a:t>
            </a:r>
            <a:r>
              <a:rPr lang="fr-FR" sz="1600" dirty="0" err="1">
                <a:solidFill>
                  <a:srgbClr val="002060"/>
                </a:solidFill>
              </a:rPr>
              <a:t>melters</a:t>
            </a:r>
            <a:r>
              <a:rPr lang="fr-FR" sz="1600" dirty="0">
                <a:solidFill>
                  <a:srgbClr val="002060"/>
                </a:solidFill>
              </a:rPr>
              <a:t> US, </a:t>
            </a:r>
          </a:p>
          <a:p>
            <a:pPr algn="just"/>
            <a:endParaRPr lang="fr-FR" sz="1600" dirty="0">
              <a:solidFill>
                <a:srgbClr val="002060"/>
              </a:solidFill>
            </a:endParaRPr>
          </a:p>
          <a:p>
            <a:pPr algn="just"/>
            <a:r>
              <a:rPr lang="fr-FR" sz="1600" dirty="0">
                <a:solidFill>
                  <a:srgbClr val="002060"/>
                </a:solidFill>
              </a:rPr>
              <a:t>5 - Impact sur qualité des produits SA (cas du 718) de la maximisation du taux de chutes dans les structures d’enfournement.</a:t>
            </a:r>
          </a:p>
          <a:p>
            <a:pPr algn="just"/>
            <a:endParaRPr lang="fr-FR" sz="1600" dirty="0">
              <a:solidFill>
                <a:srgbClr val="002060"/>
              </a:solidFill>
            </a:endParaRPr>
          </a:p>
          <a:p>
            <a:pPr algn="ctr"/>
            <a:r>
              <a:rPr lang="fr-FR" dirty="0">
                <a:solidFill>
                  <a:srgbClr val="002060"/>
                </a:solidFill>
              </a:rPr>
              <a:t>__________________</a:t>
            </a: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pPr algn="just"/>
            <a:r>
              <a:rPr lang="fr-FR" sz="1600" i="1" dirty="0">
                <a:solidFill>
                  <a:srgbClr val="002060"/>
                </a:solidFill>
              </a:rPr>
              <a:t>Nota : les points 2 et 3 ne seront pas développés dans cette présentation en raison de la difficulté à conduire l’audit sur les sites avec la situation sanitaire. </a:t>
            </a:r>
          </a:p>
        </p:txBody>
      </p:sp>
    </p:spTree>
    <p:extLst>
      <p:ext uri="{BB962C8B-B14F-4D97-AF65-F5344CB8AC3E}">
        <p14:creationId xmlns:p14="http://schemas.microsoft.com/office/powerpoint/2010/main" val="3079745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9727"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Conclusions</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20</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95416" y="779413"/>
            <a:ext cx="8953168" cy="6078587"/>
          </a:xfrm>
          <a:prstGeom prst="rect">
            <a:avLst/>
          </a:prstGeom>
          <a:noFill/>
        </p:spPr>
        <p:txBody>
          <a:bodyPr wrap="square" rtlCol="0">
            <a:spAutoFit/>
          </a:bodyPr>
          <a:lstStyle/>
          <a:p>
            <a:endParaRPr lang="fr-FR" sz="1600" dirty="0">
              <a:solidFill>
                <a:srgbClr val="002060"/>
              </a:solidFill>
            </a:endParaRPr>
          </a:p>
          <a:p>
            <a:r>
              <a:rPr lang="fr-FR" sz="1600" b="1" dirty="0">
                <a:solidFill>
                  <a:srgbClr val="DB001A"/>
                </a:solidFill>
              </a:rPr>
              <a:t>Quels sont les avantages de l’économie circulaire appliquée au cas des superalliages :</a:t>
            </a:r>
          </a:p>
          <a:p>
            <a:endParaRPr lang="fr-FR" sz="800" b="1" dirty="0">
              <a:solidFill>
                <a:srgbClr val="002060"/>
              </a:solidFill>
            </a:endParaRPr>
          </a:p>
          <a:p>
            <a:pPr marL="285750" indent="-285750" algn="just">
              <a:buFontTx/>
              <a:buChar char="-"/>
            </a:pPr>
            <a:r>
              <a:rPr lang="fr-FR" sz="1500" dirty="0">
                <a:solidFill>
                  <a:srgbClr val="002060"/>
                </a:solidFill>
              </a:rPr>
              <a:t>Maitriser la matière en quantité et qualité sur l’ensemble du cycle de fabrication des pièces, (voir sur le cycle de vie des pièces par la refusion des pièces aéronautiques en fin de vie),</a:t>
            </a:r>
          </a:p>
          <a:p>
            <a:pPr marL="285750" indent="-285750" algn="just">
              <a:buFontTx/>
              <a:buChar char="-"/>
            </a:pPr>
            <a:endParaRPr lang="fr-FR" sz="1500" dirty="0">
              <a:solidFill>
                <a:srgbClr val="002060"/>
              </a:solidFill>
            </a:endParaRPr>
          </a:p>
          <a:p>
            <a:pPr marL="285750" indent="-285750" algn="just">
              <a:buFontTx/>
              <a:buChar char="-"/>
            </a:pPr>
            <a:r>
              <a:rPr lang="fr-FR" sz="1500" dirty="0">
                <a:solidFill>
                  <a:srgbClr val="002060"/>
                </a:solidFill>
              </a:rPr>
              <a:t>Réduire les flux financiers de manière drastique sur l’ensemble des étapes et pour tous les acteurs du cycle de fabrication des pièces,</a:t>
            </a:r>
          </a:p>
          <a:p>
            <a:pPr marL="285750" indent="-285750" algn="just">
              <a:buFontTx/>
              <a:buChar char="-"/>
            </a:pPr>
            <a:endParaRPr lang="fr-FR" sz="1500" dirty="0">
              <a:solidFill>
                <a:srgbClr val="002060"/>
              </a:solidFill>
            </a:endParaRPr>
          </a:p>
          <a:p>
            <a:pPr marL="285750" indent="-285750" algn="just">
              <a:buFontTx/>
              <a:buChar char="-"/>
            </a:pPr>
            <a:r>
              <a:rPr lang="fr-FR" sz="1500" dirty="0">
                <a:solidFill>
                  <a:srgbClr val="002060"/>
                </a:solidFill>
              </a:rPr>
              <a:t>Fidéliser les clients par des relations contractuelles attractives pour les parties,</a:t>
            </a:r>
          </a:p>
          <a:p>
            <a:pPr marL="285750" indent="-285750" algn="just">
              <a:buFontTx/>
              <a:buChar char="-"/>
            </a:pPr>
            <a:endParaRPr lang="fr-FR" sz="1500" dirty="0">
              <a:solidFill>
                <a:srgbClr val="002060"/>
              </a:solidFill>
            </a:endParaRPr>
          </a:p>
          <a:p>
            <a:pPr marL="285750" indent="-285750" algn="just">
              <a:buFontTx/>
              <a:buChar char="-"/>
            </a:pPr>
            <a:r>
              <a:rPr lang="fr-FR" sz="1500" dirty="0">
                <a:solidFill>
                  <a:srgbClr val="002060"/>
                </a:solidFill>
              </a:rPr>
              <a:t>Avoir une stratégie durable et démontrée : la seule manière d’exister sur ce marché.</a:t>
            </a:r>
          </a:p>
          <a:p>
            <a:pPr algn="just"/>
            <a:endParaRPr lang="fr-FR" sz="1600" b="1" dirty="0">
              <a:solidFill>
                <a:srgbClr val="002060"/>
              </a:solidFill>
            </a:endParaRPr>
          </a:p>
          <a:p>
            <a:pPr algn="just"/>
            <a:r>
              <a:rPr lang="fr-FR" sz="1600" b="1" dirty="0">
                <a:solidFill>
                  <a:srgbClr val="DB001A"/>
                </a:solidFill>
              </a:rPr>
              <a:t>La mise en place de l’économie circulaire dans un contexte de préservation des ressources naturelles est une évolution structurelle du monde de la sidérurgie :</a:t>
            </a:r>
          </a:p>
          <a:p>
            <a:pPr algn="just"/>
            <a:endParaRPr lang="fr-FR" sz="800" dirty="0">
              <a:solidFill>
                <a:srgbClr val="002060"/>
              </a:solidFill>
            </a:endParaRPr>
          </a:p>
          <a:p>
            <a:pPr marL="285750" indent="-285750" algn="just">
              <a:buFontTx/>
              <a:buChar char="-"/>
            </a:pPr>
            <a:r>
              <a:rPr lang="fr-FR" sz="1500" u="sng" dirty="0">
                <a:solidFill>
                  <a:srgbClr val="002060"/>
                </a:solidFill>
              </a:rPr>
              <a:t>Pour les superalliages</a:t>
            </a:r>
            <a:r>
              <a:rPr lang="fr-FR" sz="1500" dirty="0">
                <a:solidFill>
                  <a:srgbClr val="002060"/>
                </a:solidFill>
              </a:rPr>
              <a:t> : Carpenter, </a:t>
            </a:r>
            <a:r>
              <a:rPr lang="fr-FR" sz="1500" dirty="0" err="1">
                <a:solidFill>
                  <a:srgbClr val="002060"/>
                </a:solidFill>
              </a:rPr>
              <a:t>Allvac</a:t>
            </a:r>
            <a:r>
              <a:rPr lang="fr-FR" sz="1500" dirty="0">
                <a:solidFill>
                  <a:srgbClr val="002060"/>
                </a:solidFill>
              </a:rPr>
              <a:t>, SMC, avec la mise en place des barèmes dégressifs avec les taux de restitution des chutes,</a:t>
            </a:r>
          </a:p>
          <a:p>
            <a:pPr marL="285750" indent="-285750" algn="just">
              <a:buFontTx/>
              <a:buChar char="-"/>
            </a:pPr>
            <a:endParaRPr lang="fr-FR" sz="1500" dirty="0">
              <a:solidFill>
                <a:srgbClr val="002060"/>
              </a:solidFill>
            </a:endParaRPr>
          </a:p>
          <a:p>
            <a:pPr marL="285750" indent="-285750" algn="just">
              <a:buFontTx/>
              <a:buChar char="-"/>
            </a:pPr>
            <a:r>
              <a:rPr lang="fr-FR" sz="1500" u="sng" dirty="0">
                <a:solidFill>
                  <a:srgbClr val="002060"/>
                </a:solidFill>
              </a:rPr>
              <a:t>Pour les aciers inox</a:t>
            </a:r>
            <a:r>
              <a:rPr lang="fr-FR" sz="1500" dirty="0">
                <a:solidFill>
                  <a:srgbClr val="002060"/>
                </a:solidFill>
              </a:rPr>
              <a:t> : Aperam avec l’acquisition de </a:t>
            </a:r>
            <a:r>
              <a:rPr lang="fr-FR" sz="1500" dirty="0" err="1">
                <a:solidFill>
                  <a:srgbClr val="002060"/>
                </a:solidFill>
              </a:rPr>
              <a:t>Recyco</a:t>
            </a:r>
            <a:r>
              <a:rPr lang="fr-FR" sz="1500" dirty="0">
                <a:solidFill>
                  <a:srgbClr val="002060"/>
                </a:solidFill>
              </a:rPr>
              <a:t> (société spécialisée dans la valorisation des battitures inox) et l’acquisition probable de </a:t>
            </a:r>
            <a:r>
              <a:rPr lang="fr-FR" sz="1500" dirty="0" err="1">
                <a:solidFill>
                  <a:srgbClr val="002060"/>
                </a:solidFill>
              </a:rPr>
              <a:t>Ferinox</a:t>
            </a:r>
            <a:r>
              <a:rPr lang="fr-FR" sz="1500" dirty="0">
                <a:solidFill>
                  <a:srgbClr val="002060"/>
                </a:solidFill>
              </a:rPr>
              <a:t> (ferrailleur spécialisé dans la collecte et la préparation de charges en aciers inoxydables),</a:t>
            </a:r>
          </a:p>
          <a:p>
            <a:pPr marL="285750" indent="-285750" algn="just">
              <a:buFontTx/>
              <a:buChar char="-"/>
            </a:pPr>
            <a:endParaRPr lang="fr-FR" sz="1500" dirty="0">
              <a:solidFill>
                <a:srgbClr val="002060"/>
              </a:solidFill>
            </a:endParaRPr>
          </a:p>
          <a:p>
            <a:pPr marL="285750" indent="-285750" algn="just">
              <a:buFontTx/>
              <a:buChar char="-"/>
            </a:pPr>
            <a:r>
              <a:rPr lang="fr-FR" sz="1500" u="sng" dirty="0">
                <a:solidFill>
                  <a:srgbClr val="002060"/>
                </a:solidFill>
              </a:rPr>
              <a:t>Pour les aciers HSS</a:t>
            </a:r>
            <a:r>
              <a:rPr lang="fr-FR" sz="1500" dirty="0">
                <a:solidFill>
                  <a:srgbClr val="002060"/>
                </a:solidFill>
              </a:rPr>
              <a:t> : </a:t>
            </a:r>
            <a:r>
              <a:rPr lang="fr-FR" sz="1500" dirty="0" err="1">
                <a:solidFill>
                  <a:srgbClr val="002060"/>
                </a:solidFill>
              </a:rPr>
              <a:t>Erasteel</a:t>
            </a:r>
            <a:r>
              <a:rPr lang="fr-FR" sz="1500" dirty="0">
                <a:solidFill>
                  <a:srgbClr val="002060"/>
                </a:solidFill>
              </a:rPr>
              <a:t> avec l’intégration de </a:t>
            </a:r>
            <a:r>
              <a:rPr lang="fr-FR" sz="1500" dirty="0" err="1">
                <a:solidFill>
                  <a:srgbClr val="002060"/>
                </a:solidFill>
              </a:rPr>
              <a:t>Valdi</a:t>
            </a:r>
            <a:r>
              <a:rPr lang="fr-FR" sz="1500" dirty="0">
                <a:solidFill>
                  <a:srgbClr val="002060"/>
                </a:solidFill>
              </a:rPr>
              <a:t> (valorisation des catalyseurs pétroliers pour apport d’unités Mo, Co, V, - valorisation des battitures HSS),</a:t>
            </a:r>
          </a:p>
          <a:p>
            <a:endParaRPr lang="fr-FR" sz="900" dirty="0">
              <a:solidFill>
                <a:schemeClr val="tx2"/>
              </a:solidFill>
            </a:endParaRPr>
          </a:p>
        </p:txBody>
      </p:sp>
    </p:spTree>
    <p:extLst>
      <p:ext uri="{BB962C8B-B14F-4D97-AF65-F5344CB8AC3E}">
        <p14:creationId xmlns:p14="http://schemas.microsoft.com/office/powerpoint/2010/main" val="1960364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0419"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Conclusions</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21</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79513" y="775563"/>
            <a:ext cx="9008827" cy="5539978"/>
          </a:xfrm>
          <a:prstGeom prst="rect">
            <a:avLst/>
          </a:prstGeom>
          <a:noFill/>
        </p:spPr>
        <p:txBody>
          <a:bodyPr wrap="square" rtlCol="0">
            <a:spAutoFit/>
          </a:bodyPr>
          <a:lstStyle/>
          <a:p>
            <a:endParaRPr lang="fr-FR" sz="1600" dirty="0">
              <a:solidFill>
                <a:srgbClr val="002060"/>
              </a:solidFill>
            </a:endParaRPr>
          </a:p>
          <a:p>
            <a:r>
              <a:rPr lang="fr-FR" sz="1600" b="1" dirty="0">
                <a:solidFill>
                  <a:srgbClr val="DB001A"/>
                </a:solidFill>
              </a:rPr>
              <a:t>Comment aller vers l’économie circulaire….. clé de la réussite sur l’activité d’élaboration et production de lingots et billettes forgées en superalliages :</a:t>
            </a:r>
          </a:p>
          <a:p>
            <a:endParaRPr lang="fr-FR" sz="1600" b="1" dirty="0">
              <a:solidFill>
                <a:srgbClr val="DB001A"/>
              </a:solidFill>
            </a:endParaRPr>
          </a:p>
          <a:p>
            <a:r>
              <a:rPr lang="fr-FR" sz="1500" b="1" dirty="0">
                <a:solidFill>
                  <a:srgbClr val="002060"/>
                </a:solidFill>
              </a:rPr>
              <a:t>C’est intégrer que la maitrise de la récupération des </a:t>
            </a:r>
            <a:r>
              <a:rPr lang="fr-FR" sz="1500" b="1" dirty="0" err="1">
                <a:solidFill>
                  <a:srgbClr val="002060"/>
                </a:solidFill>
              </a:rPr>
              <a:t>scraps</a:t>
            </a:r>
            <a:r>
              <a:rPr lang="fr-FR" sz="1500" b="1" dirty="0">
                <a:solidFill>
                  <a:srgbClr val="002060"/>
                </a:solidFill>
              </a:rPr>
              <a:t> est l’élément de compétitivité majeur dans cette activité. Ceci nécessite un savoir-faire spécifique développé par les </a:t>
            </a:r>
            <a:r>
              <a:rPr lang="fr-FR" sz="1500" b="1" dirty="0" err="1">
                <a:solidFill>
                  <a:srgbClr val="002060"/>
                </a:solidFill>
              </a:rPr>
              <a:t>melters</a:t>
            </a:r>
            <a:r>
              <a:rPr lang="fr-FR" sz="1500" b="1" dirty="0">
                <a:solidFill>
                  <a:srgbClr val="002060"/>
                </a:solidFill>
              </a:rPr>
              <a:t> US depuis  plus de 25 ans. C’est d’abord un changement culturel profond à engager :</a:t>
            </a:r>
          </a:p>
          <a:p>
            <a:pPr algn="just"/>
            <a:r>
              <a:rPr lang="fr-FR" sz="1500" dirty="0">
                <a:solidFill>
                  <a:srgbClr val="002060"/>
                </a:solidFill>
              </a:rPr>
              <a:t> </a:t>
            </a:r>
          </a:p>
          <a:p>
            <a:pPr algn="just"/>
            <a:r>
              <a:rPr lang="fr-FR" sz="1400" i="1" dirty="0">
                <a:solidFill>
                  <a:srgbClr val="002060"/>
                </a:solidFill>
              </a:rPr>
              <a:t>La matière est au-dessus de tout… (Aperam). </a:t>
            </a:r>
            <a:r>
              <a:rPr lang="fr-FR" sz="1400" dirty="0">
                <a:solidFill>
                  <a:srgbClr val="002060"/>
                </a:solidFill>
              </a:rPr>
              <a:t>A ce jour, les chutes sont considérées dans l’entreprise comme une variable d’ajustement : possibilité d’en ajouter à volonté dans les devis (au-delà du </a:t>
            </a:r>
            <a:r>
              <a:rPr lang="fr-FR" sz="1400" dirty="0" err="1">
                <a:solidFill>
                  <a:srgbClr val="002060"/>
                </a:solidFill>
              </a:rPr>
              <a:t>chutage</a:t>
            </a:r>
            <a:r>
              <a:rPr lang="fr-FR" sz="1400" dirty="0">
                <a:solidFill>
                  <a:srgbClr val="002060"/>
                </a:solidFill>
              </a:rPr>
              <a:t> de mise au mille…), ventes pour ajuster le cash fin de mois,…etc...</a:t>
            </a:r>
          </a:p>
          <a:p>
            <a:pPr algn="just"/>
            <a:endParaRPr lang="fr-FR" sz="1400" dirty="0">
              <a:solidFill>
                <a:srgbClr val="002060"/>
              </a:solidFill>
            </a:endParaRPr>
          </a:p>
          <a:p>
            <a:pPr algn="just"/>
            <a:endParaRPr lang="fr-FR" sz="1400" dirty="0">
              <a:solidFill>
                <a:srgbClr val="002060"/>
              </a:solidFill>
            </a:endParaRPr>
          </a:p>
          <a:p>
            <a:r>
              <a:rPr lang="fr-FR" sz="1500" b="1" dirty="0">
                <a:solidFill>
                  <a:srgbClr val="002060"/>
                </a:solidFill>
              </a:rPr>
              <a:t>C’est aussi une approche nouvelle de l’activité à engager :</a:t>
            </a:r>
          </a:p>
          <a:p>
            <a:endParaRPr lang="fr-FR" sz="1500" dirty="0">
              <a:solidFill>
                <a:srgbClr val="002060"/>
              </a:solidFill>
            </a:endParaRPr>
          </a:p>
          <a:p>
            <a:r>
              <a:rPr lang="fr-FR" sz="1500" dirty="0">
                <a:solidFill>
                  <a:srgbClr val="002060"/>
                </a:solidFill>
              </a:rPr>
              <a:t>Avoir une stratégie de valorisation des </a:t>
            </a:r>
            <a:r>
              <a:rPr lang="fr-FR" sz="1500" dirty="0" err="1">
                <a:solidFill>
                  <a:srgbClr val="002060"/>
                </a:solidFill>
              </a:rPr>
              <a:t>scraps</a:t>
            </a:r>
            <a:r>
              <a:rPr lang="fr-FR" sz="1500" dirty="0">
                <a:solidFill>
                  <a:srgbClr val="002060"/>
                </a:solidFill>
              </a:rPr>
              <a:t> à moindre valeur et d’abaisser la valeur des productions pour l’ensemble des acteurs, en s’organisant pour :</a:t>
            </a:r>
          </a:p>
          <a:p>
            <a:r>
              <a:rPr lang="fr-FR" sz="1500" dirty="0">
                <a:solidFill>
                  <a:srgbClr val="002060"/>
                </a:solidFill>
              </a:rPr>
              <a:t>	</a:t>
            </a:r>
          </a:p>
          <a:p>
            <a:r>
              <a:rPr lang="fr-FR" sz="1400" dirty="0">
                <a:solidFill>
                  <a:srgbClr val="002060"/>
                </a:solidFill>
              </a:rPr>
              <a:t>   - récupérer contractuellement les chutes sur l’ensemble du cycle de fabrication des pièces en superalliages, </a:t>
            </a:r>
          </a:p>
          <a:p>
            <a:r>
              <a:rPr lang="fr-FR" sz="1400" dirty="0">
                <a:solidFill>
                  <a:srgbClr val="002060"/>
                </a:solidFill>
              </a:rPr>
              <a:t>   - « </a:t>
            </a:r>
            <a:r>
              <a:rPr lang="fr-FR" sz="1400" dirty="0" err="1">
                <a:solidFill>
                  <a:srgbClr val="002060"/>
                </a:solidFill>
              </a:rPr>
              <a:t>processer</a:t>
            </a:r>
            <a:r>
              <a:rPr lang="fr-FR" sz="1400" dirty="0">
                <a:solidFill>
                  <a:srgbClr val="002060"/>
                </a:solidFill>
              </a:rPr>
              <a:t> ou faire </a:t>
            </a:r>
            <a:r>
              <a:rPr lang="fr-FR" sz="1400" dirty="0" err="1">
                <a:solidFill>
                  <a:srgbClr val="002060"/>
                </a:solidFill>
              </a:rPr>
              <a:t>processer</a:t>
            </a:r>
            <a:r>
              <a:rPr lang="fr-FR" sz="1400" dirty="0">
                <a:solidFill>
                  <a:srgbClr val="002060"/>
                </a:solidFill>
              </a:rPr>
              <a:t> » les chutes à coût compétitif pour ré-enfournement,</a:t>
            </a:r>
          </a:p>
          <a:p>
            <a:r>
              <a:rPr lang="fr-FR" sz="1400" dirty="0">
                <a:solidFill>
                  <a:srgbClr val="002060"/>
                </a:solidFill>
              </a:rPr>
              <a:t>   - maitriser la qualité dans une logique de taux d’enfournement admissibles pilotés,</a:t>
            </a:r>
          </a:p>
          <a:p>
            <a:r>
              <a:rPr lang="fr-FR" sz="1400" dirty="0">
                <a:solidFill>
                  <a:srgbClr val="002060"/>
                </a:solidFill>
              </a:rPr>
              <a:t>   - réduire les mises au mille de production, </a:t>
            </a:r>
          </a:p>
          <a:p>
            <a:r>
              <a:rPr lang="fr-FR" sz="1400" dirty="0">
                <a:solidFill>
                  <a:srgbClr val="002060"/>
                </a:solidFill>
              </a:rPr>
              <a:t>   - construire une logique devis et </a:t>
            </a:r>
            <a:r>
              <a:rPr lang="fr-FR" sz="1400" dirty="0" err="1">
                <a:solidFill>
                  <a:srgbClr val="002060"/>
                </a:solidFill>
              </a:rPr>
              <a:t>costing</a:t>
            </a:r>
            <a:r>
              <a:rPr lang="fr-FR" sz="1400" dirty="0">
                <a:solidFill>
                  <a:srgbClr val="002060"/>
                </a:solidFill>
              </a:rPr>
              <a:t> cohérente avec l’économie circulaire,</a:t>
            </a:r>
          </a:p>
          <a:p>
            <a:r>
              <a:rPr lang="fr-FR" sz="1500" dirty="0">
                <a:solidFill>
                  <a:srgbClr val="002060"/>
                </a:solidFill>
              </a:rPr>
              <a:t>		</a:t>
            </a:r>
            <a:endParaRPr lang="fr-FR" sz="900" dirty="0">
              <a:solidFill>
                <a:schemeClr val="tx2"/>
              </a:solidFill>
            </a:endParaRPr>
          </a:p>
        </p:txBody>
      </p:sp>
    </p:spTree>
    <p:extLst>
      <p:ext uri="{BB962C8B-B14F-4D97-AF65-F5344CB8AC3E}">
        <p14:creationId xmlns:p14="http://schemas.microsoft.com/office/powerpoint/2010/main" val="25865842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65102"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Suites à donner, ….ce que nous proposons de réaliser </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22</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286246" y="1105365"/>
            <a:ext cx="8719977" cy="6724918"/>
          </a:xfrm>
          <a:prstGeom prst="rect">
            <a:avLst/>
          </a:prstGeom>
          <a:noFill/>
        </p:spPr>
        <p:txBody>
          <a:bodyPr wrap="square" rtlCol="0">
            <a:spAutoFit/>
          </a:bodyPr>
          <a:lstStyle/>
          <a:p>
            <a:r>
              <a:rPr lang="fr-FR" b="1" dirty="0">
                <a:solidFill>
                  <a:srgbClr val="DB001A"/>
                </a:solidFill>
              </a:rPr>
              <a:t>Proposition de plan d’action 2021/2022 :</a:t>
            </a:r>
            <a:endParaRPr lang="fr-FR" dirty="0">
              <a:solidFill>
                <a:srgbClr val="002060"/>
              </a:solidFill>
            </a:endParaRPr>
          </a:p>
          <a:p>
            <a:endParaRPr lang="fr-FR" sz="1000" dirty="0">
              <a:solidFill>
                <a:srgbClr val="002060"/>
              </a:solidFill>
            </a:endParaRPr>
          </a:p>
          <a:p>
            <a:r>
              <a:rPr lang="fr-FR" sz="1600" b="1" dirty="0">
                <a:solidFill>
                  <a:srgbClr val="DB001A"/>
                </a:solidFill>
              </a:rPr>
              <a:t>Comment aller vers l’économie circulaire</a:t>
            </a:r>
            <a:r>
              <a:rPr lang="fr-FR" b="1" dirty="0">
                <a:solidFill>
                  <a:srgbClr val="DB001A"/>
                </a:solidFill>
              </a:rPr>
              <a:t>…..        </a:t>
            </a:r>
          </a:p>
          <a:p>
            <a:r>
              <a:rPr lang="fr-FR" sz="1600" b="1" dirty="0">
                <a:solidFill>
                  <a:srgbClr val="DB001A"/>
                </a:solidFill>
              </a:rPr>
              <a:t>		……….en reproduisant le modèle technico-économique des </a:t>
            </a:r>
            <a:r>
              <a:rPr lang="fr-FR" sz="1600" b="1" dirty="0" err="1">
                <a:solidFill>
                  <a:srgbClr val="DB001A"/>
                </a:solidFill>
              </a:rPr>
              <a:t>melters</a:t>
            </a:r>
            <a:r>
              <a:rPr lang="fr-FR" sz="1600" b="1" dirty="0">
                <a:solidFill>
                  <a:srgbClr val="DB001A"/>
                </a:solidFill>
              </a:rPr>
              <a:t> US :</a:t>
            </a:r>
          </a:p>
          <a:p>
            <a:endParaRPr lang="fr-FR" sz="1500" b="1" dirty="0">
              <a:solidFill>
                <a:srgbClr val="002060"/>
              </a:solidFill>
            </a:endParaRPr>
          </a:p>
          <a:p>
            <a:r>
              <a:rPr lang="fr-FR" sz="1500" dirty="0">
                <a:solidFill>
                  <a:srgbClr val="002060"/>
                </a:solidFill>
              </a:rPr>
              <a:t>1 - Finaliser audit interne/externe circuit chutes 706 et 718, </a:t>
            </a:r>
          </a:p>
          <a:p>
            <a:pPr algn="just"/>
            <a:endParaRPr lang="fr-FR" sz="1500" dirty="0">
              <a:solidFill>
                <a:srgbClr val="002060"/>
              </a:solidFill>
            </a:endParaRPr>
          </a:p>
          <a:p>
            <a:pPr algn="just"/>
            <a:r>
              <a:rPr lang="fr-FR" sz="1500" dirty="0">
                <a:solidFill>
                  <a:srgbClr val="002060"/>
                </a:solidFill>
              </a:rPr>
              <a:t>2 - Former les acteurs aux principes de l’économie circulaire, notamment la systématique des contrats de récupération de chutes avec abaissement de la consommation de cash,</a:t>
            </a:r>
          </a:p>
          <a:p>
            <a:pPr algn="just"/>
            <a:endParaRPr lang="fr-FR" sz="1500" dirty="0">
              <a:solidFill>
                <a:srgbClr val="002060"/>
              </a:solidFill>
            </a:endParaRPr>
          </a:p>
          <a:p>
            <a:pPr algn="just"/>
            <a:r>
              <a:rPr lang="fr-FR" sz="1500" dirty="0">
                <a:solidFill>
                  <a:srgbClr val="002060"/>
                </a:solidFill>
              </a:rPr>
              <a:t>3 – Finaliser le benchmark technico-financiers des prestations de </a:t>
            </a:r>
            <a:r>
              <a:rPr lang="fr-FR" sz="1500" dirty="0" err="1">
                <a:solidFill>
                  <a:srgbClr val="002060"/>
                </a:solidFill>
              </a:rPr>
              <a:t>processing</a:t>
            </a:r>
            <a:r>
              <a:rPr lang="fr-FR" sz="1500" dirty="0">
                <a:solidFill>
                  <a:srgbClr val="002060"/>
                </a:solidFill>
              </a:rPr>
              <a:t> des chutes,</a:t>
            </a:r>
          </a:p>
          <a:p>
            <a:pPr algn="just"/>
            <a:endParaRPr lang="fr-FR" sz="1500" dirty="0">
              <a:solidFill>
                <a:srgbClr val="002060"/>
              </a:solidFill>
            </a:endParaRPr>
          </a:p>
          <a:p>
            <a:pPr algn="just"/>
            <a:r>
              <a:rPr lang="fr-FR" sz="1500" dirty="0">
                <a:solidFill>
                  <a:srgbClr val="002060"/>
                </a:solidFill>
              </a:rPr>
              <a:t>4 - Proposer une architecture devis avec des données technico-économiques cibles,</a:t>
            </a:r>
          </a:p>
          <a:p>
            <a:pPr algn="just"/>
            <a:r>
              <a:rPr lang="fr-FR" sz="1500" dirty="0">
                <a:solidFill>
                  <a:srgbClr val="002060"/>
                </a:solidFill>
              </a:rPr>
              <a:t> révision du processus devis (intégration de l’économie circulaire),</a:t>
            </a:r>
          </a:p>
          <a:p>
            <a:pPr algn="just"/>
            <a:endParaRPr lang="fr-FR" sz="1500" dirty="0">
              <a:solidFill>
                <a:srgbClr val="002060"/>
              </a:solidFill>
            </a:endParaRPr>
          </a:p>
          <a:p>
            <a:pPr algn="just"/>
            <a:r>
              <a:rPr lang="fr-FR" sz="1500" dirty="0">
                <a:solidFill>
                  <a:srgbClr val="002060"/>
                </a:solidFill>
              </a:rPr>
              <a:t>5 - Utiliser le 706-GE comme vecteur d’anticipation du projet pour mettre en place les principes interne et externe de l’économie circulaire.</a:t>
            </a:r>
          </a:p>
          <a:p>
            <a:pPr algn="just"/>
            <a:endParaRPr lang="fr-FR" sz="1500" dirty="0">
              <a:solidFill>
                <a:srgbClr val="002060"/>
              </a:solidFill>
            </a:endParaRPr>
          </a:p>
          <a:p>
            <a:pPr algn="just"/>
            <a:r>
              <a:rPr lang="fr-FR" sz="1500" dirty="0">
                <a:solidFill>
                  <a:srgbClr val="002060"/>
                </a:solidFill>
              </a:rPr>
              <a:t>6 - Proposer plusieurs schémas organisationnels de gestion des chutes (industriel/commercial - interne/externe/mixte) avec comparaison OPEX/CAPEX, avantage/inconvénients,</a:t>
            </a:r>
          </a:p>
          <a:p>
            <a:pPr algn="just"/>
            <a:endParaRPr lang="fr-FR" sz="1500" dirty="0">
              <a:solidFill>
                <a:srgbClr val="002060"/>
              </a:solidFill>
            </a:endParaRPr>
          </a:p>
          <a:p>
            <a:pPr algn="just"/>
            <a:r>
              <a:rPr lang="fr-FR" sz="1500" dirty="0">
                <a:solidFill>
                  <a:srgbClr val="002060"/>
                </a:solidFill>
              </a:rPr>
              <a:t>7 - Instruction d’une démarche pour contact/contrat avec processeurs de chutes pour mise en place d’une solution compacte/locale de traitement des chutes.</a:t>
            </a:r>
          </a:p>
          <a:p>
            <a:pPr algn="just"/>
            <a:endParaRPr lang="fr-FR" sz="1500" dirty="0">
              <a:solidFill>
                <a:srgbClr val="002060"/>
              </a:solidFill>
            </a:endParaRPr>
          </a:p>
          <a:p>
            <a:pPr algn="just"/>
            <a:endParaRPr lang="fr-FR" dirty="0">
              <a:solidFill>
                <a:srgbClr val="002060"/>
              </a:solidFill>
            </a:endParaRP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Tree>
    <p:extLst>
      <p:ext uri="{BB962C8B-B14F-4D97-AF65-F5344CB8AC3E}">
        <p14:creationId xmlns:p14="http://schemas.microsoft.com/office/powerpoint/2010/main" val="45735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2624"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Suites à donner, ….ce que nous proposons de réaliser </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23</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212011" y="1025852"/>
            <a:ext cx="8719977" cy="6524863"/>
          </a:xfrm>
          <a:prstGeom prst="rect">
            <a:avLst/>
          </a:prstGeom>
          <a:noFill/>
        </p:spPr>
        <p:txBody>
          <a:bodyPr wrap="square" rtlCol="0">
            <a:spAutoFit/>
          </a:bodyPr>
          <a:lstStyle/>
          <a:p>
            <a:r>
              <a:rPr lang="fr-FR" b="1" dirty="0">
                <a:solidFill>
                  <a:srgbClr val="DB001A"/>
                </a:solidFill>
              </a:rPr>
              <a:t>Proposition de plan d’action 2021/2022 :</a:t>
            </a:r>
            <a:endParaRPr lang="fr-FR" dirty="0">
              <a:solidFill>
                <a:srgbClr val="002060"/>
              </a:solidFill>
            </a:endParaRPr>
          </a:p>
          <a:p>
            <a:endParaRPr lang="fr-FR" sz="1000" dirty="0">
              <a:solidFill>
                <a:srgbClr val="002060"/>
              </a:solidFill>
            </a:endParaRPr>
          </a:p>
          <a:p>
            <a:r>
              <a:rPr lang="fr-FR" sz="1600" b="1" dirty="0">
                <a:solidFill>
                  <a:srgbClr val="002060"/>
                </a:solidFill>
              </a:rPr>
              <a:t>Parmi les actions précitées, celles qui sont à prioriser</a:t>
            </a:r>
            <a:r>
              <a:rPr lang="fr-FR" b="1" dirty="0">
                <a:solidFill>
                  <a:srgbClr val="002060"/>
                </a:solidFill>
              </a:rPr>
              <a:t>…..        </a:t>
            </a:r>
          </a:p>
          <a:p>
            <a:r>
              <a:rPr lang="fr-FR" sz="1600" b="1" dirty="0">
                <a:solidFill>
                  <a:srgbClr val="002060"/>
                </a:solidFill>
              </a:rPr>
              <a:t>………. pour obtenir sous 3 à 9 mois, des victoires rapides avec des effets mesurables :</a:t>
            </a:r>
          </a:p>
          <a:p>
            <a:endParaRPr lang="fr-FR" sz="1600" b="1" dirty="0">
              <a:solidFill>
                <a:srgbClr val="002060"/>
              </a:solidFill>
            </a:endParaRPr>
          </a:p>
          <a:p>
            <a:r>
              <a:rPr lang="fr-FR" sz="1400" b="1" dirty="0">
                <a:solidFill>
                  <a:srgbClr val="F27019"/>
                </a:solidFill>
              </a:rPr>
              <a:t>1 – Finaliser l’audit des chutes 706 et 718,</a:t>
            </a:r>
            <a:endParaRPr lang="fr-FR" sz="1400" b="1" dirty="0">
              <a:solidFill>
                <a:srgbClr val="002060"/>
              </a:solidFill>
            </a:endParaRPr>
          </a:p>
          <a:p>
            <a:pPr algn="just"/>
            <a:endParaRPr lang="fr-FR" sz="1500" dirty="0">
              <a:solidFill>
                <a:srgbClr val="002060"/>
              </a:solidFill>
            </a:endParaRPr>
          </a:p>
          <a:p>
            <a:pPr algn="just"/>
            <a:r>
              <a:rPr lang="fr-FR" sz="1400" b="1" dirty="0">
                <a:solidFill>
                  <a:srgbClr val="F27019"/>
                </a:solidFill>
              </a:rPr>
              <a:t>2 - Utiliser le 706GE pour mettre en place une partie des principes interne et externe de l’économie circulaire, dans le détail :</a:t>
            </a:r>
          </a:p>
          <a:p>
            <a:pPr algn="just"/>
            <a:endParaRPr lang="fr-FR" sz="1300" dirty="0">
              <a:solidFill>
                <a:srgbClr val="002060"/>
              </a:solidFill>
            </a:endParaRPr>
          </a:p>
          <a:p>
            <a:pPr algn="just"/>
            <a:r>
              <a:rPr lang="fr-FR" sz="1300" dirty="0">
                <a:solidFill>
                  <a:srgbClr val="002060"/>
                </a:solidFill>
              </a:rPr>
              <a:t>	</a:t>
            </a:r>
            <a:r>
              <a:rPr lang="fr-FR" sz="1300" b="1" dirty="0">
                <a:solidFill>
                  <a:srgbClr val="002060"/>
                </a:solidFill>
              </a:rPr>
              <a:t>2-1</a:t>
            </a:r>
            <a:r>
              <a:rPr lang="fr-FR" sz="1300" dirty="0">
                <a:solidFill>
                  <a:srgbClr val="002060"/>
                </a:solidFill>
              </a:rPr>
              <a:t>- Organiser le contrôle des flux de chutes 706GE (et autres SA) sur l’ensemble des sites concernés 	(internes et externes) en créant la fonction sur les sites dépourvus. Les missions : </a:t>
            </a:r>
          </a:p>
          <a:p>
            <a:pPr algn="just"/>
            <a:r>
              <a:rPr lang="fr-FR" sz="1300" dirty="0">
                <a:solidFill>
                  <a:srgbClr val="002060"/>
                </a:solidFill>
              </a:rPr>
              <a:t>	   - Organiser/optimiser/contrôler la collecte des chutes aux points de </a:t>
            </a:r>
            <a:r>
              <a:rPr lang="fr-FR" sz="1300" dirty="0" err="1">
                <a:solidFill>
                  <a:srgbClr val="002060"/>
                </a:solidFill>
              </a:rPr>
              <a:t>chutage</a:t>
            </a:r>
            <a:r>
              <a:rPr lang="fr-FR" sz="1300" dirty="0">
                <a:solidFill>
                  <a:srgbClr val="002060"/>
                </a:solidFill>
              </a:rPr>
              <a:t>,</a:t>
            </a:r>
          </a:p>
          <a:p>
            <a:pPr algn="just"/>
            <a:r>
              <a:rPr lang="fr-FR" sz="1300" dirty="0">
                <a:solidFill>
                  <a:srgbClr val="002060"/>
                </a:solidFill>
              </a:rPr>
              <a:t>	   - Etablir les bilans matières chutes vs les gammes de production interne/externe (KPI sur prévu vs réalisé), 	     le consolider à l’échelle des productions 706GE à partir d’un site leader,</a:t>
            </a:r>
          </a:p>
          <a:p>
            <a:pPr algn="just"/>
            <a:r>
              <a:rPr lang="fr-FR" sz="1300" dirty="0">
                <a:solidFill>
                  <a:srgbClr val="002060"/>
                </a:solidFill>
              </a:rPr>
              <a:t>	   - Contractualiser les quantités de chutes à retourner avec les sites (internes/externes),</a:t>
            </a:r>
          </a:p>
          <a:p>
            <a:pPr algn="just"/>
            <a:r>
              <a:rPr lang="fr-FR" sz="1300" dirty="0">
                <a:solidFill>
                  <a:srgbClr val="002060"/>
                </a:solidFill>
              </a:rPr>
              <a:t>	   - Assurer le suivi des opérations de </a:t>
            </a:r>
            <a:r>
              <a:rPr lang="fr-FR" sz="1300" dirty="0" err="1">
                <a:solidFill>
                  <a:srgbClr val="002060"/>
                </a:solidFill>
              </a:rPr>
              <a:t>processing</a:t>
            </a:r>
            <a:r>
              <a:rPr lang="fr-FR" sz="1300" dirty="0">
                <a:solidFill>
                  <a:srgbClr val="002060"/>
                </a:solidFill>
              </a:rPr>
              <a:t> des chutes dans la version actuelle.	</a:t>
            </a:r>
          </a:p>
          <a:p>
            <a:pPr algn="just"/>
            <a:r>
              <a:rPr lang="fr-FR" sz="1300" dirty="0">
                <a:solidFill>
                  <a:srgbClr val="002060"/>
                </a:solidFill>
              </a:rPr>
              <a:t>	</a:t>
            </a:r>
            <a:r>
              <a:rPr lang="fr-FR" sz="1300" b="1" dirty="0">
                <a:solidFill>
                  <a:srgbClr val="002060"/>
                </a:solidFill>
              </a:rPr>
              <a:t>2-2</a:t>
            </a:r>
            <a:r>
              <a:rPr lang="fr-FR" sz="1300" dirty="0">
                <a:solidFill>
                  <a:srgbClr val="002060"/>
                </a:solidFill>
              </a:rPr>
              <a:t>- En lien avec Philippe </a:t>
            </a:r>
            <a:r>
              <a:rPr lang="fr-FR" sz="1300" dirty="0" err="1">
                <a:solidFill>
                  <a:srgbClr val="002060"/>
                </a:solidFill>
              </a:rPr>
              <a:t>Boussier</a:t>
            </a:r>
            <a:r>
              <a:rPr lang="fr-FR" sz="1300" dirty="0">
                <a:solidFill>
                  <a:srgbClr val="002060"/>
                </a:solidFill>
              </a:rPr>
              <a:t>, préparer la montée en puissance de l’élaboration du 706 en anticipant 	la quantité de chutes à mettre devant le VIM, notamment à partir des points de </a:t>
            </a:r>
            <a:r>
              <a:rPr lang="fr-FR" sz="1300" dirty="0" err="1">
                <a:solidFill>
                  <a:srgbClr val="002060"/>
                </a:solidFill>
              </a:rPr>
              <a:t>chutage</a:t>
            </a:r>
            <a:r>
              <a:rPr lang="fr-FR" sz="1300" dirty="0">
                <a:solidFill>
                  <a:srgbClr val="002060"/>
                </a:solidFill>
              </a:rPr>
              <a:t> externes. </a:t>
            </a:r>
          </a:p>
          <a:p>
            <a:pPr algn="just"/>
            <a:endParaRPr lang="fr-FR" sz="1400" dirty="0">
              <a:solidFill>
                <a:srgbClr val="002060"/>
              </a:solidFill>
            </a:endParaRPr>
          </a:p>
          <a:p>
            <a:pPr algn="just"/>
            <a:r>
              <a:rPr lang="fr-FR" sz="1400" b="1" dirty="0">
                <a:solidFill>
                  <a:srgbClr val="F27019"/>
                </a:solidFill>
              </a:rPr>
              <a:t>3 - Identifier et mettre en place les améliorations possibles du circuit de </a:t>
            </a:r>
            <a:r>
              <a:rPr lang="fr-FR" sz="1400" b="1" dirty="0" err="1">
                <a:solidFill>
                  <a:srgbClr val="F27019"/>
                </a:solidFill>
              </a:rPr>
              <a:t>processing</a:t>
            </a:r>
            <a:r>
              <a:rPr lang="fr-FR" sz="1400" b="1" dirty="0">
                <a:solidFill>
                  <a:srgbClr val="F27019"/>
                </a:solidFill>
              </a:rPr>
              <a:t> de chutes : </a:t>
            </a:r>
          </a:p>
          <a:p>
            <a:pPr algn="just"/>
            <a:endParaRPr lang="fr-FR" sz="1500" dirty="0">
              <a:solidFill>
                <a:srgbClr val="002060"/>
              </a:solidFill>
            </a:endParaRPr>
          </a:p>
          <a:p>
            <a:pPr algn="just"/>
            <a:r>
              <a:rPr lang="fr-FR" sz="1500" dirty="0">
                <a:solidFill>
                  <a:srgbClr val="002060"/>
                </a:solidFill>
              </a:rPr>
              <a:t>	</a:t>
            </a:r>
            <a:r>
              <a:rPr lang="fr-FR" sz="1300" b="1" dirty="0">
                <a:solidFill>
                  <a:srgbClr val="002060"/>
                </a:solidFill>
              </a:rPr>
              <a:t>3-1</a:t>
            </a:r>
            <a:r>
              <a:rPr lang="fr-FR" sz="1300" dirty="0">
                <a:solidFill>
                  <a:srgbClr val="002060"/>
                </a:solidFill>
              </a:rPr>
              <a:t>- Améliorer le fonctionnement du circuit actuel de </a:t>
            </a:r>
            <a:r>
              <a:rPr lang="fr-FR" sz="1300" dirty="0" err="1">
                <a:solidFill>
                  <a:srgbClr val="002060"/>
                </a:solidFill>
              </a:rPr>
              <a:t>processing</a:t>
            </a:r>
            <a:r>
              <a:rPr lang="fr-FR" sz="1300" dirty="0">
                <a:solidFill>
                  <a:srgbClr val="002060"/>
                </a:solidFill>
              </a:rPr>
              <a:t> des chutes (coût, </a:t>
            </a:r>
            <a:r>
              <a:rPr lang="fr-FR" sz="1300" dirty="0" err="1">
                <a:solidFill>
                  <a:srgbClr val="002060"/>
                </a:solidFill>
              </a:rPr>
              <a:t>rdt</a:t>
            </a:r>
            <a:r>
              <a:rPr lang="fr-FR" sz="1300" dirty="0">
                <a:solidFill>
                  <a:srgbClr val="002060"/>
                </a:solidFill>
              </a:rPr>
              <a:t>, temps de cycle),</a:t>
            </a:r>
          </a:p>
          <a:p>
            <a:pPr algn="just"/>
            <a:r>
              <a:rPr lang="fr-FR" sz="1300" dirty="0">
                <a:solidFill>
                  <a:srgbClr val="002060"/>
                </a:solidFill>
              </a:rPr>
              <a:t>	</a:t>
            </a:r>
            <a:r>
              <a:rPr lang="fr-FR" sz="1300" b="1" dirty="0">
                <a:solidFill>
                  <a:srgbClr val="002060"/>
                </a:solidFill>
              </a:rPr>
              <a:t>3-2</a:t>
            </a:r>
            <a:r>
              <a:rPr lang="fr-FR" sz="1300" dirty="0">
                <a:solidFill>
                  <a:srgbClr val="002060"/>
                </a:solidFill>
              </a:rPr>
              <a:t>- Etudier une version alternative de proximité, regroupant l’ensemble des étapes du </a:t>
            </a:r>
            <a:r>
              <a:rPr lang="fr-FR" sz="1300" dirty="0" err="1">
                <a:solidFill>
                  <a:srgbClr val="002060"/>
                </a:solidFill>
              </a:rPr>
              <a:t>processing</a:t>
            </a:r>
            <a:r>
              <a:rPr lang="fr-FR" sz="1300" dirty="0">
                <a:solidFill>
                  <a:srgbClr val="002060"/>
                </a:solidFill>
              </a:rPr>
              <a:t> des chutes.</a:t>
            </a:r>
          </a:p>
          <a:p>
            <a:pPr algn="just"/>
            <a:endParaRPr lang="fr-FR" sz="1200" dirty="0">
              <a:solidFill>
                <a:srgbClr val="002060"/>
              </a:solidFill>
            </a:endParaRPr>
          </a:p>
          <a:p>
            <a:pPr algn="just"/>
            <a:endParaRPr lang="fr-FR" dirty="0">
              <a:solidFill>
                <a:srgbClr val="002060"/>
              </a:solidFill>
            </a:endParaRP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Tree>
    <p:extLst>
      <p:ext uri="{BB962C8B-B14F-4D97-AF65-F5344CB8AC3E}">
        <p14:creationId xmlns:p14="http://schemas.microsoft.com/office/powerpoint/2010/main" val="145749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7532"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 depuis septembre 2020</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3</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405517" y="1120272"/>
            <a:ext cx="8097652" cy="4585871"/>
          </a:xfrm>
          <a:prstGeom prst="rect">
            <a:avLst/>
          </a:prstGeom>
          <a:noFill/>
        </p:spPr>
        <p:txBody>
          <a:bodyPr wrap="square" rtlCol="0">
            <a:spAutoFit/>
          </a:bodyPr>
          <a:lstStyle/>
          <a:p>
            <a:endParaRPr lang="fr-FR" b="1" dirty="0">
              <a:solidFill>
                <a:srgbClr val="DB001A"/>
              </a:solidFill>
            </a:endParaRPr>
          </a:p>
          <a:p>
            <a:r>
              <a:rPr lang="fr-FR" b="1" dirty="0">
                <a:solidFill>
                  <a:srgbClr val="DB001A"/>
                </a:solidFill>
              </a:rPr>
              <a:t>Agenda de la présentation :</a:t>
            </a:r>
          </a:p>
          <a:p>
            <a:endParaRPr lang="fr-FR" b="1" dirty="0">
              <a:solidFill>
                <a:srgbClr val="DB001A"/>
              </a:solidFill>
            </a:endParaRPr>
          </a:p>
          <a:p>
            <a:r>
              <a:rPr lang="fr-FR" b="1" dirty="0">
                <a:solidFill>
                  <a:srgbClr val="002060"/>
                </a:solidFill>
              </a:rPr>
              <a:t>Ce qui a été réalisé</a:t>
            </a:r>
            <a:endParaRPr lang="fr-FR" dirty="0">
              <a:solidFill>
                <a:srgbClr val="002060"/>
              </a:solidFill>
            </a:endParaRPr>
          </a:p>
          <a:p>
            <a:pPr algn="just"/>
            <a:endParaRPr lang="fr-FR" dirty="0">
              <a:solidFill>
                <a:srgbClr val="002060"/>
              </a:solidFill>
            </a:endParaRPr>
          </a:p>
          <a:p>
            <a:pPr algn="just"/>
            <a:r>
              <a:rPr lang="fr-FR" dirty="0">
                <a:solidFill>
                  <a:srgbClr val="002060"/>
                </a:solidFill>
              </a:rPr>
              <a:t>	</a:t>
            </a:r>
            <a:r>
              <a:rPr lang="fr-FR" sz="1600" dirty="0">
                <a:solidFill>
                  <a:srgbClr val="002060"/>
                </a:solidFill>
              </a:rPr>
              <a:t>1 - Compréhension du modèle d’économie circulaire des </a:t>
            </a:r>
            <a:r>
              <a:rPr lang="fr-FR" sz="1600" dirty="0" err="1">
                <a:solidFill>
                  <a:srgbClr val="002060"/>
                </a:solidFill>
              </a:rPr>
              <a:t>melters</a:t>
            </a:r>
            <a:r>
              <a:rPr lang="fr-FR" sz="1600" dirty="0">
                <a:solidFill>
                  <a:srgbClr val="002060"/>
                </a:solidFill>
              </a:rPr>
              <a:t> US, </a:t>
            </a:r>
          </a:p>
          <a:p>
            <a:pPr algn="just"/>
            <a:endParaRPr lang="fr-FR" sz="1600" dirty="0">
              <a:solidFill>
                <a:srgbClr val="002060"/>
              </a:solidFill>
            </a:endParaRPr>
          </a:p>
          <a:p>
            <a:pPr algn="just"/>
            <a:r>
              <a:rPr lang="fr-FR" sz="1600" dirty="0">
                <a:solidFill>
                  <a:srgbClr val="002060"/>
                </a:solidFill>
              </a:rPr>
              <a:t>	2 - Bilan du devis du 718 en R 14‘’ Flux Pamiers/Siemens</a:t>
            </a:r>
          </a:p>
          <a:p>
            <a:pPr algn="just"/>
            <a:endParaRPr lang="fr-FR" sz="1600" dirty="0">
              <a:solidFill>
                <a:srgbClr val="002060"/>
              </a:solidFill>
            </a:endParaRPr>
          </a:p>
          <a:p>
            <a:pPr algn="just"/>
            <a:r>
              <a:rPr lang="fr-FR" sz="1600" dirty="0">
                <a:solidFill>
                  <a:srgbClr val="002060"/>
                </a:solidFill>
              </a:rPr>
              <a:t>	3 - Lien avec le 706, </a:t>
            </a:r>
          </a:p>
          <a:p>
            <a:pPr algn="just"/>
            <a:endParaRPr lang="fr-FR" sz="1600" dirty="0">
              <a:solidFill>
                <a:srgbClr val="002060"/>
              </a:solidFill>
            </a:endParaRPr>
          </a:p>
          <a:p>
            <a:pPr algn="just"/>
            <a:r>
              <a:rPr lang="fr-FR" sz="1600" dirty="0">
                <a:solidFill>
                  <a:srgbClr val="002060"/>
                </a:solidFill>
              </a:rPr>
              <a:t>	4 - Impact sur qualité des produits SA (cas du 718) de la maximisation du taux de 	     chutes dans les structures d’enfournement,</a:t>
            </a:r>
          </a:p>
          <a:p>
            <a:pPr algn="just"/>
            <a:endParaRPr lang="fr-FR" b="1" dirty="0">
              <a:solidFill>
                <a:srgbClr val="002060"/>
              </a:solidFill>
            </a:endParaRPr>
          </a:p>
          <a:p>
            <a:pPr algn="just"/>
            <a:r>
              <a:rPr lang="fr-FR" b="1" dirty="0">
                <a:solidFill>
                  <a:srgbClr val="002060"/>
                </a:solidFill>
              </a:rPr>
              <a:t>Conclusions</a:t>
            </a:r>
          </a:p>
          <a:p>
            <a:pPr algn="just"/>
            <a:endParaRPr lang="fr-FR" b="1" dirty="0">
              <a:solidFill>
                <a:srgbClr val="002060"/>
              </a:solidFill>
            </a:endParaRPr>
          </a:p>
          <a:p>
            <a:pPr algn="just"/>
            <a:r>
              <a:rPr lang="fr-FR" b="1" dirty="0">
                <a:solidFill>
                  <a:srgbClr val="002060"/>
                </a:solidFill>
              </a:rPr>
              <a:t>Proposition de plan d’actions 2021/2022</a:t>
            </a:r>
          </a:p>
        </p:txBody>
      </p:sp>
    </p:spTree>
    <p:extLst>
      <p:ext uri="{BB962C8B-B14F-4D97-AF65-F5344CB8AC3E}">
        <p14:creationId xmlns:p14="http://schemas.microsoft.com/office/powerpoint/2010/main" val="151675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6679"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4</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11" y="162242"/>
            <a:ext cx="9080390" cy="7371249"/>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dirty="0">
              <a:solidFill>
                <a:srgbClr val="002060"/>
              </a:solidFill>
            </a:endParaRPr>
          </a:p>
          <a:p>
            <a:r>
              <a:rPr lang="fr-FR" sz="1600" dirty="0">
                <a:solidFill>
                  <a:srgbClr val="002060"/>
                </a:solidFill>
              </a:rPr>
              <a:t>Schéma de production d’une pièce aéronautique fabriquée en superalliage 718</a:t>
            </a:r>
          </a:p>
          <a:p>
            <a:endParaRPr lang="fr-FR" dirty="0">
              <a:solidFill>
                <a:srgbClr val="002060"/>
              </a:solidFill>
            </a:endParaRPr>
          </a:p>
          <a:p>
            <a:r>
              <a:rPr lang="fr-FR" dirty="0">
                <a:solidFill>
                  <a:srgbClr val="002060"/>
                </a:solidFill>
              </a:rPr>
              <a:t>	</a:t>
            </a:r>
            <a:r>
              <a:rPr lang="fr-FR" b="1" dirty="0">
                <a:solidFill>
                  <a:srgbClr val="F27019"/>
                </a:solidFill>
              </a:rPr>
              <a:t>Terrain 1 </a:t>
            </a:r>
            <a:r>
              <a:rPr lang="fr-FR" dirty="0">
                <a:solidFill>
                  <a:srgbClr val="F27019"/>
                </a:solidFill>
              </a:rPr>
              <a:t>(à domicile….)</a:t>
            </a:r>
          </a:p>
          <a:p>
            <a:r>
              <a:rPr lang="fr-FR" dirty="0">
                <a:solidFill>
                  <a:srgbClr val="002060"/>
                </a:solidFill>
              </a:rPr>
              <a:t>			</a:t>
            </a:r>
          </a:p>
          <a:p>
            <a:r>
              <a:rPr lang="fr-FR" sz="1600" dirty="0">
                <a:solidFill>
                  <a:srgbClr val="002060"/>
                </a:solidFill>
              </a:rPr>
              <a:t>		Fusion sous vide (VIM) </a:t>
            </a:r>
          </a:p>
          <a:p>
            <a:endParaRPr lang="fr-FR" sz="1600" dirty="0">
              <a:solidFill>
                <a:srgbClr val="002060"/>
              </a:solidFill>
            </a:endParaRPr>
          </a:p>
          <a:p>
            <a:endParaRPr lang="fr-FR" sz="1600" dirty="0">
              <a:solidFill>
                <a:srgbClr val="002060"/>
              </a:solidFill>
            </a:endParaRPr>
          </a:p>
          <a:p>
            <a:r>
              <a:rPr lang="fr-FR" sz="1600" dirty="0">
                <a:solidFill>
                  <a:srgbClr val="002060"/>
                </a:solidFill>
              </a:rPr>
              <a:t>		Refusion(s) ESR/VAR 									</a:t>
            </a:r>
          </a:p>
          <a:p>
            <a:endParaRPr lang="fr-FR" sz="1600" dirty="0">
              <a:solidFill>
                <a:srgbClr val="002060"/>
              </a:solidFill>
            </a:endParaRPr>
          </a:p>
          <a:p>
            <a:r>
              <a:rPr lang="fr-FR" sz="1600" dirty="0">
                <a:solidFill>
                  <a:srgbClr val="002060"/>
                </a:solidFill>
              </a:rPr>
              <a:t>		Production d’une billette forgées</a:t>
            </a:r>
            <a:r>
              <a:rPr lang="fr-FR" dirty="0">
                <a:solidFill>
                  <a:srgbClr val="002060"/>
                </a:solidFill>
              </a:rPr>
              <a:t>			</a:t>
            </a:r>
          </a:p>
          <a:p>
            <a:endParaRPr lang="fr-FR" dirty="0">
              <a:solidFill>
                <a:srgbClr val="002060"/>
              </a:solidFill>
            </a:endParaRPr>
          </a:p>
          <a:p>
            <a:r>
              <a:rPr lang="fr-FR" dirty="0">
                <a:solidFill>
                  <a:srgbClr val="002060"/>
                </a:solidFill>
              </a:rPr>
              <a:t>	</a:t>
            </a:r>
            <a:r>
              <a:rPr lang="fr-FR" b="1" dirty="0">
                <a:solidFill>
                  <a:srgbClr val="F27019"/>
                </a:solidFill>
              </a:rPr>
              <a:t>Terrain 2 </a:t>
            </a:r>
            <a:r>
              <a:rPr lang="fr-FR" dirty="0">
                <a:solidFill>
                  <a:srgbClr val="F27019"/>
                </a:solidFill>
              </a:rPr>
              <a:t>(à l’extérieur….)</a:t>
            </a:r>
          </a:p>
          <a:p>
            <a:r>
              <a:rPr lang="fr-FR" dirty="0">
                <a:solidFill>
                  <a:srgbClr val="002060"/>
                </a:solidFill>
              </a:rPr>
              <a:t>	</a:t>
            </a:r>
          </a:p>
          <a:p>
            <a:r>
              <a:rPr lang="fr-FR" sz="1600" dirty="0">
                <a:solidFill>
                  <a:srgbClr val="002060"/>
                </a:solidFill>
              </a:rPr>
              <a:t>		Production d’ébauches forgées				</a:t>
            </a:r>
          </a:p>
          <a:p>
            <a:endParaRPr lang="fr-FR" sz="1600" dirty="0">
              <a:solidFill>
                <a:srgbClr val="002060"/>
              </a:solidFill>
            </a:endParaRPr>
          </a:p>
          <a:p>
            <a:r>
              <a:rPr lang="fr-FR" sz="1600" dirty="0">
                <a:solidFill>
                  <a:srgbClr val="002060"/>
                </a:solidFill>
              </a:rPr>
              <a:t>		Usinage finaux</a:t>
            </a:r>
          </a:p>
          <a:p>
            <a:endParaRPr lang="fr-FR" dirty="0">
              <a:solidFill>
                <a:srgbClr val="002060"/>
              </a:solidFill>
            </a:endParaRPr>
          </a:p>
          <a:p>
            <a:pPr algn="ctr"/>
            <a:r>
              <a:rPr lang="fr-FR" sz="1500" b="1" dirty="0">
                <a:solidFill>
                  <a:srgbClr val="002060"/>
                </a:solidFill>
              </a:rPr>
              <a:t>   </a:t>
            </a:r>
            <a:r>
              <a:rPr lang="fr-FR" sz="1500" b="1" i="1" dirty="0">
                <a:solidFill>
                  <a:srgbClr val="C00000"/>
                </a:solidFill>
              </a:rPr>
              <a:t>Ces productions se caractérisent par des gammes qui comportent beaucoup de points de    </a:t>
            </a:r>
            <a:r>
              <a:rPr lang="fr-FR" sz="1500" b="1" i="1" dirty="0" err="1">
                <a:solidFill>
                  <a:srgbClr val="C00000"/>
                </a:solidFill>
              </a:rPr>
              <a:t>chutage</a:t>
            </a:r>
            <a:r>
              <a:rPr lang="fr-FR" sz="1500" b="1" i="1" dirty="0">
                <a:solidFill>
                  <a:srgbClr val="C00000"/>
                </a:solidFill>
              </a:rPr>
              <a:t> en quantité et localisation, la récupération des chutes devient un enjeu majeur.</a:t>
            </a:r>
          </a:p>
          <a:p>
            <a:r>
              <a:rPr lang="fr-FR" sz="1500" i="1" dirty="0">
                <a:solidFill>
                  <a:srgbClr val="C00000"/>
                </a:solidFill>
              </a:rPr>
              <a:t>	  	 		</a:t>
            </a:r>
          </a:p>
          <a:p>
            <a:endParaRPr lang="fr-FR" dirty="0">
              <a:solidFill>
                <a:srgbClr val="002060"/>
              </a:solidFill>
            </a:endParaRPr>
          </a:p>
          <a:p>
            <a:endParaRPr lang="fr-FR" sz="900" dirty="0">
              <a:solidFill>
                <a:srgbClr val="002060"/>
              </a:solidFill>
            </a:endParaRPr>
          </a:p>
          <a:p>
            <a:endParaRPr lang="fr-FR" sz="900" dirty="0" err="1">
              <a:solidFill>
                <a:schemeClr val="tx2"/>
              </a:solidFill>
            </a:endParaRPr>
          </a:p>
        </p:txBody>
      </p:sp>
      <p:sp>
        <p:nvSpPr>
          <p:cNvPr id="4" name="Rectangle 3">
            <a:extLst>
              <a:ext uri="{FF2B5EF4-FFF2-40B4-BE49-F238E27FC236}">
                <a16:creationId xmlns:a16="http://schemas.microsoft.com/office/drawing/2014/main" id="{C94B5611-B57B-4F84-98AF-50F5E6CDDAF0}"/>
              </a:ext>
            </a:extLst>
          </p:cNvPr>
          <p:cNvSpPr/>
          <p:nvPr/>
        </p:nvSpPr>
        <p:spPr>
          <a:xfrm>
            <a:off x="5088835" y="3280832"/>
            <a:ext cx="1987826"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id="{336D62F7-8AD3-46F7-8A01-8DD1B5F1738A}"/>
              </a:ext>
            </a:extLst>
          </p:cNvPr>
          <p:cNvSpPr/>
          <p:nvPr/>
        </p:nvSpPr>
        <p:spPr>
          <a:xfrm>
            <a:off x="7148228" y="3280832"/>
            <a:ext cx="401530" cy="32880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Ch1</a:t>
            </a:r>
          </a:p>
        </p:txBody>
      </p:sp>
      <p:sp>
        <p:nvSpPr>
          <p:cNvPr id="6" name="Rectangle 5">
            <a:extLst>
              <a:ext uri="{FF2B5EF4-FFF2-40B4-BE49-F238E27FC236}">
                <a16:creationId xmlns:a16="http://schemas.microsoft.com/office/drawing/2014/main" id="{20C94977-2061-42AC-9C8D-A76356AB2BE4}"/>
              </a:ext>
            </a:extLst>
          </p:cNvPr>
          <p:cNvSpPr/>
          <p:nvPr/>
        </p:nvSpPr>
        <p:spPr>
          <a:xfrm>
            <a:off x="5088834" y="3872079"/>
            <a:ext cx="1558456" cy="328805"/>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1D3B770D-0366-4589-BE77-3E70DC8B8CC9}"/>
              </a:ext>
            </a:extLst>
          </p:cNvPr>
          <p:cNvSpPr/>
          <p:nvPr/>
        </p:nvSpPr>
        <p:spPr>
          <a:xfrm>
            <a:off x="6718854" y="3873451"/>
            <a:ext cx="357807" cy="32880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tx1"/>
                </a:solidFill>
              </a:rPr>
              <a:t>Ch2</a:t>
            </a:r>
          </a:p>
        </p:txBody>
      </p:sp>
      <p:sp>
        <p:nvSpPr>
          <p:cNvPr id="10" name="Rectangle 9">
            <a:extLst>
              <a:ext uri="{FF2B5EF4-FFF2-40B4-BE49-F238E27FC236}">
                <a16:creationId xmlns:a16="http://schemas.microsoft.com/office/drawing/2014/main" id="{9D9807A7-A52B-4B9E-A125-A13E34A6045C}"/>
              </a:ext>
            </a:extLst>
          </p:cNvPr>
          <p:cNvSpPr/>
          <p:nvPr/>
        </p:nvSpPr>
        <p:spPr>
          <a:xfrm>
            <a:off x="5088833" y="4931279"/>
            <a:ext cx="1097281" cy="318053"/>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B1E4ED8A-E02A-49BE-B207-CE07EC88D412}"/>
              </a:ext>
            </a:extLst>
          </p:cNvPr>
          <p:cNvSpPr/>
          <p:nvPr/>
        </p:nvSpPr>
        <p:spPr>
          <a:xfrm>
            <a:off x="5088835" y="5462836"/>
            <a:ext cx="588395" cy="321397"/>
          </a:xfrm>
          <a:prstGeom prst="rect">
            <a:avLst/>
          </a:prstGeom>
          <a:solidFill>
            <a:srgbClr val="F2701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002060"/>
                </a:solidFill>
              </a:rPr>
              <a:t>PF</a:t>
            </a:r>
          </a:p>
        </p:txBody>
      </p:sp>
      <p:sp>
        <p:nvSpPr>
          <p:cNvPr id="12" name="Rectangle 11">
            <a:extLst>
              <a:ext uri="{FF2B5EF4-FFF2-40B4-BE49-F238E27FC236}">
                <a16:creationId xmlns:a16="http://schemas.microsoft.com/office/drawing/2014/main" id="{FDCFB52E-5E39-4BBC-92F5-D5122128FB04}"/>
              </a:ext>
            </a:extLst>
          </p:cNvPr>
          <p:cNvSpPr/>
          <p:nvPr/>
        </p:nvSpPr>
        <p:spPr>
          <a:xfrm>
            <a:off x="6257677" y="4931279"/>
            <a:ext cx="389610" cy="31805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err="1">
                <a:solidFill>
                  <a:schemeClr val="tx1"/>
                </a:solidFill>
              </a:rPr>
              <a:t>Ch</a:t>
            </a:r>
            <a:r>
              <a:rPr lang="fr-FR" sz="1000" dirty="0">
                <a:solidFill>
                  <a:schemeClr val="tx1"/>
                </a:solidFill>
              </a:rPr>
              <a:t> 3</a:t>
            </a:r>
          </a:p>
        </p:txBody>
      </p:sp>
      <p:sp>
        <p:nvSpPr>
          <p:cNvPr id="13" name="Rectangle 12">
            <a:extLst>
              <a:ext uri="{FF2B5EF4-FFF2-40B4-BE49-F238E27FC236}">
                <a16:creationId xmlns:a16="http://schemas.microsoft.com/office/drawing/2014/main" id="{DD624A83-86C0-4301-8F4F-0ABEAB0F4790}"/>
              </a:ext>
            </a:extLst>
          </p:cNvPr>
          <p:cNvSpPr/>
          <p:nvPr/>
        </p:nvSpPr>
        <p:spPr>
          <a:xfrm>
            <a:off x="5772650" y="5462837"/>
            <a:ext cx="413463" cy="321396"/>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dirty="0" err="1">
                <a:solidFill>
                  <a:schemeClr val="tx1"/>
                </a:solidFill>
              </a:rPr>
              <a:t>Ch</a:t>
            </a:r>
            <a:r>
              <a:rPr lang="fr-FR" sz="1000" dirty="0">
                <a:solidFill>
                  <a:schemeClr val="tx1"/>
                </a:solidFill>
              </a:rPr>
              <a:t> 4</a:t>
            </a:r>
          </a:p>
        </p:txBody>
      </p:sp>
      <p:cxnSp>
        <p:nvCxnSpPr>
          <p:cNvPr id="17" name="Connecteur droit 16">
            <a:extLst>
              <a:ext uri="{FF2B5EF4-FFF2-40B4-BE49-F238E27FC236}">
                <a16:creationId xmlns:a16="http://schemas.microsoft.com/office/drawing/2014/main" id="{D1FCDB99-E8B0-473C-822A-ABEFAD6A5873}"/>
              </a:ext>
            </a:extLst>
          </p:cNvPr>
          <p:cNvCxnSpPr>
            <a:cxnSpLocks/>
            <a:stCxn id="12" idx="3"/>
          </p:cNvCxnSpPr>
          <p:nvPr/>
        </p:nvCxnSpPr>
        <p:spPr>
          <a:xfrm>
            <a:off x="6647287" y="5090306"/>
            <a:ext cx="1351726" cy="0"/>
          </a:xfrm>
          <a:prstGeom prst="line">
            <a:avLst/>
          </a:prstGeom>
          <a:ln/>
        </p:spPr>
        <p:style>
          <a:lnRef idx="1">
            <a:schemeClr val="dk1"/>
          </a:lnRef>
          <a:fillRef idx="0">
            <a:schemeClr val="dk1"/>
          </a:fillRef>
          <a:effectRef idx="0">
            <a:schemeClr val="dk1"/>
          </a:effectRef>
          <a:fontRef idx="minor">
            <a:schemeClr val="tx1"/>
          </a:fontRef>
        </p:style>
      </p:cxnSp>
      <p:cxnSp>
        <p:nvCxnSpPr>
          <p:cNvPr id="25" name="Connecteur droit 24">
            <a:extLst>
              <a:ext uri="{FF2B5EF4-FFF2-40B4-BE49-F238E27FC236}">
                <a16:creationId xmlns:a16="http://schemas.microsoft.com/office/drawing/2014/main" id="{D0B148C8-A085-4F3F-AD09-362B97FA0FB7}"/>
              </a:ext>
            </a:extLst>
          </p:cNvPr>
          <p:cNvCxnSpPr>
            <a:cxnSpLocks/>
            <a:stCxn id="13" idx="3"/>
          </p:cNvCxnSpPr>
          <p:nvPr/>
        </p:nvCxnSpPr>
        <p:spPr>
          <a:xfrm>
            <a:off x="6186113" y="5623535"/>
            <a:ext cx="1812900" cy="199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3D6AA1CB-8ACC-4E67-BEC6-92BFDB1CEEAA}"/>
              </a:ext>
            </a:extLst>
          </p:cNvPr>
          <p:cNvCxnSpPr>
            <a:cxnSpLocks/>
            <a:stCxn id="7" idx="3"/>
          </p:cNvCxnSpPr>
          <p:nvPr/>
        </p:nvCxnSpPr>
        <p:spPr>
          <a:xfrm>
            <a:off x="7076661" y="4037854"/>
            <a:ext cx="922352" cy="12995"/>
          </a:xfrm>
          <a:prstGeom prst="line">
            <a:avLst/>
          </a:prstGeom>
          <a:ln/>
        </p:spPr>
        <p:style>
          <a:lnRef idx="1">
            <a:schemeClr val="dk1"/>
          </a:lnRef>
          <a:fillRef idx="0">
            <a:schemeClr val="dk1"/>
          </a:fillRef>
          <a:effectRef idx="0">
            <a:schemeClr val="dk1"/>
          </a:effectRef>
          <a:fontRef idx="minor">
            <a:schemeClr val="tx1"/>
          </a:fontRef>
        </p:style>
      </p:cxnSp>
      <p:cxnSp>
        <p:nvCxnSpPr>
          <p:cNvPr id="35" name="Connecteur droit 34">
            <a:extLst>
              <a:ext uri="{FF2B5EF4-FFF2-40B4-BE49-F238E27FC236}">
                <a16:creationId xmlns:a16="http://schemas.microsoft.com/office/drawing/2014/main" id="{9FE2B275-BB8E-4063-A8F9-6546C334BBD0}"/>
              </a:ext>
            </a:extLst>
          </p:cNvPr>
          <p:cNvCxnSpPr>
            <a:cxnSpLocks/>
            <a:stCxn id="5" idx="3"/>
          </p:cNvCxnSpPr>
          <p:nvPr/>
        </p:nvCxnSpPr>
        <p:spPr>
          <a:xfrm>
            <a:off x="7549758" y="3445235"/>
            <a:ext cx="44925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12FFF402-DBC0-4298-B560-A420C74367FD}"/>
              </a:ext>
            </a:extLst>
          </p:cNvPr>
          <p:cNvCxnSpPr>
            <a:cxnSpLocks/>
          </p:cNvCxnSpPr>
          <p:nvPr/>
        </p:nvCxnSpPr>
        <p:spPr>
          <a:xfrm flipV="1">
            <a:off x="7999013" y="4491211"/>
            <a:ext cx="0" cy="11523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591995FA-961E-4456-A940-7DF37960166A}"/>
              </a:ext>
            </a:extLst>
          </p:cNvPr>
          <p:cNvSpPr/>
          <p:nvPr/>
        </p:nvSpPr>
        <p:spPr>
          <a:xfrm flipV="1">
            <a:off x="563972" y="4302236"/>
            <a:ext cx="7268641" cy="5767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Rectangle 59">
            <a:extLst>
              <a:ext uri="{FF2B5EF4-FFF2-40B4-BE49-F238E27FC236}">
                <a16:creationId xmlns:a16="http://schemas.microsoft.com/office/drawing/2014/main" id="{E4C7DE3A-AA6B-4B21-BA38-5ED95F914C2E}"/>
              </a:ext>
            </a:extLst>
          </p:cNvPr>
          <p:cNvSpPr/>
          <p:nvPr/>
        </p:nvSpPr>
        <p:spPr>
          <a:xfrm>
            <a:off x="8157874" y="4325898"/>
            <a:ext cx="612250" cy="4571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2" name="Connecteur droit avec flèche 61">
            <a:extLst>
              <a:ext uri="{FF2B5EF4-FFF2-40B4-BE49-F238E27FC236}">
                <a16:creationId xmlns:a16="http://schemas.microsoft.com/office/drawing/2014/main" id="{09AA42C5-F150-4E88-B602-4022784B0E12}"/>
              </a:ext>
            </a:extLst>
          </p:cNvPr>
          <p:cNvCxnSpPr>
            <a:cxnSpLocks/>
          </p:cNvCxnSpPr>
          <p:nvPr/>
        </p:nvCxnSpPr>
        <p:spPr>
          <a:xfrm flipV="1">
            <a:off x="7999013" y="3129213"/>
            <a:ext cx="0" cy="10913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C110171-9B5E-4B51-B647-6971115BA0D3}"/>
              </a:ext>
            </a:extLst>
          </p:cNvPr>
          <p:cNvSpPr/>
          <p:nvPr/>
        </p:nvSpPr>
        <p:spPr>
          <a:xfrm>
            <a:off x="563972" y="1958564"/>
            <a:ext cx="8183031" cy="4571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a:extLst>
              <a:ext uri="{FF2B5EF4-FFF2-40B4-BE49-F238E27FC236}">
                <a16:creationId xmlns:a16="http://schemas.microsoft.com/office/drawing/2014/main" id="{8DE72DD7-31D6-4A01-96F2-31AAB9A4527A}"/>
              </a:ext>
            </a:extLst>
          </p:cNvPr>
          <p:cNvSpPr/>
          <p:nvPr/>
        </p:nvSpPr>
        <p:spPr>
          <a:xfrm flipV="1">
            <a:off x="539549" y="5853689"/>
            <a:ext cx="8230575" cy="457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a:extLst>
              <a:ext uri="{FF2B5EF4-FFF2-40B4-BE49-F238E27FC236}">
                <a16:creationId xmlns:a16="http://schemas.microsoft.com/office/drawing/2014/main" id="{FD359F30-B018-4E7E-8E11-2FDCC6F4C8D3}"/>
              </a:ext>
            </a:extLst>
          </p:cNvPr>
          <p:cNvSpPr/>
          <p:nvPr/>
        </p:nvSpPr>
        <p:spPr>
          <a:xfrm>
            <a:off x="4055166" y="2711395"/>
            <a:ext cx="898493" cy="85489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6" name="Connecteur droit 35">
            <a:extLst>
              <a:ext uri="{FF2B5EF4-FFF2-40B4-BE49-F238E27FC236}">
                <a16:creationId xmlns:a16="http://schemas.microsoft.com/office/drawing/2014/main" id="{FDC5BB2C-9613-4530-A180-E01976FD04C9}"/>
              </a:ext>
            </a:extLst>
          </p:cNvPr>
          <p:cNvCxnSpPr>
            <a:cxnSpLocks/>
          </p:cNvCxnSpPr>
          <p:nvPr/>
        </p:nvCxnSpPr>
        <p:spPr>
          <a:xfrm>
            <a:off x="4500438" y="1958564"/>
            <a:ext cx="1" cy="2413053"/>
          </a:xfrm>
          <a:prstGeom prst="line">
            <a:avLst/>
          </a:prstGeom>
          <a:ln/>
        </p:spPr>
        <p:style>
          <a:lnRef idx="2">
            <a:schemeClr val="dk1"/>
          </a:lnRef>
          <a:fillRef idx="0">
            <a:schemeClr val="dk1"/>
          </a:fillRef>
          <a:effectRef idx="1">
            <a:schemeClr val="dk1"/>
          </a:effectRef>
          <a:fontRef idx="minor">
            <a:schemeClr val="tx1"/>
          </a:fontRef>
        </p:style>
      </p:cxnSp>
      <p:sp>
        <p:nvSpPr>
          <p:cNvPr id="56" name="Ellipse 55">
            <a:extLst>
              <a:ext uri="{FF2B5EF4-FFF2-40B4-BE49-F238E27FC236}">
                <a16:creationId xmlns:a16="http://schemas.microsoft.com/office/drawing/2014/main" id="{34223B8A-0642-4945-A934-186ED7AD1747}"/>
              </a:ext>
            </a:extLst>
          </p:cNvPr>
          <p:cNvSpPr/>
          <p:nvPr/>
        </p:nvSpPr>
        <p:spPr>
          <a:xfrm>
            <a:off x="4055166" y="4679145"/>
            <a:ext cx="898494" cy="82129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8" name="Connecteur droit 57">
            <a:extLst>
              <a:ext uri="{FF2B5EF4-FFF2-40B4-BE49-F238E27FC236}">
                <a16:creationId xmlns:a16="http://schemas.microsoft.com/office/drawing/2014/main" id="{250DE7AD-95C4-4C8A-A364-B6746145B1A6}"/>
              </a:ext>
            </a:extLst>
          </p:cNvPr>
          <p:cNvCxnSpPr>
            <a:cxnSpLocks/>
          </p:cNvCxnSpPr>
          <p:nvPr/>
        </p:nvCxnSpPr>
        <p:spPr>
          <a:xfrm flipH="1">
            <a:off x="4500438" y="4325898"/>
            <a:ext cx="1" cy="1573512"/>
          </a:xfrm>
          <a:prstGeom prst="line">
            <a:avLst/>
          </a:prstGeom>
        </p:spPr>
        <p:style>
          <a:lnRef idx="2">
            <a:schemeClr val="dk1"/>
          </a:lnRef>
          <a:fillRef idx="0">
            <a:schemeClr val="dk1"/>
          </a:fillRef>
          <a:effectRef idx="1">
            <a:schemeClr val="dk1"/>
          </a:effectRef>
          <a:fontRef idx="minor">
            <a:schemeClr val="tx1"/>
          </a:fontRef>
        </p:style>
      </p:cxnSp>
      <p:sp>
        <p:nvSpPr>
          <p:cNvPr id="63" name="Rectangle 62">
            <a:extLst>
              <a:ext uri="{FF2B5EF4-FFF2-40B4-BE49-F238E27FC236}">
                <a16:creationId xmlns:a16="http://schemas.microsoft.com/office/drawing/2014/main" id="{5B6A681D-4EAF-4015-8452-FFDC314FFF7E}"/>
              </a:ext>
            </a:extLst>
          </p:cNvPr>
          <p:cNvSpPr/>
          <p:nvPr/>
        </p:nvSpPr>
        <p:spPr>
          <a:xfrm>
            <a:off x="8772841" y="1958565"/>
            <a:ext cx="45719" cy="394084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Rectangle 63">
            <a:extLst>
              <a:ext uri="{FF2B5EF4-FFF2-40B4-BE49-F238E27FC236}">
                <a16:creationId xmlns:a16="http://schemas.microsoft.com/office/drawing/2014/main" id="{4B884D76-E0DD-4642-BB26-046DC6A7A611}"/>
              </a:ext>
            </a:extLst>
          </p:cNvPr>
          <p:cNvSpPr/>
          <p:nvPr/>
        </p:nvSpPr>
        <p:spPr>
          <a:xfrm>
            <a:off x="491672" y="1958565"/>
            <a:ext cx="47877" cy="394084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Rectangle 64">
            <a:extLst>
              <a:ext uri="{FF2B5EF4-FFF2-40B4-BE49-F238E27FC236}">
                <a16:creationId xmlns:a16="http://schemas.microsoft.com/office/drawing/2014/main" id="{52C2CD54-F1CC-4E69-AF50-1B38747C1930}"/>
              </a:ext>
            </a:extLst>
          </p:cNvPr>
          <p:cNvSpPr/>
          <p:nvPr/>
        </p:nvSpPr>
        <p:spPr>
          <a:xfrm>
            <a:off x="8317068" y="2711395"/>
            <a:ext cx="455774" cy="10114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Rectangle 66">
            <a:extLst>
              <a:ext uri="{FF2B5EF4-FFF2-40B4-BE49-F238E27FC236}">
                <a16:creationId xmlns:a16="http://schemas.microsoft.com/office/drawing/2014/main" id="{12EFA395-6A32-4BBE-8EA9-CA062FE48C2A}"/>
              </a:ext>
            </a:extLst>
          </p:cNvPr>
          <p:cNvSpPr/>
          <p:nvPr/>
        </p:nvSpPr>
        <p:spPr>
          <a:xfrm>
            <a:off x="539549" y="2711395"/>
            <a:ext cx="470263" cy="10114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Rectangle 67">
            <a:extLst>
              <a:ext uri="{FF2B5EF4-FFF2-40B4-BE49-F238E27FC236}">
                <a16:creationId xmlns:a16="http://schemas.microsoft.com/office/drawing/2014/main" id="{B6D422C9-C4ED-4226-9684-AB7C2B421D19}"/>
              </a:ext>
            </a:extLst>
          </p:cNvPr>
          <p:cNvSpPr/>
          <p:nvPr/>
        </p:nvSpPr>
        <p:spPr>
          <a:xfrm>
            <a:off x="539549" y="4713155"/>
            <a:ext cx="462315" cy="8125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Rectangle 68">
            <a:extLst>
              <a:ext uri="{FF2B5EF4-FFF2-40B4-BE49-F238E27FC236}">
                <a16:creationId xmlns:a16="http://schemas.microsoft.com/office/drawing/2014/main" id="{91C86B6B-6AB2-4D69-AA82-6D60841EFC2B}"/>
              </a:ext>
            </a:extLst>
          </p:cNvPr>
          <p:cNvSpPr/>
          <p:nvPr/>
        </p:nvSpPr>
        <p:spPr>
          <a:xfrm>
            <a:off x="8317080" y="4713156"/>
            <a:ext cx="455762" cy="8125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6" name="Image 25">
            <a:extLst>
              <a:ext uri="{FF2B5EF4-FFF2-40B4-BE49-F238E27FC236}">
                <a16:creationId xmlns:a16="http://schemas.microsoft.com/office/drawing/2014/main" id="{4AE228AD-E1DE-4FAC-978F-1E02861A0F6C}"/>
              </a:ext>
            </a:extLst>
          </p:cNvPr>
          <p:cNvPicPr>
            <a:picLocks noChangeAspect="1"/>
          </p:cNvPicPr>
          <p:nvPr/>
        </p:nvPicPr>
        <p:blipFill rotWithShape="1">
          <a:blip r:embed="rId7"/>
          <a:srcRect t="21974" r="42766"/>
          <a:stretch/>
        </p:blipFill>
        <p:spPr>
          <a:xfrm>
            <a:off x="6501554" y="2017746"/>
            <a:ext cx="1694877" cy="1099394"/>
          </a:xfrm>
          <a:prstGeom prst="rect">
            <a:avLst/>
          </a:prstGeom>
        </p:spPr>
      </p:pic>
      <p:sp>
        <p:nvSpPr>
          <p:cNvPr id="27" name="ZoneTexte 26">
            <a:extLst>
              <a:ext uri="{FF2B5EF4-FFF2-40B4-BE49-F238E27FC236}">
                <a16:creationId xmlns:a16="http://schemas.microsoft.com/office/drawing/2014/main" id="{E07AE9D5-E99C-414E-9887-94FD7277C925}"/>
              </a:ext>
            </a:extLst>
          </p:cNvPr>
          <p:cNvSpPr txBox="1"/>
          <p:nvPr/>
        </p:nvSpPr>
        <p:spPr>
          <a:xfrm>
            <a:off x="5960869" y="2323516"/>
            <a:ext cx="540685" cy="307777"/>
          </a:xfrm>
          <a:prstGeom prst="rect">
            <a:avLst/>
          </a:prstGeom>
          <a:noFill/>
        </p:spPr>
        <p:txBody>
          <a:bodyPr wrap="square" rtlCol="0">
            <a:spAutoFit/>
          </a:bodyPr>
          <a:lstStyle/>
          <a:p>
            <a:r>
              <a:rPr lang="fr-FR" sz="1400" dirty="0">
                <a:solidFill>
                  <a:schemeClr val="tx2"/>
                </a:solidFill>
              </a:rPr>
              <a:t>VIM</a:t>
            </a:r>
          </a:p>
        </p:txBody>
      </p:sp>
    </p:spTree>
    <p:extLst>
      <p:ext uri="{BB962C8B-B14F-4D97-AF65-F5344CB8AC3E}">
        <p14:creationId xmlns:p14="http://schemas.microsoft.com/office/powerpoint/2010/main" val="2637229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2253"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5</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10" y="857792"/>
            <a:ext cx="9080390" cy="7063472"/>
          </a:xfrm>
          <a:prstGeom prst="rect">
            <a:avLst/>
          </a:prstGeom>
          <a:noFill/>
        </p:spPr>
        <p:txBody>
          <a:bodyPr wrap="square" rtlCol="0">
            <a:spAutoFit/>
          </a:bodyPr>
          <a:lstStyle/>
          <a:p>
            <a:endParaRPr lang="fr-FR" dirty="0">
              <a:solidFill>
                <a:srgbClr val="002060"/>
              </a:solidFill>
            </a:endParaRPr>
          </a:p>
          <a:p>
            <a:r>
              <a:rPr lang="fr-FR" b="1" dirty="0">
                <a:solidFill>
                  <a:srgbClr val="DB001A"/>
                </a:solidFill>
              </a:rPr>
              <a:t>1 - Compréhension du modèle d’économie circulaire mis en place par </a:t>
            </a:r>
            <a:r>
              <a:rPr lang="fr-FR" b="1" dirty="0" err="1">
                <a:solidFill>
                  <a:srgbClr val="DB001A"/>
                </a:solidFill>
              </a:rPr>
              <a:t>melters</a:t>
            </a:r>
            <a:r>
              <a:rPr lang="fr-FR" b="1" dirty="0">
                <a:solidFill>
                  <a:srgbClr val="DB001A"/>
                </a:solidFill>
              </a:rPr>
              <a:t> US,</a:t>
            </a:r>
          </a:p>
          <a:p>
            <a:endParaRPr lang="fr-FR" dirty="0">
              <a:solidFill>
                <a:srgbClr val="002060"/>
              </a:solidFill>
            </a:endParaRPr>
          </a:p>
          <a:p>
            <a:r>
              <a:rPr lang="fr-FR" sz="1600" b="1" u="sng" dirty="0">
                <a:solidFill>
                  <a:srgbClr val="002060"/>
                </a:solidFill>
              </a:rPr>
              <a:t>Approche Carpenter</a:t>
            </a:r>
            <a:r>
              <a:rPr lang="fr-FR" sz="1600" b="1" dirty="0">
                <a:solidFill>
                  <a:srgbClr val="002060"/>
                </a:solidFill>
              </a:rPr>
              <a:t> </a:t>
            </a:r>
            <a:r>
              <a:rPr lang="fr-FR" sz="1600" dirty="0">
                <a:solidFill>
                  <a:srgbClr val="002060"/>
                </a:solidFill>
              </a:rPr>
              <a:t>: Extrait de la </a:t>
            </a:r>
            <a:r>
              <a:rPr lang="fr-FR" sz="1600" dirty="0" err="1">
                <a:solidFill>
                  <a:srgbClr val="002060"/>
                </a:solidFill>
              </a:rPr>
              <a:t>pricing</a:t>
            </a:r>
            <a:r>
              <a:rPr lang="fr-FR" sz="1600" dirty="0">
                <a:solidFill>
                  <a:srgbClr val="002060"/>
                </a:solidFill>
              </a:rPr>
              <a:t>-table de Carpenter en billettes 718, (2016-2021) :</a:t>
            </a:r>
          </a:p>
          <a:p>
            <a:endParaRPr lang="fr-FR" dirty="0">
              <a:solidFill>
                <a:srgbClr val="002060"/>
              </a:solidFill>
            </a:endParaRPr>
          </a:p>
          <a:p>
            <a:endParaRPr lang="fr-FR"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1600" dirty="0">
              <a:solidFill>
                <a:srgbClr val="002060"/>
              </a:solidFill>
            </a:endParaRPr>
          </a:p>
          <a:p>
            <a:r>
              <a:rPr lang="fr-FR" sz="1500" dirty="0">
                <a:solidFill>
                  <a:srgbClr val="002060"/>
                </a:solidFill>
              </a:rPr>
              <a:t>Sa lecture en fait ressortir trois observations :</a:t>
            </a:r>
          </a:p>
          <a:p>
            <a:endParaRPr lang="fr-FR" sz="1500" dirty="0">
              <a:solidFill>
                <a:srgbClr val="002060"/>
              </a:solidFill>
            </a:endParaRPr>
          </a:p>
          <a:p>
            <a:pPr marL="285750" indent="-285750">
              <a:buFontTx/>
              <a:buChar char="-"/>
            </a:pPr>
            <a:r>
              <a:rPr lang="fr-FR" sz="1500" dirty="0">
                <a:solidFill>
                  <a:srgbClr val="002060"/>
                </a:solidFill>
              </a:rPr>
              <a:t>Verticalement, </a:t>
            </a:r>
          </a:p>
          <a:p>
            <a:pPr lvl="1"/>
            <a:r>
              <a:rPr lang="fr-FR" sz="1500" b="1" dirty="0">
                <a:solidFill>
                  <a:srgbClr val="002060"/>
                </a:solidFill>
              </a:rPr>
              <a:t>1 </a:t>
            </a:r>
            <a:r>
              <a:rPr lang="fr-FR" sz="1500" dirty="0">
                <a:solidFill>
                  <a:srgbClr val="002060"/>
                </a:solidFill>
              </a:rPr>
              <a:t>- L’amplitude de tarification est faible en fonction des diamètres de billettes,</a:t>
            </a:r>
          </a:p>
          <a:p>
            <a:pPr marL="742950" lvl="1" indent="-285750">
              <a:buFontTx/>
              <a:buChar char="-"/>
            </a:pPr>
            <a:endParaRPr lang="fr-FR" sz="1500" dirty="0">
              <a:solidFill>
                <a:srgbClr val="002060"/>
              </a:solidFill>
            </a:endParaRPr>
          </a:p>
          <a:p>
            <a:pPr marL="285750" indent="-285750">
              <a:buFontTx/>
              <a:buChar char="-"/>
            </a:pPr>
            <a:r>
              <a:rPr lang="fr-FR" sz="1500" dirty="0">
                <a:solidFill>
                  <a:srgbClr val="002060"/>
                </a:solidFill>
              </a:rPr>
              <a:t>Horizontalement, </a:t>
            </a:r>
          </a:p>
          <a:p>
            <a:r>
              <a:rPr lang="fr-FR" sz="1500" dirty="0">
                <a:solidFill>
                  <a:srgbClr val="002060"/>
                </a:solidFill>
              </a:rPr>
              <a:t>	</a:t>
            </a:r>
            <a:r>
              <a:rPr lang="fr-FR" sz="1500" b="1" dirty="0">
                <a:solidFill>
                  <a:srgbClr val="002060"/>
                </a:solidFill>
              </a:rPr>
              <a:t>2 </a:t>
            </a:r>
            <a:r>
              <a:rPr lang="fr-FR" sz="1500" dirty="0">
                <a:solidFill>
                  <a:srgbClr val="002060"/>
                </a:solidFill>
              </a:rPr>
              <a:t>- La tarification décroit de 1,2$/lb (2,20€/Kg) par pas de 30% de restitution des </a:t>
            </a:r>
            <a:r>
              <a:rPr lang="fr-FR" sz="1500" dirty="0" err="1">
                <a:solidFill>
                  <a:srgbClr val="002060"/>
                </a:solidFill>
              </a:rPr>
              <a:t>scraps</a:t>
            </a:r>
            <a:r>
              <a:rPr lang="fr-FR" sz="1500" dirty="0">
                <a:solidFill>
                  <a:srgbClr val="002060"/>
                </a:solidFill>
              </a:rPr>
              <a:t>/chutes (vs 	le poids livré),</a:t>
            </a:r>
          </a:p>
          <a:p>
            <a:r>
              <a:rPr lang="fr-FR" sz="1500" dirty="0">
                <a:solidFill>
                  <a:srgbClr val="002060"/>
                </a:solidFill>
              </a:rPr>
              <a:t>	</a:t>
            </a:r>
            <a:r>
              <a:rPr lang="fr-FR" sz="1500" b="1" dirty="0">
                <a:solidFill>
                  <a:srgbClr val="002060"/>
                </a:solidFill>
              </a:rPr>
              <a:t>3 </a:t>
            </a:r>
            <a:r>
              <a:rPr lang="fr-FR" sz="1500" dirty="0">
                <a:solidFill>
                  <a:srgbClr val="002060"/>
                </a:solidFill>
              </a:rPr>
              <a:t>- La restitution des chutes s’effectue avec une contrepartie de 1,5$/lb (2,76€/Kg),</a:t>
            </a:r>
          </a:p>
          <a:p>
            <a:pPr marL="742950" lvl="1" indent="-285750">
              <a:buFontTx/>
              <a:buChar char="-"/>
            </a:pPr>
            <a:endParaRPr lang="fr-FR" dirty="0">
              <a:solidFill>
                <a:srgbClr val="002060"/>
              </a:solidFill>
            </a:endParaRPr>
          </a:p>
          <a:p>
            <a:pPr lvl="1"/>
            <a:endParaRPr lang="fr-FR" sz="16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err="1">
              <a:solidFill>
                <a:schemeClr val="tx2"/>
              </a:solidFill>
            </a:endParaRPr>
          </a:p>
        </p:txBody>
      </p:sp>
      <p:pic>
        <p:nvPicPr>
          <p:cNvPr id="14" name="Image 13">
            <a:extLst>
              <a:ext uri="{FF2B5EF4-FFF2-40B4-BE49-F238E27FC236}">
                <a16:creationId xmlns:a16="http://schemas.microsoft.com/office/drawing/2014/main" id="{0E35AFBA-A846-4FEC-831E-F280EEEAE746}"/>
              </a:ext>
            </a:extLst>
          </p:cNvPr>
          <p:cNvPicPr>
            <a:picLocks noChangeAspect="1"/>
          </p:cNvPicPr>
          <p:nvPr/>
        </p:nvPicPr>
        <p:blipFill>
          <a:blip r:embed="rId7"/>
          <a:stretch>
            <a:fillRect/>
          </a:stretch>
        </p:blipFill>
        <p:spPr>
          <a:xfrm>
            <a:off x="1956318" y="2067339"/>
            <a:ext cx="5231363" cy="739471"/>
          </a:xfrm>
          <a:prstGeom prst="rect">
            <a:avLst/>
          </a:prstGeom>
        </p:spPr>
      </p:pic>
      <p:pic>
        <p:nvPicPr>
          <p:cNvPr id="15" name="Image 14">
            <a:extLst>
              <a:ext uri="{FF2B5EF4-FFF2-40B4-BE49-F238E27FC236}">
                <a16:creationId xmlns:a16="http://schemas.microsoft.com/office/drawing/2014/main" id="{C526BF22-E55C-4817-8A7F-C50F98BB8AD1}"/>
              </a:ext>
            </a:extLst>
          </p:cNvPr>
          <p:cNvPicPr>
            <a:picLocks noChangeAspect="1"/>
          </p:cNvPicPr>
          <p:nvPr/>
        </p:nvPicPr>
        <p:blipFill>
          <a:blip r:embed="rId8"/>
          <a:stretch>
            <a:fillRect/>
          </a:stretch>
        </p:blipFill>
        <p:spPr>
          <a:xfrm>
            <a:off x="1956318" y="2926081"/>
            <a:ext cx="5231363" cy="1090276"/>
          </a:xfrm>
          <a:prstGeom prst="rect">
            <a:avLst/>
          </a:prstGeom>
        </p:spPr>
      </p:pic>
    </p:spTree>
    <p:extLst>
      <p:ext uri="{BB962C8B-B14F-4D97-AF65-F5344CB8AC3E}">
        <p14:creationId xmlns:p14="http://schemas.microsoft.com/office/powerpoint/2010/main" val="3611159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4300"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6</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09" y="414868"/>
            <a:ext cx="8900391" cy="7048083"/>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sz="1600" dirty="0">
              <a:solidFill>
                <a:srgbClr val="002060"/>
              </a:solidFill>
            </a:endParaRPr>
          </a:p>
          <a:p>
            <a:r>
              <a:rPr lang="fr-FR" sz="1600" dirty="0">
                <a:solidFill>
                  <a:srgbClr val="002060"/>
                </a:solidFill>
              </a:rPr>
              <a:t>Analyse des trois observations :</a:t>
            </a:r>
          </a:p>
          <a:p>
            <a:endParaRPr lang="fr-FR" sz="1600" dirty="0">
              <a:solidFill>
                <a:srgbClr val="002060"/>
              </a:solidFill>
            </a:endParaRPr>
          </a:p>
          <a:p>
            <a:pPr algn="just"/>
            <a:r>
              <a:rPr lang="fr-FR" sz="1600" b="1" dirty="0">
                <a:solidFill>
                  <a:srgbClr val="002060"/>
                </a:solidFill>
              </a:rPr>
              <a:t>1 </a:t>
            </a:r>
            <a:r>
              <a:rPr lang="fr-FR" sz="1600" dirty="0">
                <a:solidFill>
                  <a:srgbClr val="002060"/>
                </a:solidFill>
              </a:rPr>
              <a:t>- L’amplitude de tarification est faible en fonction des diamètres de billettes, </a:t>
            </a:r>
          </a:p>
          <a:p>
            <a:pPr algn="just"/>
            <a:endParaRPr lang="fr-FR" sz="1600" dirty="0">
              <a:solidFill>
                <a:srgbClr val="002060"/>
              </a:solidFill>
            </a:endParaRPr>
          </a:p>
          <a:p>
            <a:pPr algn="just"/>
            <a:endParaRPr lang="fr-FR" sz="1600" dirty="0">
              <a:solidFill>
                <a:srgbClr val="002060"/>
              </a:solidFill>
            </a:endParaRPr>
          </a:p>
          <a:p>
            <a:pPr algn="just"/>
            <a:endParaRPr lang="fr-FR" sz="1600" dirty="0">
              <a:solidFill>
                <a:srgbClr val="002060"/>
              </a:solidFill>
            </a:endParaRPr>
          </a:p>
          <a:p>
            <a:pPr algn="just"/>
            <a:endParaRPr lang="fr-FR" sz="1600" dirty="0">
              <a:solidFill>
                <a:srgbClr val="002060"/>
              </a:solidFill>
            </a:endParaRPr>
          </a:p>
          <a:p>
            <a:pPr algn="just"/>
            <a:endParaRPr lang="fr-FR" sz="1600" dirty="0">
              <a:solidFill>
                <a:srgbClr val="002060"/>
              </a:solidFill>
            </a:endParaRPr>
          </a:p>
          <a:p>
            <a:pPr algn="just"/>
            <a:endParaRPr lang="fr-FR" sz="1600" dirty="0">
              <a:solidFill>
                <a:srgbClr val="002060"/>
              </a:solidFill>
            </a:endParaRPr>
          </a:p>
          <a:p>
            <a:pPr marL="285750" indent="-285750" algn="just">
              <a:buFontTx/>
              <a:buChar char="-"/>
            </a:pPr>
            <a:r>
              <a:rPr lang="fr-FR" sz="1400" dirty="0">
                <a:solidFill>
                  <a:srgbClr val="002060"/>
                </a:solidFill>
              </a:rPr>
              <a:t>Ceci signifie que des opérations de forgeage sont réalisées avec des mises au mille quasi-constantes (estimées entre 1300 et 1400), à partir d’un lingot standard de diamètre 20</a:t>
            </a:r>
            <a:r>
              <a:rPr lang="fr-FR" sz="1400" dirty="0">
                <a:solidFill>
                  <a:srgbClr val="002060"/>
                </a:solidFill>
                <a:sym typeface="Symbol" panose="05050102010706020507" pitchFamily="18" charset="2"/>
              </a:rPr>
              <a:t>’’</a:t>
            </a:r>
            <a:r>
              <a:rPr lang="fr-FR" sz="1400" dirty="0">
                <a:solidFill>
                  <a:srgbClr val="002060"/>
                </a:solidFill>
              </a:rPr>
              <a:t>.</a:t>
            </a:r>
          </a:p>
          <a:p>
            <a:pPr marL="285750" indent="-285750" algn="just">
              <a:buFontTx/>
              <a:buChar char="-"/>
            </a:pPr>
            <a:endParaRPr lang="fr-FR" sz="1400" dirty="0">
              <a:solidFill>
                <a:srgbClr val="002060"/>
              </a:solidFill>
            </a:endParaRPr>
          </a:p>
          <a:p>
            <a:pPr marL="285750" indent="-285750" algn="just">
              <a:buFontTx/>
              <a:buChar char="-"/>
            </a:pPr>
            <a:r>
              <a:rPr lang="fr-FR" sz="1400" dirty="0">
                <a:solidFill>
                  <a:srgbClr val="002060"/>
                </a:solidFill>
              </a:rPr>
              <a:t>A l’exception du diamètre de 14</a:t>
            </a:r>
            <a:r>
              <a:rPr lang="fr-FR" sz="1400" dirty="0">
                <a:solidFill>
                  <a:srgbClr val="002060"/>
                </a:solidFill>
                <a:sym typeface="Symbol" panose="05050102010706020507" pitchFamily="18" charset="2"/>
              </a:rPr>
              <a:t>’’, le tarif augmente légèrement avec la décroissance des diamètres. Au regard de la standardisation du diamètre du lingot de départ, l’augmentation tarifaire est probablement à relier aux nombres croissants d’opérations de presse à réaliser pour obtenir le diamètre final.</a:t>
            </a:r>
          </a:p>
          <a:p>
            <a:pPr marL="285750" indent="-285750" algn="just">
              <a:buFontTx/>
              <a:buChar char="-"/>
            </a:pPr>
            <a:endParaRPr lang="fr-FR" sz="1400" dirty="0">
              <a:solidFill>
                <a:srgbClr val="002060"/>
              </a:solidFill>
              <a:sym typeface="Symbol" panose="05050102010706020507" pitchFamily="18" charset="2"/>
            </a:endParaRPr>
          </a:p>
          <a:p>
            <a:pPr marL="285750" indent="-285750" algn="just">
              <a:buFontTx/>
              <a:buChar char="-"/>
            </a:pPr>
            <a:r>
              <a:rPr lang="fr-FR" sz="1400" dirty="0">
                <a:solidFill>
                  <a:srgbClr val="002060"/>
                </a:solidFill>
                <a:sym typeface="Symbol" panose="05050102010706020507" pitchFamily="18" charset="2"/>
              </a:rPr>
              <a:t>La mise au diamètre est assurée avec une presse libre jusqu’à </a:t>
            </a:r>
            <a:r>
              <a:rPr lang="fr-FR" sz="1400" dirty="0">
                <a:solidFill>
                  <a:srgbClr val="002060"/>
                </a:solidFill>
              </a:rPr>
              <a:t>12</a:t>
            </a:r>
            <a:r>
              <a:rPr lang="fr-FR" sz="1400" dirty="0">
                <a:solidFill>
                  <a:srgbClr val="002060"/>
                </a:solidFill>
                <a:sym typeface="Symbol" panose="05050102010706020507" pitchFamily="18" charset="2"/>
              </a:rPr>
              <a:t>’’, puis avec un enchainement presse libre + machine à forger horizontale pour les plus petits diamètres.</a:t>
            </a:r>
            <a:endParaRPr lang="fr-FR" sz="1400" dirty="0">
              <a:solidFill>
                <a:srgbClr val="002060"/>
              </a:solidFill>
            </a:endParaRPr>
          </a:p>
          <a:p>
            <a:pPr algn="just"/>
            <a:endParaRPr lang="fr-FR" sz="1600" dirty="0">
              <a:solidFill>
                <a:srgbClr val="002060"/>
              </a:solidFill>
            </a:endParaRPr>
          </a:p>
          <a:p>
            <a:pPr algn="just"/>
            <a:endParaRPr lang="fr-FR" sz="16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err="1">
              <a:solidFill>
                <a:schemeClr val="tx2"/>
              </a:solidFill>
            </a:endParaRPr>
          </a:p>
        </p:txBody>
      </p:sp>
      <p:pic>
        <p:nvPicPr>
          <p:cNvPr id="7" name="Image 6">
            <a:extLst>
              <a:ext uri="{FF2B5EF4-FFF2-40B4-BE49-F238E27FC236}">
                <a16:creationId xmlns:a16="http://schemas.microsoft.com/office/drawing/2014/main" id="{2EE109AE-139A-4598-9E07-2ED12FB64A6F}"/>
              </a:ext>
            </a:extLst>
          </p:cNvPr>
          <p:cNvPicPr>
            <a:picLocks noChangeAspect="1"/>
          </p:cNvPicPr>
          <p:nvPr/>
        </p:nvPicPr>
        <p:blipFill>
          <a:blip r:embed="rId7"/>
          <a:stretch>
            <a:fillRect/>
          </a:stretch>
        </p:blipFill>
        <p:spPr>
          <a:xfrm>
            <a:off x="2403134" y="2712972"/>
            <a:ext cx="4519101" cy="1119557"/>
          </a:xfrm>
          <a:prstGeom prst="rect">
            <a:avLst/>
          </a:prstGeom>
        </p:spPr>
      </p:pic>
    </p:spTree>
    <p:extLst>
      <p:ext uri="{BB962C8B-B14F-4D97-AF65-F5344CB8AC3E}">
        <p14:creationId xmlns:p14="http://schemas.microsoft.com/office/powerpoint/2010/main" val="4220756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4483"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7</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70890" y="687714"/>
            <a:ext cx="9080390" cy="2908489"/>
          </a:xfrm>
          <a:prstGeom prst="rect">
            <a:avLst/>
          </a:prstGeom>
          <a:noFill/>
        </p:spPr>
        <p:txBody>
          <a:bodyPr wrap="square" rtlCol="0">
            <a:spAutoFit/>
          </a:bodyPr>
          <a:lstStyle/>
          <a:p>
            <a:endParaRPr lang="fr-FR" dirty="0">
              <a:solidFill>
                <a:srgbClr val="002060"/>
              </a:solidFill>
            </a:endParaRPr>
          </a:p>
          <a:p>
            <a:r>
              <a:rPr lang="fr-FR" b="1" dirty="0">
                <a:solidFill>
                  <a:srgbClr val="DB001A"/>
                </a:solidFill>
              </a:rPr>
              <a:t>1 - Compréhension du modèle d’économie circulaire mis en place par </a:t>
            </a:r>
            <a:r>
              <a:rPr lang="fr-FR" b="1" dirty="0" err="1">
                <a:solidFill>
                  <a:srgbClr val="DB001A"/>
                </a:solidFill>
              </a:rPr>
              <a:t>melters</a:t>
            </a:r>
            <a:r>
              <a:rPr lang="fr-FR" b="1" dirty="0">
                <a:solidFill>
                  <a:srgbClr val="DB001A"/>
                </a:solidFill>
              </a:rPr>
              <a:t> US</a:t>
            </a:r>
          </a:p>
          <a:p>
            <a:endParaRPr lang="fr-FR" sz="1100" dirty="0">
              <a:solidFill>
                <a:srgbClr val="002060"/>
              </a:solidFill>
            </a:endParaRPr>
          </a:p>
          <a:p>
            <a:r>
              <a:rPr lang="fr-FR" sz="1400" b="1" dirty="0">
                <a:solidFill>
                  <a:srgbClr val="002060"/>
                </a:solidFill>
              </a:rPr>
              <a:t> 2 </a:t>
            </a:r>
            <a:r>
              <a:rPr lang="fr-FR" sz="1400" dirty="0">
                <a:solidFill>
                  <a:srgbClr val="002060"/>
                </a:solidFill>
              </a:rPr>
              <a:t>- La tarification décroit de 1,2$/lb (2,20€/Kg) par pas de 30% de restitution de chutes (vs le poids livré),</a:t>
            </a:r>
            <a:r>
              <a:rPr lang="fr-FR" sz="1400" b="1" dirty="0">
                <a:solidFill>
                  <a:srgbClr val="002060"/>
                </a:solidFill>
              </a:rPr>
              <a:t>          </a:t>
            </a:r>
          </a:p>
          <a:p>
            <a:endParaRPr lang="fr-FR" sz="1400" b="1" dirty="0">
              <a:solidFill>
                <a:srgbClr val="002060"/>
              </a:solidFill>
            </a:endParaRPr>
          </a:p>
          <a:p>
            <a:r>
              <a:rPr lang="fr-FR" sz="1400" dirty="0">
                <a:solidFill>
                  <a:srgbClr val="002060"/>
                </a:solidFill>
              </a:rPr>
              <a:t>  </a:t>
            </a:r>
            <a:r>
              <a:rPr lang="fr-FR" sz="1400" u="sng" dirty="0">
                <a:solidFill>
                  <a:srgbClr val="002060"/>
                </a:solidFill>
              </a:rPr>
              <a:t>Approche Carpenter</a:t>
            </a:r>
            <a:r>
              <a:rPr lang="fr-FR" sz="1400" dirty="0">
                <a:solidFill>
                  <a:srgbClr val="002060"/>
                </a:solidFill>
              </a:rPr>
              <a:t> :</a:t>
            </a:r>
          </a:p>
          <a:p>
            <a:endParaRPr lang="fr-FR" dirty="0">
              <a:solidFill>
                <a:srgbClr val="002060"/>
              </a:solidFill>
            </a:endParaRPr>
          </a:p>
          <a:p>
            <a:endParaRPr lang="fr-FR"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1300" dirty="0">
              <a:solidFill>
                <a:srgbClr val="002060"/>
              </a:solidFill>
            </a:endParaRPr>
          </a:p>
          <a:p>
            <a:endParaRPr lang="fr-FR" sz="900" dirty="0">
              <a:solidFill>
                <a:srgbClr val="002060"/>
              </a:solidFill>
            </a:endParaRPr>
          </a:p>
        </p:txBody>
      </p:sp>
      <p:pic>
        <p:nvPicPr>
          <p:cNvPr id="14" name="Image 13">
            <a:extLst>
              <a:ext uri="{FF2B5EF4-FFF2-40B4-BE49-F238E27FC236}">
                <a16:creationId xmlns:a16="http://schemas.microsoft.com/office/drawing/2014/main" id="{0E35AFBA-A846-4FEC-831E-F280EEEAE746}"/>
              </a:ext>
            </a:extLst>
          </p:cNvPr>
          <p:cNvPicPr>
            <a:picLocks noChangeAspect="1"/>
          </p:cNvPicPr>
          <p:nvPr/>
        </p:nvPicPr>
        <p:blipFill>
          <a:blip r:embed="rId7"/>
          <a:stretch>
            <a:fillRect/>
          </a:stretch>
        </p:blipFill>
        <p:spPr>
          <a:xfrm>
            <a:off x="4012780" y="1906634"/>
            <a:ext cx="4698238" cy="598275"/>
          </a:xfrm>
          <a:prstGeom prst="rect">
            <a:avLst/>
          </a:prstGeom>
        </p:spPr>
      </p:pic>
      <p:pic>
        <p:nvPicPr>
          <p:cNvPr id="15" name="Image 14">
            <a:extLst>
              <a:ext uri="{FF2B5EF4-FFF2-40B4-BE49-F238E27FC236}">
                <a16:creationId xmlns:a16="http://schemas.microsoft.com/office/drawing/2014/main" id="{C526BF22-E55C-4817-8A7F-C50F98BB8AD1}"/>
              </a:ext>
            </a:extLst>
          </p:cNvPr>
          <p:cNvPicPr>
            <a:picLocks noChangeAspect="1"/>
          </p:cNvPicPr>
          <p:nvPr/>
        </p:nvPicPr>
        <p:blipFill>
          <a:blip r:embed="rId8"/>
          <a:stretch>
            <a:fillRect/>
          </a:stretch>
        </p:blipFill>
        <p:spPr>
          <a:xfrm>
            <a:off x="4012780" y="2552670"/>
            <a:ext cx="4698238" cy="1047723"/>
          </a:xfrm>
          <a:prstGeom prst="rect">
            <a:avLst/>
          </a:prstGeom>
        </p:spPr>
      </p:pic>
      <p:sp>
        <p:nvSpPr>
          <p:cNvPr id="4" name="ZoneTexte 3">
            <a:extLst>
              <a:ext uri="{FF2B5EF4-FFF2-40B4-BE49-F238E27FC236}">
                <a16:creationId xmlns:a16="http://schemas.microsoft.com/office/drawing/2014/main" id="{9FD8C178-FE18-4FDA-8640-6E6DC0689783}"/>
              </a:ext>
            </a:extLst>
          </p:cNvPr>
          <p:cNvSpPr txBox="1"/>
          <p:nvPr/>
        </p:nvSpPr>
        <p:spPr>
          <a:xfrm>
            <a:off x="241824" y="2279620"/>
            <a:ext cx="3476736" cy="1092607"/>
          </a:xfrm>
          <a:prstGeom prst="rect">
            <a:avLst/>
          </a:prstGeom>
          <a:solidFill>
            <a:schemeClr val="accent5">
              <a:lumMod val="40000"/>
              <a:lumOff val="60000"/>
            </a:schemeClr>
          </a:solidFill>
          <a:ln w="19050">
            <a:solidFill>
              <a:schemeClr val="tx1"/>
            </a:solidFill>
          </a:ln>
        </p:spPr>
        <p:txBody>
          <a:bodyPr wrap="square" rtlCol="0">
            <a:spAutoFit/>
          </a:bodyPr>
          <a:lstStyle/>
          <a:p>
            <a:pPr algn="ctr"/>
            <a:r>
              <a:rPr lang="fr-FR" sz="1300" i="1" u="sng" dirty="0">
                <a:solidFill>
                  <a:srgbClr val="DB001A"/>
                </a:solidFill>
              </a:rPr>
              <a:t>Principe </a:t>
            </a:r>
            <a:r>
              <a:rPr lang="fr-FR" sz="1300" i="1" dirty="0">
                <a:solidFill>
                  <a:srgbClr val="DB001A"/>
                </a:solidFill>
              </a:rPr>
              <a:t>: la différence de prix barème </a:t>
            </a:r>
          </a:p>
          <a:p>
            <a:pPr algn="ctr"/>
            <a:r>
              <a:rPr lang="fr-FR" sz="1300" i="1" dirty="0">
                <a:solidFill>
                  <a:srgbClr val="DB001A"/>
                </a:solidFill>
              </a:rPr>
              <a:t>( 1,20 $/lb pour 30% de </a:t>
            </a:r>
            <a:r>
              <a:rPr lang="fr-FR" sz="1300" i="1" dirty="0" err="1">
                <a:solidFill>
                  <a:srgbClr val="DB001A"/>
                </a:solidFill>
              </a:rPr>
              <a:t>scraps</a:t>
            </a:r>
            <a:r>
              <a:rPr lang="fr-FR" sz="1300" i="1" dirty="0">
                <a:solidFill>
                  <a:srgbClr val="DB001A"/>
                </a:solidFill>
              </a:rPr>
              <a:t> ) correspond </a:t>
            </a:r>
            <a:r>
              <a:rPr lang="fr-FR" sz="1300" i="1" u="sng" dirty="0">
                <a:solidFill>
                  <a:srgbClr val="DB001A"/>
                </a:solidFill>
              </a:rPr>
              <a:t>ni plus ni moins</a:t>
            </a:r>
            <a:r>
              <a:rPr lang="fr-FR" sz="1300" i="1" dirty="0">
                <a:solidFill>
                  <a:srgbClr val="DB001A"/>
                </a:solidFill>
              </a:rPr>
              <a:t>  à la compensation par CARPENTER des </a:t>
            </a:r>
            <a:r>
              <a:rPr lang="fr-FR" sz="1300" i="1" dirty="0" err="1">
                <a:solidFill>
                  <a:srgbClr val="DB001A"/>
                </a:solidFill>
              </a:rPr>
              <a:t>scraps</a:t>
            </a:r>
            <a:r>
              <a:rPr lang="fr-FR" sz="1300" i="1" dirty="0">
                <a:solidFill>
                  <a:srgbClr val="DB001A"/>
                </a:solidFill>
              </a:rPr>
              <a:t> manquant par de la matière de synthèse</a:t>
            </a:r>
            <a:endParaRPr lang="en-US" sz="1300" i="1" dirty="0" err="1">
              <a:solidFill>
                <a:srgbClr val="DB001A"/>
              </a:solidFill>
            </a:endParaRPr>
          </a:p>
        </p:txBody>
      </p:sp>
      <p:sp>
        <p:nvSpPr>
          <p:cNvPr id="10" name="ZoneTexte 9">
            <a:extLst>
              <a:ext uri="{FF2B5EF4-FFF2-40B4-BE49-F238E27FC236}">
                <a16:creationId xmlns:a16="http://schemas.microsoft.com/office/drawing/2014/main" id="{9EFFAE36-AAF3-43E0-99E1-68412CB1CC95}"/>
              </a:ext>
            </a:extLst>
          </p:cNvPr>
          <p:cNvSpPr txBox="1"/>
          <p:nvPr/>
        </p:nvSpPr>
        <p:spPr>
          <a:xfrm>
            <a:off x="241825" y="3979249"/>
            <a:ext cx="8909456" cy="2246769"/>
          </a:xfrm>
          <a:prstGeom prst="rect">
            <a:avLst/>
          </a:prstGeom>
          <a:noFill/>
        </p:spPr>
        <p:txBody>
          <a:bodyPr wrap="square" rtlCol="0">
            <a:spAutoFit/>
          </a:bodyPr>
          <a:lstStyle/>
          <a:p>
            <a:r>
              <a:rPr lang="fr-FR" sz="1200" u="sng" dirty="0">
                <a:solidFill>
                  <a:srgbClr val="002060"/>
                </a:solidFill>
                <a:latin typeface="+mj-lt"/>
              </a:rPr>
              <a:t>Illustration</a:t>
            </a:r>
            <a:r>
              <a:rPr lang="fr-FR" sz="1200" dirty="0">
                <a:solidFill>
                  <a:srgbClr val="002060"/>
                </a:solidFill>
                <a:latin typeface="+mj-lt"/>
              </a:rPr>
              <a:t> :</a:t>
            </a:r>
          </a:p>
          <a:p>
            <a:endParaRPr lang="fr-FR" sz="1200" dirty="0">
              <a:solidFill>
                <a:srgbClr val="002060"/>
              </a:solidFill>
              <a:latin typeface="+mj-lt"/>
            </a:endParaRPr>
          </a:p>
          <a:p>
            <a:pPr indent="-285750" algn="just">
              <a:spcAft>
                <a:spcPts val="600"/>
              </a:spcAft>
              <a:buSzPct val="150000"/>
              <a:buFont typeface="Arial" panose="020B0604020202020204" pitchFamily="34" charset="0"/>
              <a:buChar char="•"/>
            </a:pPr>
            <a:r>
              <a:rPr lang="fr-FR" sz="1200" dirty="0">
                <a:solidFill>
                  <a:srgbClr val="002060"/>
                </a:solidFill>
                <a:latin typeface="+mj-lt"/>
              </a:rPr>
              <a:t>Client, je choisis d’acheter 1000 </a:t>
            </a:r>
            <a:r>
              <a:rPr lang="fr-FR" sz="1200" dirty="0" err="1">
                <a:solidFill>
                  <a:srgbClr val="002060"/>
                </a:solidFill>
                <a:latin typeface="+mj-lt"/>
              </a:rPr>
              <a:t>lbs</a:t>
            </a:r>
            <a:r>
              <a:rPr lang="fr-FR" sz="1200" dirty="0">
                <a:solidFill>
                  <a:srgbClr val="002060"/>
                </a:solidFill>
                <a:latin typeface="+mj-lt"/>
              </a:rPr>
              <a:t> de billettes </a:t>
            </a:r>
            <a:r>
              <a:rPr lang="fr-FR" sz="1200" dirty="0">
                <a:solidFill>
                  <a:srgbClr val="002060"/>
                </a:solidFill>
                <a:latin typeface="+mj-lt"/>
                <a:sym typeface="Symbol" panose="05050102010706020507" pitchFamily="18" charset="2"/>
              </a:rPr>
              <a:t> 12’’ avec engagement de restitution de 30% de </a:t>
            </a:r>
            <a:r>
              <a:rPr lang="fr-FR" sz="1200" dirty="0" err="1">
                <a:solidFill>
                  <a:srgbClr val="002060"/>
                </a:solidFill>
                <a:latin typeface="+mj-lt"/>
                <a:sym typeface="Symbol" panose="05050102010706020507" pitchFamily="18" charset="2"/>
              </a:rPr>
              <a:t>scraps</a:t>
            </a:r>
            <a:r>
              <a:rPr lang="fr-FR" sz="1200" dirty="0">
                <a:solidFill>
                  <a:srgbClr val="002060"/>
                </a:solidFill>
                <a:latin typeface="+mj-lt"/>
                <a:sym typeface="Symbol" panose="05050102010706020507" pitchFamily="18" charset="2"/>
              </a:rPr>
              <a:t> (300 </a:t>
            </a:r>
            <a:r>
              <a:rPr lang="fr-FR" sz="1200" dirty="0" err="1">
                <a:solidFill>
                  <a:srgbClr val="002060"/>
                </a:solidFill>
                <a:latin typeface="+mj-lt"/>
                <a:sym typeface="Symbol" panose="05050102010706020507" pitchFamily="18" charset="2"/>
              </a:rPr>
              <a:t>lbs</a:t>
            </a:r>
            <a:r>
              <a:rPr lang="fr-FR" sz="1200" dirty="0">
                <a:solidFill>
                  <a:srgbClr val="002060"/>
                </a:solidFill>
                <a:latin typeface="+mj-lt"/>
                <a:sym typeface="Symbol" panose="05050102010706020507" pitchFamily="18" charset="2"/>
              </a:rPr>
              <a:t>).</a:t>
            </a:r>
          </a:p>
          <a:p>
            <a:pPr indent="-285750" algn="just">
              <a:spcAft>
                <a:spcPts val="600"/>
              </a:spcAft>
              <a:buSzPct val="150000"/>
              <a:buFont typeface="Arial" panose="020B0604020202020204" pitchFamily="34" charset="0"/>
              <a:buChar char="•"/>
            </a:pPr>
            <a:r>
              <a:rPr lang="fr-FR" sz="1200" dirty="0">
                <a:solidFill>
                  <a:srgbClr val="002060"/>
                </a:solidFill>
                <a:latin typeface="+mj-lt"/>
                <a:sym typeface="Symbol" panose="05050102010706020507" pitchFamily="18" charset="2"/>
              </a:rPr>
              <a:t>4 mois avant la livraison d’un nouveau lot de billettes, je suis dans l’incapacité de rendre les 300 </a:t>
            </a:r>
            <a:r>
              <a:rPr lang="fr-FR" sz="1200" dirty="0" err="1">
                <a:solidFill>
                  <a:srgbClr val="002060"/>
                </a:solidFill>
                <a:latin typeface="+mj-lt"/>
                <a:sym typeface="Symbol" panose="05050102010706020507" pitchFamily="18" charset="2"/>
              </a:rPr>
              <a:t>lbs</a:t>
            </a:r>
            <a:r>
              <a:rPr lang="fr-FR" sz="1200" dirty="0">
                <a:solidFill>
                  <a:srgbClr val="002060"/>
                </a:solidFill>
                <a:latin typeface="+mj-lt"/>
                <a:sym typeface="Symbol" panose="05050102010706020507" pitchFamily="18" charset="2"/>
              </a:rPr>
              <a:t> de </a:t>
            </a:r>
            <a:r>
              <a:rPr lang="fr-FR" sz="1200" dirty="0" err="1">
                <a:solidFill>
                  <a:srgbClr val="002060"/>
                </a:solidFill>
                <a:latin typeface="+mj-lt"/>
                <a:sym typeface="Symbol" panose="05050102010706020507" pitchFamily="18" charset="2"/>
              </a:rPr>
              <a:t>scraps</a:t>
            </a:r>
            <a:r>
              <a:rPr lang="fr-FR" sz="1200" dirty="0">
                <a:solidFill>
                  <a:srgbClr val="002060"/>
                </a:solidFill>
                <a:latin typeface="+mj-lt"/>
                <a:sym typeface="Symbol" panose="05050102010706020507" pitchFamily="18" charset="2"/>
              </a:rPr>
              <a:t> prévus pour l’élaboration.</a:t>
            </a:r>
          </a:p>
          <a:p>
            <a:pPr indent="-285750" algn="just">
              <a:spcAft>
                <a:spcPts val="600"/>
              </a:spcAft>
              <a:buSzPct val="150000"/>
              <a:buFont typeface="Arial" panose="020B0604020202020204" pitchFamily="34" charset="0"/>
              <a:buChar char="•"/>
            </a:pPr>
            <a:r>
              <a:rPr lang="fr-FR" sz="1200" dirty="0">
                <a:solidFill>
                  <a:srgbClr val="002060"/>
                </a:solidFill>
                <a:latin typeface="+mj-lt"/>
                <a:sym typeface="Symbol" panose="05050102010706020507" pitchFamily="18" charset="2"/>
              </a:rPr>
              <a:t>CARPENTER va compenser les </a:t>
            </a:r>
            <a:r>
              <a:rPr lang="fr-FR" sz="1200" dirty="0" err="1">
                <a:solidFill>
                  <a:srgbClr val="002060"/>
                </a:solidFill>
                <a:latin typeface="+mj-lt"/>
                <a:sym typeface="Symbol" panose="05050102010706020507" pitchFamily="18" charset="2"/>
              </a:rPr>
              <a:t>scraps</a:t>
            </a:r>
            <a:r>
              <a:rPr lang="fr-FR" sz="1200" dirty="0">
                <a:solidFill>
                  <a:srgbClr val="002060"/>
                </a:solidFill>
                <a:latin typeface="+mj-lt"/>
                <a:sym typeface="Symbol" panose="05050102010706020507" pitchFamily="18" charset="2"/>
              </a:rPr>
              <a:t> manquant par 300 </a:t>
            </a:r>
            <a:r>
              <a:rPr lang="fr-FR" sz="1200" dirty="0" err="1">
                <a:solidFill>
                  <a:srgbClr val="002060"/>
                </a:solidFill>
                <a:latin typeface="+mj-lt"/>
                <a:sym typeface="Symbol" panose="05050102010706020507" pitchFamily="18" charset="2"/>
              </a:rPr>
              <a:t>lbs</a:t>
            </a:r>
            <a:r>
              <a:rPr lang="fr-FR" sz="1200" dirty="0">
                <a:solidFill>
                  <a:srgbClr val="002060"/>
                </a:solidFill>
                <a:latin typeface="+mj-lt"/>
                <a:sym typeface="Symbol" panose="05050102010706020507" pitchFamily="18" charset="2"/>
              </a:rPr>
              <a:t> en matière de synthèse, à 6,5 $/</a:t>
            </a:r>
            <a:r>
              <a:rPr lang="fr-FR" sz="1200" dirty="0" err="1">
                <a:solidFill>
                  <a:srgbClr val="002060"/>
                </a:solidFill>
                <a:latin typeface="+mj-lt"/>
                <a:sym typeface="Symbol" panose="05050102010706020507" pitchFamily="18" charset="2"/>
              </a:rPr>
              <a:t>lbs</a:t>
            </a:r>
            <a:r>
              <a:rPr lang="fr-FR" sz="1200" dirty="0">
                <a:solidFill>
                  <a:srgbClr val="002060"/>
                </a:solidFill>
                <a:latin typeface="+mj-lt"/>
                <a:sym typeface="Symbol" panose="05050102010706020507" pitchFamily="18" charset="2"/>
              </a:rPr>
              <a:t> (12€/Kg en référence Anc.), ce qui représente 1950 $ de cash.</a:t>
            </a:r>
          </a:p>
          <a:p>
            <a:pPr indent="-285750" algn="just">
              <a:spcAft>
                <a:spcPts val="600"/>
              </a:spcAft>
              <a:buSzPct val="150000"/>
              <a:buFont typeface="Arial" panose="020B0604020202020204" pitchFamily="34" charset="0"/>
              <a:buChar char="•"/>
            </a:pPr>
            <a:r>
              <a:rPr lang="fr-FR" sz="1200" dirty="0">
                <a:solidFill>
                  <a:srgbClr val="002060"/>
                </a:solidFill>
                <a:latin typeface="+mj-lt"/>
                <a:sym typeface="Symbol" panose="05050102010706020507" pitchFamily="18" charset="2"/>
              </a:rPr>
              <a:t>Du fait de la mise au mille entre ML et PF (1650 environ), la matière correspondant à ce cash de 1950 $ se repartira à hauteur de 750 $ chez CARPENTER ( </a:t>
            </a:r>
            <a:r>
              <a:rPr lang="fr-FR" sz="1200" dirty="0" err="1">
                <a:solidFill>
                  <a:srgbClr val="002060"/>
                </a:solidFill>
                <a:latin typeface="+mj-lt"/>
                <a:sym typeface="Symbol" panose="05050102010706020507" pitchFamily="18" charset="2"/>
              </a:rPr>
              <a:t>scraps</a:t>
            </a:r>
            <a:r>
              <a:rPr lang="fr-FR" sz="1200" dirty="0">
                <a:solidFill>
                  <a:srgbClr val="002060"/>
                </a:solidFill>
                <a:latin typeface="+mj-lt"/>
                <a:sym typeface="Symbol" panose="05050102010706020507" pitchFamily="18" charset="2"/>
              </a:rPr>
              <a:t> générées en prod )  et 1200 $ chez nous Client.</a:t>
            </a:r>
          </a:p>
          <a:p>
            <a:pPr indent="-285750" algn="just">
              <a:spcAft>
                <a:spcPts val="600"/>
              </a:spcAft>
              <a:buSzPct val="150000"/>
              <a:buFont typeface="Arial" panose="020B0604020202020204" pitchFamily="34" charset="0"/>
              <a:buChar char="•"/>
            </a:pPr>
            <a:r>
              <a:rPr lang="fr-FR" sz="1200" dirty="0">
                <a:solidFill>
                  <a:srgbClr val="002060"/>
                </a:solidFill>
                <a:latin typeface="+mj-lt"/>
                <a:sym typeface="Symbol" panose="05050102010706020507" pitchFamily="18" charset="2"/>
              </a:rPr>
              <a:t>CARPENTER va nous appliquer une pénalité de 1000 </a:t>
            </a:r>
            <a:r>
              <a:rPr lang="fr-FR" sz="1200" dirty="0" err="1">
                <a:solidFill>
                  <a:srgbClr val="002060"/>
                </a:solidFill>
                <a:latin typeface="+mj-lt"/>
                <a:sym typeface="Symbol" panose="05050102010706020507" pitchFamily="18" charset="2"/>
              </a:rPr>
              <a:t>lbs</a:t>
            </a:r>
            <a:r>
              <a:rPr lang="fr-FR" sz="1200" dirty="0">
                <a:solidFill>
                  <a:srgbClr val="002060"/>
                </a:solidFill>
                <a:latin typeface="+mj-lt"/>
                <a:sym typeface="Symbol" panose="05050102010706020507" pitchFamily="18" charset="2"/>
              </a:rPr>
              <a:t> X 1,2 $/</a:t>
            </a:r>
            <a:r>
              <a:rPr lang="fr-FR" sz="1200" dirty="0" err="1">
                <a:solidFill>
                  <a:srgbClr val="002060"/>
                </a:solidFill>
                <a:latin typeface="+mj-lt"/>
                <a:sym typeface="Symbol" panose="05050102010706020507" pitchFamily="18" charset="2"/>
              </a:rPr>
              <a:t>lbs</a:t>
            </a:r>
            <a:r>
              <a:rPr lang="fr-FR" sz="1200" dirty="0">
                <a:solidFill>
                  <a:srgbClr val="002060"/>
                </a:solidFill>
                <a:latin typeface="+mj-lt"/>
                <a:sym typeface="Symbol" panose="05050102010706020507" pitchFamily="18" charset="2"/>
              </a:rPr>
              <a:t> et récupère ainsi, l’exact niveau de cash qu’il perdra.</a:t>
            </a:r>
          </a:p>
        </p:txBody>
      </p:sp>
      <p:sp>
        <p:nvSpPr>
          <p:cNvPr id="11" name="ZoneTexte 10">
            <a:extLst>
              <a:ext uri="{FF2B5EF4-FFF2-40B4-BE49-F238E27FC236}">
                <a16:creationId xmlns:a16="http://schemas.microsoft.com/office/drawing/2014/main" id="{32351064-2248-4141-8C2D-0CF4F463595F}"/>
              </a:ext>
            </a:extLst>
          </p:cNvPr>
          <p:cNvSpPr txBox="1"/>
          <p:nvPr/>
        </p:nvSpPr>
        <p:spPr>
          <a:xfrm>
            <a:off x="4041935" y="3651321"/>
            <a:ext cx="4992458" cy="276999"/>
          </a:xfrm>
          <a:prstGeom prst="rect">
            <a:avLst/>
          </a:prstGeom>
          <a:noFill/>
        </p:spPr>
        <p:txBody>
          <a:bodyPr wrap="square" rtlCol="0">
            <a:spAutoFit/>
          </a:bodyPr>
          <a:lstStyle/>
          <a:p>
            <a:r>
              <a:rPr lang="fr-FR" sz="1200" i="1" dirty="0"/>
              <a:t>Extrait de la </a:t>
            </a:r>
            <a:r>
              <a:rPr lang="fr-FR" sz="1200" i="1" dirty="0" err="1"/>
              <a:t>pricing</a:t>
            </a:r>
            <a:r>
              <a:rPr lang="fr-FR" sz="1200" i="1" dirty="0"/>
              <a:t>-table de Carpenter en billettes 718, (2016-2021)</a:t>
            </a:r>
          </a:p>
        </p:txBody>
      </p:sp>
    </p:spTree>
    <p:extLst>
      <p:ext uri="{BB962C8B-B14F-4D97-AF65-F5344CB8AC3E}">
        <p14:creationId xmlns:p14="http://schemas.microsoft.com/office/powerpoint/2010/main" val="113281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3285"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8</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09" y="162570"/>
            <a:ext cx="8974593" cy="6201698"/>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sz="1600" dirty="0">
              <a:solidFill>
                <a:srgbClr val="002060"/>
              </a:solidFill>
            </a:endParaRPr>
          </a:p>
          <a:p>
            <a:pPr algn="just"/>
            <a:r>
              <a:rPr lang="fr-FR" sz="1600" b="1" dirty="0">
                <a:solidFill>
                  <a:srgbClr val="002060"/>
                </a:solidFill>
              </a:rPr>
              <a:t>3</a:t>
            </a:r>
            <a:r>
              <a:rPr lang="fr-FR" sz="1600" dirty="0">
                <a:solidFill>
                  <a:srgbClr val="002060"/>
                </a:solidFill>
              </a:rPr>
              <a:t> - La restitution des chutes s’effectue avec une contrepartie de 1,5$/lb (2,76€/Kg), </a:t>
            </a:r>
          </a:p>
          <a:p>
            <a:pPr algn="just"/>
            <a:endParaRPr lang="fr-FR" sz="1400" dirty="0">
              <a:solidFill>
                <a:srgbClr val="002060"/>
              </a:solidFill>
            </a:endParaRPr>
          </a:p>
          <a:p>
            <a:pPr marL="285750" indent="-285750" algn="just">
              <a:buFontTx/>
              <a:buChar char="-"/>
            </a:pPr>
            <a:r>
              <a:rPr lang="fr-FR" sz="1400" dirty="0">
                <a:solidFill>
                  <a:srgbClr val="002060"/>
                </a:solidFill>
              </a:rPr>
              <a:t>Avec cette somme l’utilisateur des billettes devra restituer les </a:t>
            </a:r>
            <a:r>
              <a:rPr lang="fr-FR" sz="1400" dirty="0" err="1">
                <a:solidFill>
                  <a:srgbClr val="002060"/>
                </a:solidFill>
              </a:rPr>
              <a:t>scraps</a:t>
            </a:r>
            <a:r>
              <a:rPr lang="fr-FR" sz="1400" dirty="0">
                <a:solidFill>
                  <a:srgbClr val="002060"/>
                </a:solidFill>
              </a:rPr>
              <a:t>/tournures en prenant à sa charge : les coûts de </a:t>
            </a:r>
            <a:r>
              <a:rPr lang="fr-FR" sz="1400" dirty="0" err="1">
                <a:solidFill>
                  <a:srgbClr val="002060"/>
                </a:solidFill>
              </a:rPr>
              <a:t>processing</a:t>
            </a:r>
            <a:r>
              <a:rPr lang="fr-FR" sz="1400" dirty="0">
                <a:solidFill>
                  <a:srgbClr val="002060"/>
                </a:solidFill>
              </a:rPr>
              <a:t> des chutes (nettoyage, compactage), et les frais d’expéditions (frais de douane et transport). </a:t>
            </a:r>
          </a:p>
          <a:p>
            <a:pPr marL="285750" indent="-285750" algn="just">
              <a:buFontTx/>
              <a:buChar char="-"/>
            </a:pPr>
            <a:endParaRPr lang="fr-FR" sz="1400" dirty="0">
              <a:solidFill>
                <a:srgbClr val="002060"/>
              </a:solidFill>
            </a:endParaRPr>
          </a:p>
          <a:p>
            <a:pPr marL="285750" indent="-285750" algn="just">
              <a:buFontTx/>
              <a:buChar char="-"/>
            </a:pPr>
            <a:r>
              <a:rPr lang="fr-FR" sz="1400" dirty="0">
                <a:solidFill>
                  <a:srgbClr val="002060"/>
                </a:solidFill>
              </a:rPr>
              <a:t>Dans une logique de réduction du BFR, il est intéressant « de racheter contractuellement » les chutes prêtres à enfourner à 1,5$/lb (2,76€/Kg) plutôt que recourir à de la matière de synthèse à </a:t>
            </a:r>
            <a:r>
              <a:rPr lang="fr-FR" sz="1400" dirty="0">
                <a:solidFill>
                  <a:srgbClr val="002060"/>
                </a:solidFill>
                <a:sym typeface="Symbol" panose="05050102010706020507" pitchFamily="18" charset="2"/>
              </a:rPr>
              <a:t>6,5 $/</a:t>
            </a:r>
            <a:r>
              <a:rPr lang="fr-FR" sz="1400" dirty="0" err="1">
                <a:solidFill>
                  <a:srgbClr val="002060"/>
                </a:solidFill>
                <a:sym typeface="Symbol" panose="05050102010706020507" pitchFamily="18" charset="2"/>
              </a:rPr>
              <a:t>lbs</a:t>
            </a:r>
            <a:r>
              <a:rPr lang="fr-FR" sz="1400" dirty="0">
                <a:solidFill>
                  <a:srgbClr val="002060"/>
                </a:solidFill>
                <a:sym typeface="Symbol" panose="05050102010706020507" pitchFamily="18" charset="2"/>
              </a:rPr>
              <a:t> (</a:t>
            </a:r>
            <a:r>
              <a:rPr lang="fr-FR" sz="1400" dirty="0">
                <a:solidFill>
                  <a:srgbClr val="002060"/>
                </a:solidFill>
              </a:rPr>
              <a:t>12€/Kg). </a:t>
            </a:r>
          </a:p>
          <a:p>
            <a:pPr algn="just"/>
            <a:endParaRPr lang="fr-FR" sz="1400" dirty="0">
              <a:solidFill>
                <a:srgbClr val="002060"/>
              </a:solidFill>
            </a:endParaRPr>
          </a:p>
          <a:p>
            <a:pPr marL="285750" indent="-285750" algn="just">
              <a:buFontTx/>
              <a:buChar char="-"/>
            </a:pPr>
            <a:r>
              <a:rPr lang="fr-FR" sz="1400" dirty="0">
                <a:solidFill>
                  <a:srgbClr val="002060"/>
                </a:solidFill>
              </a:rPr>
              <a:t>La valeur de reprise des chutes est intégrée dans la structure du coût de l’enfournement qui entre, pour partie, dans la construction du barème. Il s’agit finalement d’une boucle financière entre le </a:t>
            </a:r>
            <a:r>
              <a:rPr lang="fr-FR" sz="1400" dirty="0" err="1">
                <a:solidFill>
                  <a:srgbClr val="002060"/>
                </a:solidFill>
              </a:rPr>
              <a:t>melter</a:t>
            </a:r>
            <a:r>
              <a:rPr lang="fr-FR" sz="1400" dirty="0">
                <a:solidFill>
                  <a:srgbClr val="002060"/>
                </a:solidFill>
              </a:rPr>
              <a:t> et l’utilisateur. Pour réduire le flux financier entre les deux sociétés, la valeur de reprise des chutes est minimisée tout en lui conservant une valeur incitative pour assurer le retour des chutes.</a:t>
            </a:r>
          </a:p>
          <a:p>
            <a:pPr marL="285750" indent="-285750" algn="just">
              <a:buFontTx/>
              <a:buChar char="-"/>
            </a:pPr>
            <a:endParaRPr lang="fr-FR" sz="1400" dirty="0">
              <a:solidFill>
                <a:srgbClr val="002060"/>
              </a:solidFill>
            </a:endParaRPr>
          </a:p>
          <a:p>
            <a:pPr algn="just"/>
            <a:r>
              <a:rPr lang="fr-FR" sz="1400" i="1" dirty="0">
                <a:solidFill>
                  <a:srgbClr val="002060"/>
                </a:solidFill>
              </a:rPr>
              <a:t>Nota : Une maquette Excel a été réalisée afin de « reconstruire » un barème type Carpenter en le documentant avec des données technico-économiques crédibles/benchmark.</a:t>
            </a:r>
          </a:p>
          <a:p>
            <a:pPr algn="just"/>
            <a:r>
              <a:rPr lang="fr-FR" sz="1500" dirty="0">
                <a:solidFill>
                  <a:srgbClr val="F27019"/>
                </a:solidFill>
              </a:rPr>
              <a:t>	</a:t>
            </a:r>
          </a:p>
          <a:p>
            <a:pPr algn="just"/>
            <a:r>
              <a:rPr lang="fr-FR" sz="1500" dirty="0">
                <a:solidFill>
                  <a:srgbClr val="F27019"/>
                </a:solidFill>
              </a:rPr>
              <a:t>	</a:t>
            </a:r>
          </a:p>
          <a:p>
            <a:pPr algn="just"/>
            <a:r>
              <a:rPr lang="fr-FR" sz="1500" b="1" i="1" dirty="0">
                <a:solidFill>
                  <a:srgbClr val="C00000"/>
                </a:solidFill>
              </a:rPr>
              <a:t>Sur la base du barème qui fixe la relation commerciale entre Carpenter et l’utilisateur des billettes, les analyses des points 2 et 3, telles que présentées, tendent à montrer que Carpenter ne marge pas sur la matière mais uniquement sur la valeur ajoutée.</a:t>
            </a:r>
            <a:endParaRPr lang="fr-FR" sz="1500" dirty="0">
              <a:solidFill>
                <a:srgbClr val="002060"/>
              </a:solidFill>
            </a:endParaRPr>
          </a:p>
          <a:p>
            <a:endParaRPr lang="fr-FR" sz="900" dirty="0">
              <a:solidFill>
                <a:schemeClr val="tx2"/>
              </a:solidFill>
            </a:endParaRPr>
          </a:p>
        </p:txBody>
      </p:sp>
    </p:spTree>
    <p:extLst>
      <p:ext uri="{BB962C8B-B14F-4D97-AF65-F5344CB8AC3E}">
        <p14:creationId xmlns:p14="http://schemas.microsoft.com/office/powerpoint/2010/main" val="3430899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hidden="1">
            <a:extLst>
              <a:ext uri="{FF2B5EF4-FFF2-40B4-BE49-F238E27FC236}">
                <a16:creationId xmlns:a16="http://schemas.microsoft.com/office/drawing/2014/main" id="{883890AE-F97A-3A4C-AE78-BC00832B9582}"/>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2446" name="Diapositive think-cell" r:id="rId5" imgW="7772400" imgH="10058400" progId="TCLayout.ActiveDocument.1">
                  <p:embed/>
                </p:oleObj>
              </mc:Choice>
              <mc:Fallback>
                <p:oleObj name="Diapositive think-cell" r:id="rId5" imgW="7772400" imgH="10058400" progId="TCLayout.ActiveDocument.1">
                  <p:embed/>
                  <p:pic>
                    <p:nvPicPr>
                      <p:cNvPr id="9" name="Objet 8" hidden="1">
                        <a:extLst>
                          <a:ext uri="{FF2B5EF4-FFF2-40B4-BE49-F238E27FC236}">
                            <a16:creationId xmlns:a16="http://schemas.microsoft.com/office/drawing/2014/main" id="{883890AE-F97A-3A4C-AE78-BC00832B9582}"/>
                          </a:ext>
                        </a:extLst>
                      </p:cNvPr>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32C09D7C-E020-C848-A64E-3E9E0EE3BEE0}"/>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000" b="1" dirty="0">
              <a:latin typeface="Arial" panose="020B0604020202020204" pitchFamily="34" charset="0"/>
              <a:ea typeface="+mj-ea"/>
              <a:sym typeface="Arial" panose="020B0604020202020204" pitchFamily="34" charset="0"/>
            </a:endParaRPr>
          </a:p>
        </p:txBody>
      </p:sp>
      <p:sp>
        <p:nvSpPr>
          <p:cNvPr id="2" name="Titre 1">
            <a:extLst>
              <a:ext uri="{FF2B5EF4-FFF2-40B4-BE49-F238E27FC236}">
                <a16:creationId xmlns:a16="http://schemas.microsoft.com/office/drawing/2014/main" id="{28338EF3-07C4-BB4E-89E7-D636A9352F3D}"/>
              </a:ext>
            </a:extLst>
          </p:cNvPr>
          <p:cNvSpPr>
            <a:spLocks noGrp="1"/>
          </p:cNvSpPr>
          <p:nvPr>
            <p:ph type="title"/>
          </p:nvPr>
        </p:nvSpPr>
        <p:spPr>
          <a:xfrm>
            <a:off x="180000" y="0"/>
            <a:ext cx="8424000" cy="829737"/>
          </a:xfrm>
        </p:spPr>
        <p:txBody>
          <a:bodyPr vert="horz" lIns="0" tIns="0" rIns="0" bIns="0" rtlCol="0" anchor="b" anchorCtr="0">
            <a:noAutofit/>
          </a:bodyPr>
          <a:lstStyle/>
          <a:p>
            <a:r>
              <a:rPr lang="fr-FR" sz="2000" dirty="0">
                <a:solidFill>
                  <a:srgbClr val="002060"/>
                </a:solidFill>
              </a:rPr>
              <a:t>Ce qui a été réalisé</a:t>
            </a:r>
          </a:p>
        </p:txBody>
      </p:sp>
      <p:sp>
        <p:nvSpPr>
          <p:cNvPr id="55" name="Espace réservé du numéro de diapositive 6">
            <a:extLst>
              <a:ext uri="{FF2B5EF4-FFF2-40B4-BE49-F238E27FC236}">
                <a16:creationId xmlns:a16="http://schemas.microsoft.com/office/drawing/2014/main" id="{D9050778-C72B-BA4C-81A9-3F1D1811F301}"/>
              </a:ext>
            </a:extLst>
          </p:cNvPr>
          <p:cNvSpPr txBox="1">
            <a:spLocks/>
          </p:cNvSpPr>
          <p:nvPr/>
        </p:nvSpPr>
        <p:spPr>
          <a:xfrm>
            <a:off x="539550" y="6326032"/>
            <a:ext cx="288033" cy="4406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FA6414"/>
                </a:solidFill>
              </a:rPr>
              <a:pPr/>
              <a:t>9</a:t>
            </a:fld>
            <a:endParaRPr lang="fr-FR" sz="1000" dirty="0">
              <a:solidFill>
                <a:srgbClr val="FA6414"/>
              </a:solidFill>
            </a:endParaRPr>
          </a:p>
        </p:txBody>
      </p:sp>
      <p:sp>
        <p:nvSpPr>
          <p:cNvPr id="3" name="ZoneTexte 2">
            <a:extLst>
              <a:ext uri="{FF2B5EF4-FFF2-40B4-BE49-F238E27FC236}">
                <a16:creationId xmlns:a16="http://schemas.microsoft.com/office/drawing/2014/main" id="{FA5AFF24-D5BF-4BFA-8988-45EC81829397}"/>
              </a:ext>
            </a:extLst>
          </p:cNvPr>
          <p:cNvSpPr txBox="1"/>
          <p:nvPr/>
        </p:nvSpPr>
        <p:spPr>
          <a:xfrm>
            <a:off x="63609" y="247890"/>
            <a:ext cx="9000878" cy="6878806"/>
          </a:xfrm>
          <a:prstGeom prst="rect">
            <a:avLst/>
          </a:prstGeom>
          <a:noFill/>
        </p:spPr>
        <p:txBody>
          <a:bodyPr wrap="square" rtlCol="0">
            <a:spAutoFit/>
          </a:bodyPr>
          <a:lstStyle/>
          <a:p>
            <a:endParaRPr lang="fr-FR" b="1" dirty="0">
              <a:solidFill>
                <a:srgbClr val="DB001A"/>
              </a:solidFill>
            </a:endParaRPr>
          </a:p>
          <a:p>
            <a:endParaRPr lang="fr-FR" dirty="0">
              <a:solidFill>
                <a:srgbClr val="002060"/>
              </a:solidFill>
            </a:endParaRPr>
          </a:p>
          <a:p>
            <a:endParaRPr lang="fr-FR" dirty="0">
              <a:solidFill>
                <a:srgbClr val="002060"/>
              </a:solidFill>
            </a:endParaRPr>
          </a:p>
          <a:p>
            <a:r>
              <a:rPr lang="fr-FR" sz="1700" b="1" dirty="0">
                <a:solidFill>
                  <a:srgbClr val="DB001A"/>
                </a:solidFill>
              </a:rPr>
              <a:t>1 - Compréhension du modèle d’économie circulaire mis en place par </a:t>
            </a:r>
            <a:r>
              <a:rPr lang="fr-FR" sz="1700" b="1" dirty="0" err="1">
                <a:solidFill>
                  <a:srgbClr val="DB001A"/>
                </a:solidFill>
              </a:rPr>
              <a:t>melters</a:t>
            </a:r>
            <a:r>
              <a:rPr lang="fr-FR" sz="1700" b="1" dirty="0">
                <a:solidFill>
                  <a:srgbClr val="DB001A"/>
                </a:solidFill>
              </a:rPr>
              <a:t> US,</a:t>
            </a:r>
          </a:p>
          <a:p>
            <a:endParaRPr lang="fr-FR" sz="1600" dirty="0">
              <a:solidFill>
                <a:srgbClr val="002060"/>
              </a:solidFill>
            </a:endParaRPr>
          </a:p>
          <a:p>
            <a:r>
              <a:rPr lang="fr-FR" sz="1600" b="1" dirty="0">
                <a:solidFill>
                  <a:srgbClr val="002060"/>
                </a:solidFill>
              </a:rPr>
              <a:t>Comparaison des approches Carpenter et </a:t>
            </a:r>
            <a:r>
              <a:rPr lang="fr-FR" sz="1600" b="1" dirty="0" err="1">
                <a:solidFill>
                  <a:srgbClr val="002060"/>
                </a:solidFill>
              </a:rPr>
              <a:t>Allvac</a:t>
            </a:r>
            <a:r>
              <a:rPr lang="fr-FR" sz="1600" b="1" dirty="0">
                <a:solidFill>
                  <a:srgbClr val="002060"/>
                </a:solidFill>
              </a:rPr>
              <a:t> ATI,</a:t>
            </a:r>
          </a:p>
          <a:p>
            <a:endParaRPr lang="fr-FR" sz="1600" b="1" dirty="0">
              <a:solidFill>
                <a:srgbClr val="002060"/>
              </a:solidFill>
            </a:endParaRPr>
          </a:p>
          <a:p>
            <a:r>
              <a:rPr lang="fr-FR" sz="1500" dirty="0">
                <a:solidFill>
                  <a:srgbClr val="002060"/>
                </a:solidFill>
              </a:rPr>
              <a:t>Extrait des barèmes Carpenter et </a:t>
            </a:r>
            <a:r>
              <a:rPr lang="fr-FR" sz="1500" dirty="0" err="1">
                <a:solidFill>
                  <a:srgbClr val="002060"/>
                </a:solidFill>
              </a:rPr>
              <a:t>Allvac</a:t>
            </a:r>
            <a:r>
              <a:rPr lang="fr-FR" sz="1500" dirty="0">
                <a:solidFill>
                  <a:srgbClr val="002060"/>
                </a:solidFill>
              </a:rPr>
              <a:t> ATI pour Billets 718 et </a:t>
            </a:r>
            <a:r>
              <a:rPr lang="fr-FR" sz="1500" dirty="0" err="1">
                <a:solidFill>
                  <a:srgbClr val="002060"/>
                </a:solidFill>
              </a:rPr>
              <a:t>Ingots</a:t>
            </a:r>
            <a:r>
              <a:rPr lang="fr-FR" sz="1500" dirty="0">
                <a:solidFill>
                  <a:srgbClr val="002060"/>
                </a:solidFill>
              </a:rPr>
              <a:t> 706 (prix T4/2020) :</a:t>
            </a:r>
          </a:p>
          <a:p>
            <a:endParaRPr lang="fr-FR" sz="1600" dirty="0">
              <a:solidFill>
                <a:srgbClr val="002060"/>
              </a:solidFill>
            </a:endParaRPr>
          </a:p>
          <a:p>
            <a:endParaRPr lang="fr-FR" sz="1600" dirty="0">
              <a:solidFill>
                <a:srgbClr val="002060"/>
              </a:solidFill>
            </a:endParaRPr>
          </a:p>
          <a:p>
            <a:endParaRPr lang="fr-FR" sz="1600" dirty="0">
              <a:solidFill>
                <a:srgbClr val="002060"/>
              </a:solidFill>
            </a:endParaRPr>
          </a:p>
          <a:p>
            <a:endParaRPr lang="fr-FR" sz="1600" dirty="0">
              <a:solidFill>
                <a:srgbClr val="002060"/>
              </a:solidFill>
            </a:endParaRPr>
          </a:p>
          <a:p>
            <a:endParaRPr lang="fr-FR" sz="1600" dirty="0">
              <a:solidFill>
                <a:srgbClr val="002060"/>
              </a:solidFill>
            </a:endParaRPr>
          </a:p>
          <a:p>
            <a:endParaRPr lang="fr-FR" sz="1600" dirty="0">
              <a:solidFill>
                <a:srgbClr val="002060"/>
              </a:solidFill>
            </a:endParaRPr>
          </a:p>
          <a:p>
            <a:endParaRPr lang="fr-FR" sz="1600" dirty="0">
              <a:solidFill>
                <a:srgbClr val="002060"/>
              </a:solidFill>
            </a:endParaRPr>
          </a:p>
          <a:p>
            <a:endParaRPr lang="fr-FR" sz="1200" dirty="0">
              <a:solidFill>
                <a:srgbClr val="002060"/>
              </a:solidFill>
            </a:endParaRPr>
          </a:p>
          <a:p>
            <a:r>
              <a:rPr lang="fr-FR" sz="1200" dirty="0">
                <a:solidFill>
                  <a:srgbClr val="002060"/>
                </a:solidFill>
              </a:rPr>
              <a:t>  Nota : Pour le 706, Pamiers est approvisionné à 100% par Carpenter.</a:t>
            </a:r>
          </a:p>
          <a:p>
            <a:endParaRPr lang="fr-FR" sz="1600" dirty="0">
              <a:solidFill>
                <a:srgbClr val="002060"/>
              </a:solidFill>
            </a:endParaRPr>
          </a:p>
          <a:p>
            <a:pPr algn="just"/>
            <a:r>
              <a:rPr lang="fr-FR" sz="1400" dirty="0">
                <a:solidFill>
                  <a:srgbClr val="002060"/>
                </a:solidFill>
              </a:rPr>
              <a:t>Pour les billettes 718TM les tarifs Carpenter et </a:t>
            </a:r>
            <a:r>
              <a:rPr lang="fr-FR" sz="1400" dirty="0" err="1">
                <a:solidFill>
                  <a:srgbClr val="002060"/>
                </a:solidFill>
              </a:rPr>
              <a:t>Allvac</a:t>
            </a:r>
            <a:r>
              <a:rPr lang="fr-FR" sz="1400" dirty="0">
                <a:solidFill>
                  <a:srgbClr val="002060"/>
                </a:solidFill>
              </a:rPr>
              <a:t> ATI sont très proches. Dans les deux cas, les </a:t>
            </a:r>
            <a:r>
              <a:rPr lang="fr-FR" sz="1400" dirty="0" err="1">
                <a:solidFill>
                  <a:srgbClr val="002060"/>
                </a:solidFill>
              </a:rPr>
              <a:t>melters</a:t>
            </a:r>
            <a:r>
              <a:rPr lang="fr-FR" sz="1400" dirty="0">
                <a:solidFill>
                  <a:srgbClr val="002060"/>
                </a:solidFill>
              </a:rPr>
              <a:t> ne margent pas sur la matières, puisque les </a:t>
            </a:r>
            <a:r>
              <a:rPr lang="fr-FR" sz="1400" dirty="0">
                <a:solidFill>
                  <a:srgbClr val="002060"/>
                </a:solidFill>
                <a:latin typeface="Symbol" panose="05050102010706020507" pitchFamily="18" charset="2"/>
              </a:rPr>
              <a:t>D</a:t>
            </a:r>
            <a:r>
              <a:rPr lang="fr-FR" sz="1400" dirty="0">
                <a:solidFill>
                  <a:srgbClr val="002060"/>
                </a:solidFill>
              </a:rPr>
              <a:t>/30% de </a:t>
            </a:r>
            <a:r>
              <a:rPr lang="fr-FR" sz="1400" dirty="0" err="1">
                <a:solidFill>
                  <a:srgbClr val="002060"/>
                </a:solidFill>
              </a:rPr>
              <a:t>scraps</a:t>
            </a:r>
            <a:r>
              <a:rPr lang="fr-FR" sz="1400" dirty="0">
                <a:solidFill>
                  <a:srgbClr val="002060"/>
                </a:solidFill>
              </a:rPr>
              <a:t> valorisés à 1,25$/lb correspondent au remplacement des </a:t>
            </a:r>
            <a:r>
              <a:rPr lang="fr-FR" sz="1400" dirty="0" err="1">
                <a:solidFill>
                  <a:srgbClr val="002060"/>
                </a:solidFill>
              </a:rPr>
              <a:t>scraps</a:t>
            </a:r>
            <a:r>
              <a:rPr lang="fr-FR" sz="1400" dirty="0">
                <a:solidFill>
                  <a:srgbClr val="002060"/>
                </a:solidFill>
              </a:rPr>
              <a:t> non-rendus par de la matière de synthèse au prorata de la mise au mille. </a:t>
            </a:r>
          </a:p>
          <a:p>
            <a:pPr algn="just"/>
            <a:endParaRPr lang="fr-FR" sz="1600" dirty="0">
              <a:solidFill>
                <a:srgbClr val="002060"/>
              </a:solidFill>
            </a:endParaRPr>
          </a:p>
          <a:p>
            <a:pPr algn="just"/>
            <a:r>
              <a:rPr lang="fr-FR" sz="1500" b="1" i="1" dirty="0">
                <a:solidFill>
                  <a:srgbClr val="C00000"/>
                </a:solidFill>
              </a:rPr>
              <a:t>Carpenter et </a:t>
            </a:r>
            <a:r>
              <a:rPr lang="fr-FR" sz="1500" b="1" i="1" dirty="0" err="1">
                <a:solidFill>
                  <a:srgbClr val="C00000"/>
                </a:solidFill>
              </a:rPr>
              <a:t>Allvac</a:t>
            </a:r>
            <a:r>
              <a:rPr lang="fr-FR" sz="1500" b="1" i="1" dirty="0">
                <a:solidFill>
                  <a:srgbClr val="C00000"/>
                </a:solidFill>
              </a:rPr>
              <a:t>-ATI fonctionnent avec le même modèle économique, appuyé sur le principe de l’économie circulaire qui se caractérise par un coût d’acquisition des produits (billettes ou lingots) dégressif avec l’augmentation du taux de restitution de chutes.</a:t>
            </a:r>
          </a:p>
          <a:p>
            <a:endParaRPr lang="fr-FR" sz="1600" dirty="0">
              <a:solidFill>
                <a:srgbClr val="DB001A"/>
              </a:solidFill>
            </a:endParaRPr>
          </a:p>
          <a:p>
            <a:endParaRPr lang="fr-FR" sz="900" dirty="0">
              <a:solidFill>
                <a:srgbClr val="002060"/>
              </a:solidFill>
            </a:endParaRPr>
          </a:p>
          <a:p>
            <a:endParaRPr lang="fr-FR" sz="900" dirty="0">
              <a:solidFill>
                <a:srgbClr val="002060"/>
              </a:solidFill>
            </a:endParaRPr>
          </a:p>
          <a:p>
            <a:endParaRPr lang="fr-FR" sz="900" dirty="0">
              <a:solidFill>
                <a:srgbClr val="002060"/>
              </a:solidFill>
            </a:endParaRPr>
          </a:p>
          <a:p>
            <a:endParaRPr lang="fr-FR" sz="900" dirty="0" err="1">
              <a:solidFill>
                <a:schemeClr val="tx2"/>
              </a:solidFill>
            </a:endParaRPr>
          </a:p>
        </p:txBody>
      </p:sp>
      <p:pic>
        <p:nvPicPr>
          <p:cNvPr id="4" name="Image 3">
            <a:extLst>
              <a:ext uri="{FF2B5EF4-FFF2-40B4-BE49-F238E27FC236}">
                <a16:creationId xmlns:a16="http://schemas.microsoft.com/office/drawing/2014/main" id="{222BCE6F-8301-458C-AEB2-656EB707B3AF}"/>
              </a:ext>
            </a:extLst>
          </p:cNvPr>
          <p:cNvPicPr>
            <a:picLocks noChangeAspect="1"/>
          </p:cNvPicPr>
          <p:nvPr/>
        </p:nvPicPr>
        <p:blipFill>
          <a:blip r:embed="rId7"/>
          <a:stretch>
            <a:fillRect/>
          </a:stretch>
        </p:blipFill>
        <p:spPr>
          <a:xfrm>
            <a:off x="211612" y="2377440"/>
            <a:ext cx="8720776" cy="1820849"/>
          </a:xfrm>
          <a:prstGeom prst="rect">
            <a:avLst/>
          </a:prstGeom>
        </p:spPr>
      </p:pic>
    </p:spTree>
    <p:extLst>
      <p:ext uri="{BB962C8B-B14F-4D97-AF65-F5344CB8AC3E}">
        <p14:creationId xmlns:p14="http://schemas.microsoft.com/office/powerpoint/2010/main" val="4527888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28321&quot;/&gt;&lt;CPresentation id=&quot;1&quot;&gt;&lt;m_precDefaultNumber&gt;&lt;m_bNumberIsYear val=&quot;1&quot;/&gt;&lt;m_chMinusSymbol&gt;-&lt;/m_chMinusSymbol&gt;&lt;m_chDecimalSymbol17909&gt;,&lt;/m_chDecimalSymbol17909&gt;&lt;m_nGroupingDigits17909 val=&quot;3&quot;/&gt;&lt;m_chGroupingSymbol17909&gt; &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 &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Year&gt;&lt;m_yearfmt&gt;&lt;begin val=&quot;0&quot;/&gt;&lt;end val=&quot;4&quot;/&gt;&lt;/m_yearfmt&gt;&lt;/m_precDefaultYear&gt;&lt;m_precDefaultQuarter&gt;&lt;m_bNumberIsYear val=&quot;0&quot;/&gt;&lt;m_strFormatTime&gt;Q%5&lt;/m_strFormatTime&gt;&lt;m_yearfmt&gt;&lt;begin val=&quot;0&quot;/&gt;&lt;end val=&quot;4&quot;/&gt;&lt;/m_yearfmt&gt;&lt;/m_precDefaultQuarter&gt;&lt;m_precDefaultMonth&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Srm8_c.Rb6Bp.l9vOJXt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fk4JpLJnfZ6HiEjVusDlx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EPA présentation ">
  <a:themeElements>
    <a:clrScheme name="Eramet">
      <a:dk1>
        <a:sysClr val="windowText" lastClr="000000"/>
      </a:dk1>
      <a:lt1>
        <a:sysClr val="window" lastClr="FFFFFF"/>
      </a:lt1>
      <a:dk2>
        <a:srgbClr val="1A003B"/>
      </a:dk2>
      <a:lt2>
        <a:srgbClr val="F4F2F5"/>
      </a:lt2>
      <a:accent1>
        <a:srgbClr val="FBF315"/>
      </a:accent1>
      <a:accent2>
        <a:srgbClr val="FA6414"/>
      </a:accent2>
      <a:accent3>
        <a:srgbClr val="515793"/>
      </a:accent3>
      <a:accent4>
        <a:srgbClr val="1A003B"/>
      </a:accent4>
      <a:accent5>
        <a:srgbClr val="8589B3"/>
      </a:accent5>
      <a:accent6>
        <a:srgbClr val="5E4D76"/>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900" dirty="0" err="1">
            <a:solidFill>
              <a:schemeClr val="tx2"/>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11E190E6E06A64E98CB1EC516EF98DA" ma:contentTypeVersion="0" ma:contentTypeDescription="Create a new document." ma:contentTypeScope="" ma:versionID="2c2309399e1e41f8ba254796f1a12e6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06256F-0066-4AEC-95E8-5939F1E0A042}">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www.w3.org/XML/1998/namespace"/>
  </ds:schemaRefs>
</ds:datastoreItem>
</file>

<file path=customXml/itemProps2.xml><?xml version="1.0" encoding="utf-8"?>
<ds:datastoreItem xmlns:ds="http://schemas.openxmlformats.org/officeDocument/2006/customXml" ds:itemID="{A72AC39A-DF58-415C-B17C-59F203E949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EC770D57-6203-4C84-9BDD-14719DEDFD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22268</TotalTime>
  <Words>4545</Words>
  <Application>Microsoft Office PowerPoint</Application>
  <PresentationFormat>Affichage à l'écran (4:3)</PresentationFormat>
  <Paragraphs>610</Paragraphs>
  <Slides>23</Slides>
  <Notes>0</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23</vt:i4>
      </vt:variant>
    </vt:vector>
  </HeadingPairs>
  <TitlesOfParts>
    <vt:vector size="29" baseType="lpstr">
      <vt:lpstr>Arial</vt:lpstr>
      <vt:lpstr>Calibri</vt:lpstr>
      <vt:lpstr>Symbol</vt:lpstr>
      <vt:lpstr>Wingdings</vt:lpstr>
      <vt:lpstr>EPA présentation </vt:lpstr>
      <vt:lpstr>Diapositive think-cell</vt:lpstr>
      <vt:lpstr> Division Alliages Haute Performance High Performance Alloys Division  </vt:lpstr>
      <vt:lpstr>Ce qui a été réalisé depuis septembre 2020</vt:lpstr>
      <vt:lpstr>Ce qui a été réalisé depuis septembre 2020</vt:lpstr>
      <vt:lpstr>Ce qui a été réalisé</vt:lpstr>
      <vt:lpstr>Ce qui a été réalisé</vt:lpstr>
      <vt:lpstr>Ce qui a été réalisé</vt:lpstr>
      <vt:lpstr>Ce qui a été réalisé</vt:lpstr>
      <vt:lpstr>Ce qui a été réalisé</vt:lpstr>
      <vt:lpstr>Ce qui a été réalisé</vt:lpstr>
      <vt:lpstr>Ce qui a été réalisé</vt:lpstr>
      <vt:lpstr>Ce qui a été réalisé</vt:lpstr>
      <vt:lpstr>Ce qui a été réalisé</vt:lpstr>
      <vt:lpstr>Ce qui a été réalisé</vt:lpstr>
      <vt:lpstr>Ce qui a été réalisé </vt:lpstr>
      <vt:lpstr>Ce qui a été réalisé</vt:lpstr>
      <vt:lpstr>Ce qui a été réalisé</vt:lpstr>
      <vt:lpstr>Ce qui a été réalisé</vt:lpstr>
      <vt:lpstr>Ce qui a été réalisé</vt:lpstr>
      <vt:lpstr>Ce qui a été réalisé</vt:lpstr>
      <vt:lpstr>Conclusions</vt:lpstr>
      <vt:lpstr>Conclusions</vt:lpstr>
      <vt:lpstr>Suites à donner, ….ce que nous proposons de réaliser </vt:lpstr>
      <vt:lpstr>Suites à donner, ….ce que nous proposons de réaliser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Pierre</dc:creator>
  <cp:lastModifiedBy>DUFOUR Jean-Pierre</cp:lastModifiedBy>
  <cp:revision>1553</cp:revision>
  <cp:lastPrinted>2019-09-11T13:09:49Z</cp:lastPrinted>
  <dcterms:created xsi:type="dcterms:W3CDTF">2016-11-07T15:50:27Z</dcterms:created>
  <dcterms:modified xsi:type="dcterms:W3CDTF">2021-03-31T06:16:31Z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0x010100C11E190E6E06A64E98CB1EC516EF98DA</vt:lpwstr>
  </property>
</Properties>
</file>