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0329863" cy="7254875"/>
  <p:notesSz cx="6858000" cy="9144000"/>
  <p:embeddedFontLst>
    <p:embeddedFont>
      <p:font typeface="Tw Cen MT" panose="020B0602020104020603" pitchFamily="34" charset="0"/>
      <p:regular r:id="rId9"/>
      <p:bold r:id="rId10"/>
      <p:italic r:id="rId11"/>
      <p:boldItalic r:id="rId12"/>
    </p:embeddedFont>
    <p:embeddedFont>
      <p:font typeface="Wingdings 2" panose="05020102010507070707" pitchFamily="18" charset="2"/>
      <p:regular r:id="rId13"/>
    </p:embeddedFont>
  </p:embeddedFontLst>
  <p:defaultTextStyle>
    <a:lvl1pPr marL="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5.fntdata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16579"/>
            <a:ext cx="10329863" cy="938297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0" name="Rectangle 9"/>
          <p:cNvSpPr/>
          <p:nvPr/>
        </p:nvSpPr>
        <p:spPr>
          <a:xfrm>
            <a:off x="-10330" y="6403637"/>
            <a:ext cx="2541146" cy="7545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1" name="Rectangle 10"/>
          <p:cNvSpPr/>
          <p:nvPr/>
        </p:nvSpPr>
        <p:spPr>
          <a:xfrm>
            <a:off x="2665105" y="6393964"/>
            <a:ext cx="7664758" cy="75450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668548" y="6400155"/>
            <a:ext cx="7360027" cy="725488"/>
          </a:xfrm>
        </p:spPr>
        <p:txBody>
          <a:bodyPr anchor="ctr"/>
          <a:lstStyle>
            <a:lvl1pPr marL="0" indent="0" algn="l" latinLnBrk="0">
              <a:buNone/>
              <a:defRPr lang="fr-FR" sz="3163">
                <a:solidFill>
                  <a:srgbClr val="FFFFFF"/>
                </a:solidFill>
              </a:defRPr>
            </a:lvl1pPr>
            <a:lvl2pPr marL="516501" indent="0" algn="ctr" latinLnBrk="0">
              <a:buNone/>
            </a:lvl2pPr>
            <a:lvl3pPr marL="1033003" indent="0" algn="ctr" latinLnBrk="0">
              <a:buNone/>
            </a:lvl3pPr>
            <a:lvl4pPr marL="1549503" indent="0" algn="ctr" latinLnBrk="0">
              <a:buNone/>
            </a:lvl4pPr>
            <a:lvl5pPr marL="2066005" indent="0" algn="ctr" latinLnBrk="0">
              <a:buNone/>
            </a:lvl5pPr>
            <a:lvl6pPr marL="2582506" indent="0" algn="ctr" latinLnBrk="0">
              <a:buNone/>
            </a:lvl6pPr>
            <a:lvl7pPr marL="3099007" indent="0" algn="ctr" latinLnBrk="0">
              <a:buNone/>
            </a:lvl7pPr>
            <a:lvl8pPr marL="3615508" indent="0" algn="ctr" latinLnBrk="0">
              <a:buNone/>
            </a:lvl8pPr>
            <a:lvl9pPr marL="4132009" indent="0" algn="ctr" latinLnBrk="0">
              <a:buNone/>
            </a:lvl9pPr>
            <a:extLst/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6082" y="6419897"/>
            <a:ext cx="2324219" cy="725488"/>
          </a:xfrm>
        </p:spPr>
        <p:txBody>
          <a:bodyPr>
            <a:noAutofit/>
          </a:bodyPr>
          <a:lstStyle>
            <a:lvl1pPr algn="ctr" latinLnBrk="0">
              <a:defRPr lang="fr-FR" sz="2260">
                <a:solidFill>
                  <a:srgbClr val="FFFFFF"/>
                </a:solidFill>
              </a:defRPr>
            </a:lvl1pPr>
            <a:extLst/>
          </a:lstStyle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355842" y="250229"/>
            <a:ext cx="6628329" cy="386255"/>
          </a:xfrm>
        </p:spPr>
        <p:txBody>
          <a:bodyPr/>
          <a:lstStyle>
            <a:lvl1pPr algn="r" latinLnBrk="0">
              <a:defRPr lang="fr-FR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038630" y="241830"/>
            <a:ext cx="946904" cy="403049"/>
          </a:xfrm>
        </p:spPr>
        <p:txBody>
          <a:bodyPr/>
          <a:lstStyle>
            <a:lvl1pPr latinLnBrk="0">
              <a:defRPr lang="fr-FR">
                <a:solidFill>
                  <a:schemeClr val="tx2"/>
                </a:solidFill>
              </a:defRPr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668548" y="3304999"/>
            <a:ext cx="7316986" cy="2875080"/>
          </a:xfrm>
        </p:spPr>
        <p:txBody>
          <a:bodyPr rtlCol="0" anchor="b"/>
          <a:lstStyle>
            <a:lvl1pPr latinLnBrk="0">
              <a:defRPr lang="fr-FR" cap="all" baseline="0"/>
            </a:lvl1pPr>
            <a:extLst/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932392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488835-9E79-4654-9242-15700454B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DF282C-2B7A-400B-99BB-B90117CE5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02C66A-3A10-4D53-9AB2-9A0919A74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3CFB32-14BC-4E0D-99FC-F07F8E207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E79A82-4149-437F-9C1A-A544E3C50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51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re et texte sur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C9A0A6-B632-433C-AC2C-DD08EB8C9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76F8C5-F63D-42B4-BE3D-153EB65679F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92150" y="1908175"/>
            <a:ext cx="4529138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05C359-91BF-4BEC-9834-3D41FF30C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1908175"/>
            <a:ext cx="4529137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AB0874-E16C-4C9C-AE95-00FE014EB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4BBB61-A5C5-4ED1-847A-87FC2725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A1DB2B-0EC9-42AB-B2BD-77B290AC8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18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88657" y="1907763"/>
            <a:ext cx="9210795" cy="462162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3753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9480" y="2901952"/>
            <a:ext cx="8046892" cy="1770055"/>
          </a:xfrm>
        </p:spPr>
        <p:txBody>
          <a:bodyPr anchor="t"/>
          <a:lstStyle>
            <a:lvl1pPr latinLnBrk="0">
              <a:buNone/>
              <a:defRPr lang="fr-FR" sz="3163">
                <a:solidFill>
                  <a:schemeClr val="tx2"/>
                </a:solidFill>
              </a:defRPr>
            </a:lvl1pPr>
            <a:lvl2pPr latinLnBrk="0">
              <a:buNone/>
              <a:defRPr lang="fr-FR" sz="2034">
                <a:solidFill>
                  <a:schemeClr val="tx1">
                    <a:tint val="75000"/>
                  </a:schemeClr>
                </a:solidFill>
              </a:defRPr>
            </a:lvl2pPr>
            <a:lvl3pPr latinLnBrk="0">
              <a:buNone/>
              <a:defRPr lang="fr-FR" sz="1807">
                <a:solidFill>
                  <a:schemeClr val="tx1">
                    <a:tint val="75000"/>
                  </a:schemeClr>
                </a:solidFill>
              </a:defRPr>
            </a:lvl3pPr>
            <a:lvl4pPr latinLnBrk="0">
              <a:buNone/>
              <a:defRPr lang="fr-FR" sz="1582">
                <a:solidFill>
                  <a:schemeClr val="tx1">
                    <a:tint val="75000"/>
                  </a:schemeClr>
                </a:solidFill>
              </a:defRPr>
            </a:lvl4pPr>
            <a:lvl5pPr latinLnBrk="0">
              <a:buNone/>
              <a:defRPr lang="fr-FR" sz="1582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612194"/>
            <a:ext cx="10329863" cy="120914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8" name="Rectangle 7"/>
          <p:cNvSpPr/>
          <p:nvPr/>
        </p:nvSpPr>
        <p:spPr>
          <a:xfrm>
            <a:off x="0" y="1692804"/>
            <a:ext cx="1463397" cy="104792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Rectangle 8"/>
          <p:cNvSpPr/>
          <p:nvPr/>
        </p:nvSpPr>
        <p:spPr>
          <a:xfrm>
            <a:off x="1549479" y="1692804"/>
            <a:ext cx="8780384" cy="104792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9480" y="1692804"/>
            <a:ext cx="8608219" cy="1047926"/>
          </a:xfrm>
        </p:spPr>
        <p:txBody>
          <a:bodyPr/>
          <a:lstStyle>
            <a:lvl1pPr algn="l" latinLnBrk="0">
              <a:buNone/>
              <a:defRPr lang="fr-FR" sz="4971" b="0" cap="none">
                <a:solidFill>
                  <a:srgbClr val="FFFFFF"/>
                </a:solidFill>
              </a:defRPr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854025"/>
            <a:ext cx="1463397" cy="742282"/>
          </a:xfrm>
        </p:spPr>
        <p:txBody>
          <a:bodyPr>
            <a:noAutofit/>
          </a:bodyPr>
          <a:lstStyle>
            <a:lvl1pPr latinLnBrk="0">
              <a:defRPr lang="fr-FR" sz="2711">
                <a:solidFill>
                  <a:srgbClr val="FFFFFF"/>
                </a:solidFill>
              </a:defRPr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125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88657" y="1907766"/>
            <a:ext cx="4390192" cy="461037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73224" y="1907763"/>
            <a:ext cx="4390192" cy="46103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420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01" y="166594"/>
            <a:ext cx="9210795" cy="1418731"/>
          </a:xfrm>
        </p:spPr>
        <p:txBody>
          <a:bodyPr anchor="b"/>
          <a:lstStyle>
            <a:lvl1pPr latinLnBrk="0">
              <a:defRPr lang="fr-FR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8657" y="2707892"/>
            <a:ext cx="4390192" cy="370804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423178" y="2707892"/>
            <a:ext cx="4390192" cy="370804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8657" y="1921498"/>
            <a:ext cx="4390192" cy="748058"/>
          </a:xfrm>
          <a:solidFill>
            <a:schemeClr val="accent2"/>
          </a:solidFill>
        </p:spPr>
        <p:txBody>
          <a:bodyPr rtlCol="0" anchor="ctr"/>
          <a:lstStyle>
            <a:lvl1pPr latinLnBrk="0">
              <a:buFontTx/>
              <a:buNone/>
              <a:defRPr lang="fr-FR" sz="226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5423178" y="1921498"/>
            <a:ext cx="4390192" cy="748058"/>
          </a:xfrm>
          <a:solidFill>
            <a:schemeClr val="accent4"/>
          </a:solidFill>
        </p:spPr>
        <p:txBody>
          <a:bodyPr rtlCol="0" anchor="ctr"/>
          <a:lstStyle>
            <a:lvl1pPr latinLnBrk="0">
              <a:buFontTx/>
              <a:buNone/>
              <a:defRPr lang="fr-FR" sz="2260" b="1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9773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fr-FR">
                <a:solidFill>
                  <a:srgbClr val="FFFFFF"/>
                </a:solidFill>
              </a:defRPr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28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609998"/>
            <a:ext cx="602575" cy="403049"/>
          </a:xfrm>
        </p:spPr>
        <p:txBody>
          <a:bodyPr/>
          <a:lstStyle>
            <a:lvl1pPr latinLnBrk="0">
              <a:defRPr lang="fr-FR">
                <a:solidFill>
                  <a:schemeClr val="tx2"/>
                </a:solidFill>
              </a:defRPr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8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657" y="166594"/>
            <a:ext cx="9210795" cy="1418731"/>
          </a:xfrm>
        </p:spPr>
        <p:txBody>
          <a:bodyPr anchor="b"/>
          <a:lstStyle>
            <a:lvl1pPr algn="l" latinLnBrk="0">
              <a:buNone/>
              <a:defRPr lang="fr-FR" sz="4745" b="0"/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fr-FR">
                <a:solidFill>
                  <a:srgbClr val="FFFFFF"/>
                </a:solidFill>
              </a:defRPr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8658" y="2015244"/>
            <a:ext cx="1807726" cy="4406665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latinLnBrk="0">
              <a:spcAft>
                <a:spcPts val="1129"/>
              </a:spcAft>
              <a:buNone/>
              <a:defRPr lang="fr-FR" sz="2034"/>
            </a:lvl1pPr>
            <a:lvl2pPr latinLnBrk="0">
              <a:buNone/>
              <a:defRPr lang="fr-FR" sz="1356"/>
            </a:lvl2pPr>
            <a:lvl3pPr latinLnBrk="0">
              <a:buNone/>
              <a:defRPr lang="fr-FR" sz="1129"/>
            </a:lvl3pPr>
            <a:lvl4pPr latinLnBrk="0">
              <a:buNone/>
              <a:defRPr lang="fr-FR" sz="1017"/>
            </a:lvl4pPr>
            <a:lvl5pPr latinLnBrk="0">
              <a:buNone/>
              <a:defRPr lang="fr-FR" sz="1017"/>
            </a:lvl5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668548" y="2015243"/>
            <a:ext cx="7230904" cy="45141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10868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9679" y="0"/>
            <a:ext cx="8570185" cy="482368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latinLnBrk="0">
              <a:buNone/>
              <a:defRPr lang="fr-FR" sz="3615"/>
            </a:lvl1pPr>
            <a:extLst/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7726" y="5803900"/>
            <a:ext cx="8263890" cy="725488"/>
          </a:xfrm>
        </p:spPr>
        <p:txBody>
          <a:bodyPr/>
          <a:lstStyle>
            <a:lvl1pPr marL="0" indent="0" latinLnBrk="0">
              <a:buFontTx/>
              <a:buNone/>
              <a:defRPr lang="fr-FR" sz="1921"/>
            </a:lvl1pPr>
            <a:lvl2pPr latinLnBrk="0">
              <a:buFontTx/>
              <a:buNone/>
              <a:defRPr lang="fr-FR" sz="1356"/>
            </a:lvl2pPr>
            <a:lvl3pPr latinLnBrk="0">
              <a:buFontTx/>
              <a:buNone/>
              <a:defRPr lang="fr-FR" sz="1129"/>
            </a:lvl3pPr>
            <a:lvl4pPr latinLnBrk="0">
              <a:buFontTx/>
              <a:buNone/>
              <a:defRPr lang="fr-FR" sz="1017"/>
            </a:lvl4pPr>
            <a:lvl5pPr latinLnBrk="0">
              <a:buFontTx/>
              <a:buNone/>
              <a:defRPr lang="fr-FR" sz="1017"/>
            </a:lvl5pPr>
            <a:extLst/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-10330" y="4836584"/>
            <a:ext cx="10329863" cy="938297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Rectangle 8"/>
          <p:cNvSpPr/>
          <p:nvPr/>
        </p:nvSpPr>
        <p:spPr>
          <a:xfrm>
            <a:off x="-10330" y="4933316"/>
            <a:ext cx="1652778" cy="7545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0" name="Rectangle 9"/>
          <p:cNvSpPr/>
          <p:nvPr/>
        </p:nvSpPr>
        <p:spPr>
          <a:xfrm>
            <a:off x="1745747" y="4923643"/>
            <a:ext cx="8573786" cy="75450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7726" y="4997803"/>
            <a:ext cx="8263890" cy="644878"/>
          </a:xfrm>
        </p:spPr>
        <p:txBody>
          <a:bodyPr anchor="ctr"/>
          <a:lstStyle>
            <a:lvl1pPr algn="l" latinLnBrk="0">
              <a:buNone/>
              <a:defRPr lang="fr-FR" sz="3163" b="0">
                <a:solidFill>
                  <a:srgbClr val="FFFFFF"/>
                </a:solidFill>
              </a:defRPr>
            </a:lvl1pPr>
            <a:extLst/>
          </a:lstStyle>
          <a:p>
            <a:r>
              <a:rPr lang="fr-FR"/>
              <a:t>Modifiez le style du titre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35562" y="0"/>
            <a:ext cx="113628" cy="726454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7058740" y="6609999"/>
            <a:ext cx="3012877" cy="386255"/>
          </a:xfrm>
        </p:spPr>
        <p:txBody>
          <a:bodyPr rtlCol="0"/>
          <a:lstStyle/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937346"/>
            <a:ext cx="1635562" cy="701981"/>
          </a:xfrm>
        </p:spPr>
        <p:txBody>
          <a:bodyPr rtlCol="0"/>
          <a:lstStyle>
            <a:lvl1pPr latinLnBrk="0">
              <a:defRPr lang="fr-FR" sz="3163"/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807726" y="6609795"/>
            <a:ext cx="5164932" cy="386255"/>
          </a:xfrm>
        </p:spPr>
        <p:txBody>
          <a:bodyPr rtlCol="0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2578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92101" y="1907764"/>
            <a:ext cx="9210795" cy="45732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  <a:p>
            <a:pPr lvl="5"/>
            <a:endParaRPr lang="fr-F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886575" y="6609999"/>
            <a:ext cx="3012877" cy="386255"/>
          </a:xfrm>
          <a:prstGeom prst="rect">
            <a:avLst/>
          </a:prstGeom>
        </p:spPr>
        <p:txBody>
          <a:bodyPr vert="horz" anchor="ctr" anchorCtr="0"/>
          <a:lstStyle>
            <a:lvl1pPr algn="l" latinLnBrk="0">
              <a:defRPr lang="fr-FR" sz="1582">
                <a:solidFill>
                  <a:schemeClr val="tx2"/>
                </a:solidFill>
              </a:defRPr>
            </a:lvl1pPr>
            <a:extLst/>
          </a:lstStyle>
          <a:p>
            <a:fld id="{21914206-C6E6-4675-97D3-1F91B5282715}" type="datetimeFigureOut">
              <a:rPr lang="fr-FR" smtClean="0"/>
              <a:t>27/01/2021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8661" y="6609795"/>
            <a:ext cx="6124130" cy="386255"/>
          </a:xfrm>
          <a:prstGeom prst="rect">
            <a:avLst/>
          </a:prstGeom>
        </p:spPr>
        <p:txBody>
          <a:bodyPr vert="horz" anchor="ctr"/>
          <a:lstStyle>
            <a:lvl1pPr algn="r" latinLnBrk="0">
              <a:defRPr lang="fr-FR" sz="1582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0" y="1544732"/>
            <a:ext cx="10329863" cy="33856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8" name="Rectangle 7"/>
          <p:cNvSpPr/>
          <p:nvPr/>
        </p:nvSpPr>
        <p:spPr>
          <a:xfrm>
            <a:off x="0" y="1593098"/>
            <a:ext cx="602575" cy="24182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9" name="Rectangle 8"/>
          <p:cNvSpPr/>
          <p:nvPr/>
        </p:nvSpPr>
        <p:spPr>
          <a:xfrm>
            <a:off x="667137" y="1593098"/>
            <a:ext cx="9662726" cy="24182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 sz="2034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584700"/>
            <a:ext cx="602575" cy="258624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latinLnBrk="0">
              <a:defRPr lang="fr-FR" sz="1582" b="1">
                <a:solidFill>
                  <a:srgbClr val="FFFFFF"/>
                </a:solidFill>
              </a:defRPr>
            </a:lvl1pPr>
            <a:extLst/>
          </a:lstStyle>
          <a:p>
            <a:fld id="{3493E1AB-4B31-4739-AEB4-F6CA36F3050F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88657" y="166594"/>
            <a:ext cx="9210795" cy="1418731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0495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lang="fr-FR" sz="4745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61551" indent="-361551" algn="l" rtl="0" eaLnBrk="1" latinLnBrk="0" hangingPunct="1">
        <a:spcBef>
          <a:spcPts val="791"/>
        </a:spcBef>
        <a:buClr>
          <a:schemeClr val="accent2"/>
        </a:buClr>
        <a:buSzPct val="60000"/>
        <a:buFont typeface="Wingdings"/>
        <a:buChar char=""/>
        <a:defRPr lang="fr-FR" sz="3277" kern="1200">
          <a:solidFill>
            <a:schemeClr val="tx1"/>
          </a:solidFill>
          <a:latin typeface="+mn-lt"/>
          <a:ea typeface="+mn-ea"/>
          <a:cs typeface="+mn-cs"/>
        </a:defRPr>
      </a:lvl1pPr>
      <a:lvl2pPr marL="723102" indent="-309901" algn="l" rtl="0" eaLnBrk="1" latinLnBrk="0" hangingPunct="1">
        <a:spcBef>
          <a:spcPts val="621"/>
        </a:spcBef>
        <a:buClr>
          <a:schemeClr val="accent1"/>
        </a:buClr>
        <a:buSzPct val="70000"/>
        <a:buFont typeface="Wingdings 2"/>
        <a:buChar char=""/>
        <a:defRPr lang="fr-FR" sz="2938" kern="1200">
          <a:solidFill>
            <a:schemeClr val="tx1"/>
          </a:solidFill>
          <a:latin typeface="+mn-lt"/>
          <a:ea typeface="+mn-ea"/>
          <a:cs typeface="+mn-cs"/>
        </a:defRPr>
      </a:lvl2pPr>
      <a:lvl3pPr marL="1033003" indent="-258250" algn="l" rtl="0" eaLnBrk="1" latinLnBrk="0" hangingPunct="1">
        <a:spcBef>
          <a:spcPts val="565"/>
        </a:spcBef>
        <a:buClr>
          <a:schemeClr val="accent2"/>
        </a:buClr>
        <a:buSzPct val="75000"/>
        <a:buFont typeface="Wingdings"/>
        <a:buChar char=""/>
        <a:defRPr lang="fr-FR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549503" indent="-258250" algn="l" rtl="0" eaLnBrk="1" latinLnBrk="0" hangingPunct="1">
        <a:spcBef>
          <a:spcPts val="452"/>
        </a:spcBef>
        <a:buClr>
          <a:schemeClr val="accent3"/>
        </a:buClr>
        <a:buSzPct val="75000"/>
        <a:buFont typeface="Wingdings"/>
        <a:buChar char=""/>
        <a:defRPr lang="fr-FR" sz="2260" kern="1200">
          <a:solidFill>
            <a:schemeClr val="tx1"/>
          </a:solidFill>
          <a:latin typeface="+mn-lt"/>
          <a:ea typeface="+mn-ea"/>
          <a:cs typeface="+mn-cs"/>
        </a:defRPr>
      </a:lvl4pPr>
      <a:lvl5pPr marL="2066005" indent="-258250" algn="l" rtl="0" eaLnBrk="1" latinLnBrk="0" hangingPunct="1">
        <a:spcBef>
          <a:spcPts val="452"/>
        </a:spcBef>
        <a:buClr>
          <a:schemeClr val="accent4"/>
        </a:buClr>
        <a:buSzPct val="65000"/>
        <a:buFont typeface="Wingdings"/>
        <a:buChar char=""/>
        <a:defRPr lang="fr-FR" sz="2260" kern="1200">
          <a:solidFill>
            <a:schemeClr val="tx1"/>
          </a:solidFill>
          <a:latin typeface="+mn-lt"/>
          <a:ea typeface="+mn-ea"/>
          <a:cs typeface="+mn-cs"/>
        </a:defRPr>
      </a:lvl5pPr>
      <a:lvl6pPr marL="2375905" indent="-25825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85806" indent="-25825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95707" indent="-25825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5607" indent="-25825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lang="fr-FR" sz="2034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1pPr>
      <a:lvl2pPr marL="516501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2pPr>
      <a:lvl3pPr marL="1033003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3pPr>
      <a:lvl4pPr marL="1549503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4pPr>
      <a:lvl5pPr marL="2066005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5pPr>
      <a:lvl6pPr marL="2582506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6pPr>
      <a:lvl7pPr marL="3099007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7pPr>
      <a:lvl8pPr marL="3615508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8pPr>
      <a:lvl9pPr marL="4132009" algn="l" rtl="0" eaLnBrk="1" latinLnBrk="0" hangingPunct="1">
        <a:defRPr lang="fr-F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65F59-6FD2-4705-A8ED-A87FC4483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32592"/>
            <a:ext cx="9210795" cy="1552733"/>
          </a:xfrm>
        </p:spPr>
        <p:txBody>
          <a:bodyPr>
            <a:spAutoFit/>
          </a:bodyPr>
          <a:lstStyle/>
          <a:p>
            <a:r>
              <a:rPr lang="fr-FR"/>
              <a:t>Economie Circulaire, Document de promotion pour la Filière Titane.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4F750B-4009-4674-ACAB-AF6A3A408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21E35CF-87A6-4B3A-B0A4-01CAA4EC9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FEDBC1F-356C-48CA-A933-51BDE3E27F0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881" y="1907764"/>
            <a:ext cx="4315236" cy="4315236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44748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E7E816-31AF-46C7-B7EF-E0837E55A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762792"/>
            <a:ext cx="9210795" cy="822533"/>
          </a:xfrm>
        </p:spPr>
        <p:txBody>
          <a:bodyPr>
            <a:spAutoFit/>
          </a:bodyPr>
          <a:lstStyle/>
          <a:p>
            <a:r>
              <a:rPr lang="fr-FR"/>
              <a:t>Avant Propos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C9DC8E-719A-4BC5-9598-8B064DD6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3166269"/>
            <a:ext cx="4529137" cy="4573588"/>
          </a:xfrm>
        </p:spPr>
        <p:txBody>
          <a:bodyPr/>
          <a:lstStyle/>
          <a:p>
            <a:r>
              <a:rPr lang="fr-FR"/>
              <a:t>Objet du document</a:t>
            </a:r>
          </a:p>
          <a:p>
            <a:r>
              <a:rPr lang="fr-FR"/>
              <a:t>Portée du document</a:t>
            </a:r>
          </a:p>
          <a:p>
            <a:r>
              <a:rPr lang="fr-FR"/>
              <a:t>Public visé</a:t>
            </a:r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C5DD51-DC87-4F8C-AAD2-D73D1726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E24DFE-3607-4EF2-BF4A-D3E5E327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2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221A59-6C02-42CF-B893-D415D927EB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1930400"/>
            <a:ext cx="4529138" cy="4529138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7898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401C23-78B8-4877-87F1-F99308EB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762792"/>
            <a:ext cx="9210795" cy="822533"/>
          </a:xfrm>
        </p:spPr>
        <p:txBody>
          <a:bodyPr>
            <a:spAutoFit/>
          </a:bodyPr>
          <a:lstStyle/>
          <a:p>
            <a:r>
              <a:rPr lang="fr-FR"/>
              <a:t>Chapitres Détaillés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13DB58-7E31-4A7B-8721-9A2C6EE04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fr-FR" sz="1000"/>
              <a:t>Vocabulaire et contexte général sur le recyclage du Titane</a:t>
            </a:r>
          </a:p>
          <a:p>
            <a:pPr lvl="1"/>
            <a:r>
              <a:rPr lang="fr-FR" sz="1000"/>
              <a:t>Exposé Andy Woodfield / Gérard Lemaitre</a:t>
            </a:r>
          </a:p>
          <a:p>
            <a:r>
              <a:rPr lang="fr-FR" sz="1000"/>
              <a:t>Les sources de matières utilisables. </a:t>
            </a:r>
          </a:p>
          <a:p>
            <a:pPr lvl="1"/>
            <a:r>
              <a:rPr lang="fr-FR" sz="1000"/>
              <a:t>Copeaux</a:t>
            </a:r>
          </a:p>
          <a:p>
            <a:pPr lvl="2"/>
            <a:r>
              <a:rPr lang="fr-FR" sz="1000"/>
              <a:t>Ségrégation nuances</a:t>
            </a:r>
          </a:p>
          <a:p>
            <a:pPr lvl="2"/>
            <a:r>
              <a:rPr lang="fr-FR" sz="1000"/>
              <a:t>Machines ou lignes d'usinage dédiées</a:t>
            </a:r>
          </a:p>
          <a:p>
            <a:pPr lvl="2"/>
            <a:r>
              <a:rPr lang="fr-FR" sz="1000"/>
              <a:t>Assistance à la coupe </a:t>
            </a:r>
          </a:p>
          <a:p>
            <a:pPr lvl="2"/>
            <a:r>
              <a:rPr lang="fr-FR" sz="1000"/>
              <a:t>Outils de coupe</a:t>
            </a:r>
          </a:p>
          <a:p>
            <a:pPr lvl="2"/>
            <a:r>
              <a:rPr lang="fr-FR" sz="1000"/>
              <a:t>Récepteurs pour la collecte</a:t>
            </a:r>
          </a:p>
          <a:p>
            <a:pPr lvl="2"/>
            <a:r>
              <a:rPr lang="fr-FR" sz="1000"/>
              <a:t>Conditions de stockage</a:t>
            </a:r>
          </a:p>
          <a:p>
            <a:pPr lvl="1"/>
            <a:r>
              <a:rPr lang="fr-FR" sz="1000"/>
              <a:t>Solides</a:t>
            </a:r>
          </a:p>
          <a:p>
            <a:pPr lvl="2"/>
            <a:r>
              <a:rPr lang="fr-FR" sz="1000"/>
              <a:t>Ségrégation des solides</a:t>
            </a:r>
          </a:p>
          <a:p>
            <a:pPr lvl="1"/>
            <a:r>
              <a:rPr lang="fr-FR" sz="1000"/>
              <a:t>Démantèlement</a:t>
            </a:r>
          </a:p>
          <a:p>
            <a:pPr lvl="2"/>
            <a:r>
              <a:rPr lang="fr-FR" sz="1000"/>
              <a:t>Airbus</a:t>
            </a:r>
          </a:p>
          <a:p>
            <a:pPr lvl="2"/>
            <a:r>
              <a:rPr lang="fr-FR" sz="1000"/>
              <a:t>Boeing</a:t>
            </a:r>
          </a:p>
          <a:p>
            <a:pPr lvl="2"/>
            <a:r>
              <a:rPr lang="fr-FR" sz="1000"/>
              <a:t>Global</a:t>
            </a:r>
          </a:p>
          <a:p>
            <a:r>
              <a:rPr lang="fr-FR" sz="1000"/>
              <a:t>Avantage environnemental </a:t>
            </a:r>
          </a:p>
          <a:p>
            <a:pPr lvl="1"/>
            <a:r>
              <a:rPr lang="fr-FR" sz="1000"/>
              <a:t>Exposé IMET</a:t>
            </a:r>
          </a:p>
          <a:p>
            <a:pPr lvl="1"/>
            <a:r>
              <a:rPr lang="fr-FR" sz="1000"/>
              <a:t>Etude Climat Mundi</a:t>
            </a:r>
          </a:p>
          <a:p>
            <a:r>
              <a:rPr lang="fr-FR" sz="1000"/>
              <a:t>Avantages économiques</a:t>
            </a:r>
          </a:p>
          <a:p>
            <a:pPr lvl="1"/>
            <a:r>
              <a:rPr lang="fr-FR" sz="1000"/>
              <a:t>Les questions et idées reçues entendues de nos clients.</a:t>
            </a:r>
          </a:p>
          <a:p>
            <a:pPr lvl="2"/>
            <a:r>
              <a:rPr lang="fr-FR" sz="1000"/>
              <a:t>Le titane recyclé est de qualité moindre, il coûte moins, sa valeur d'usage est plus limitée...</a:t>
            </a:r>
          </a:p>
          <a:p>
            <a:pPr lvl="2"/>
            <a:r>
              <a:rPr lang="fr-FR" sz="1000"/>
              <a:t>Les prix de marché copeaux et chutes solides sont moins élevés que le prix des éponges, le lingot recyclé doit être moins cher.</a:t>
            </a:r>
          </a:p>
          <a:p>
            <a:pPr lvl="2"/>
            <a:r>
              <a:rPr lang="fr-FR" sz="1000"/>
              <a:t>J'ai vendu des chutes/ copeaux à x €/kg sur le marché, vous devez les reprendre à un prix supérieur il n'y a pas d'intermédiaires.</a:t>
            </a:r>
          </a:p>
          <a:p>
            <a:pPr lvl="2"/>
            <a:r>
              <a:rPr lang="fr-FR" sz="1000"/>
              <a:t>Je ne trouve pas d'intérêt à vous vendre mes chutes à un prix inférieur au prix de marché </a:t>
            </a:r>
          </a:p>
          <a:p>
            <a:pPr lvl="2"/>
            <a:r>
              <a:rPr lang="fr-FR" sz="1000"/>
              <a:t>Je veux un prix de produit inférieur à une option sans recyclage et des chutes au prix de marché.</a:t>
            </a:r>
          </a:p>
          <a:p>
            <a:pPr lvl="2"/>
            <a:r>
              <a:rPr lang="fr-FR" sz="1000"/>
              <a:t>Quel intérêt à un prix de chutes plus bas que le prix de marché ?</a:t>
            </a:r>
          </a:p>
          <a:p>
            <a:pPr lvl="1"/>
            <a:r>
              <a:rPr lang="fr-FR" sz="1000"/>
              <a:t>Exemple de l'offre brames pour Bôhler Bleche</a:t>
            </a:r>
          </a:p>
          <a:p>
            <a:pPr lvl="2"/>
            <a:r>
              <a:rPr lang="fr-FR" sz="1000"/>
              <a:t>Chiffrage Brames pour Bohler</a:t>
            </a:r>
          </a:p>
          <a:p>
            <a:pPr lvl="2"/>
            <a:r>
              <a:rPr lang="fr-FR" sz="1000"/>
              <a:t>Intérêt pour le client</a:t>
            </a:r>
          </a:p>
          <a:p>
            <a:pPr lvl="2"/>
            <a:r>
              <a:rPr lang="fr-FR" sz="1000"/>
              <a:t>Intérêt pour La filière Titane</a:t>
            </a:r>
          </a:p>
          <a:p>
            <a:r>
              <a:rPr lang="fr-FR" sz="1000"/>
              <a:t>Construction des offres en économie circulaire</a:t>
            </a:r>
          </a:p>
          <a:p>
            <a:pPr lvl="1"/>
            <a:r>
              <a:rPr lang="fr-FR" sz="1000"/>
              <a:t>Prix de lingots Marché</a:t>
            </a:r>
          </a:p>
          <a:p>
            <a:pPr lvl="1"/>
            <a:r>
              <a:rPr lang="fr-FR" sz="1000"/>
              <a:t>Sécurisation des prix matière et construction devis</a:t>
            </a:r>
          </a:p>
          <a:p>
            <a:pPr lvl="1"/>
            <a:r>
              <a:rPr lang="fr-FR" sz="1000"/>
              <a:t>Sécurisation des retours chutes</a:t>
            </a:r>
          </a:p>
          <a:p>
            <a:pPr lvl="1"/>
            <a:r>
              <a:rPr lang="fr-FR" sz="1000"/>
              <a:t>Processing</a:t>
            </a:r>
          </a:p>
          <a:p>
            <a:pPr lvl="1"/>
            <a:r>
              <a:rPr lang="fr-FR" sz="1000"/>
              <a:t>Construction Budgétaire</a:t>
            </a:r>
          </a:p>
          <a:p>
            <a:endParaRPr lang="fr-FR" sz="10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9DA0EF-C718-4A92-94FD-6D5FFA5F0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3FBE5B-3EE6-48DC-A9D2-5935DD95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3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921F05A-246A-4DFA-A86B-85273BA27E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1930400"/>
            <a:ext cx="4529138" cy="4529138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3079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6951AE-9771-481E-B7CB-C0ADFB75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57" y="762792"/>
            <a:ext cx="9210795" cy="822533"/>
          </a:xfrm>
        </p:spPr>
        <p:txBody>
          <a:bodyPr>
            <a:spAutoFit/>
          </a:bodyPr>
          <a:lstStyle/>
          <a:p>
            <a:r>
              <a:rPr lang="fr-FR"/>
              <a:t>Conclusion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6082FA3-A2C1-47C8-B6F9-196B1BC18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73688" y="3217069"/>
            <a:ext cx="4529137" cy="4573588"/>
          </a:xfrm>
        </p:spPr>
        <p:txBody>
          <a:bodyPr/>
          <a:lstStyle/>
          <a:p>
            <a:r>
              <a:rPr lang="fr-FR"/>
              <a:t>Synthèse</a:t>
            </a:r>
          </a:p>
          <a:p>
            <a:r>
              <a:rPr lang="fr-FR"/>
              <a:t>Réponse à la problématique</a:t>
            </a:r>
          </a:p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A63E1D-7F15-4388-8B98-2938FA6A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E44289-C763-471B-B335-FDBEE43C9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3E1AB-4B31-4739-AEB4-F6CA36F3050F}" type="slidenum">
              <a:rPr lang="fr-FR" smtClean="0"/>
              <a:t>4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29EEFF7-78C5-477E-8966-7A765A77884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1930400"/>
            <a:ext cx="4529138" cy="4529138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02599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Presentation16x9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9AA3FF93328543A1AE79A9E57696DE" ma:contentTypeVersion="13" ma:contentTypeDescription="Crée un document." ma:contentTypeScope="" ma:versionID="9137c1fb9fcd0e20f09873f92cafe5f0">
  <xsd:schema xmlns:xsd="http://www.w3.org/2001/XMLSchema" xmlns:xs="http://www.w3.org/2001/XMLSchema" xmlns:p="http://schemas.microsoft.com/office/2006/metadata/properties" xmlns:ns3="cafadebc-5176-4197-beef-7c6682527eea" xmlns:ns4="ddacace0-a4ad-4961-9a7e-5e19312b6998" targetNamespace="http://schemas.microsoft.com/office/2006/metadata/properties" ma:root="true" ma:fieldsID="2fe0956edcd0ac7e66aa30ab5b97c096" ns3:_="" ns4:_="">
    <xsd:import namespace="cafadebc-5176-4197-beef-7c6682527eea"/>
    <xsd:import namespace="ddacace0-a4ad-4961-9a7e-5e19312b69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fadebc-5176-4197-beef-7c6682527e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cace0-a4ad-4961-9a7e-5e19312b699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6C2414-4FC6-425C-8167-7CEB91D0C2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fadebc-5176-4197-beef-7c6682527eea"/>
    <ds:schemaRef ds:uri="ddacace0-a4ad-4961-9a7e-5e19312b6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1F99EE-ABBF-4F1F-888B-3D05F6B967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ABACE1-998B-45BF-8E43-A1573781BBE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273</Words>
  <Application>Microsoft Office PowerPoint</Application>
  <PresentationFormat>Personnalisé</PresentationFormat>
  <Paragraphs>50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Wingdings 2</vt:lpstr>
      <vt:lpstr>Tw Cen MT</vt:lpstr>
      <vt:lpstr>Wingdings</vt:lpstr>
      <vt:lpstr>WidescreenPresentation16x9</vt:lpstr>
      <vt:lpstr>Economie Circulaire, Document de promotion pour la Filière Titane.</vt:lpstr>
      <vt:lpstr>Avant Propos</vt:lpstr>
      <vt:lpstr>Chapitres Détaillés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Economie Circulaire, Document de promotion pour la Filière Titane.</dc:title>
  <dc:creator>DELABORDE Patrick</dc:creator>
  <cp:lastModifiedBy>DELABORDE Patrick</cp:lastModifiedBy>
  <cp:revision>1</cp:revision>
  <dcterms:created xsi:type="dcterms:W3CDTF">2021-01-27T18:14:33Z</dcterms:created>
  <dcterms:modified xsi:type="dcterms:W3CDTF">2021-01-27T18:14:38Z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0x0101001D9AA3FF93328543A1AE79A9E57696DE</vt:lpwstr>
  </property>
</Properties>
</file>