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0D64D-C02D-4B10-9636-321EDDA38CB4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4D36B-613E-4412-A09E-A0B677A5BA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36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PDE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9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6.emf"/><Relationship Id="rId18" Type="http://schemas.openxmlformats.org/officeDocument/2006/relationships/image" Target="../media/image11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0.emf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5" Type="http://schemas.openxmlformats.org/officeDocument/2006/relationships/image" Target="../media/image8.emf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b="1" dirty="0">
                <a:solidFill>
                  <a:srgbClr val="FFFFFF"/>
                </a:solidFill>
                <a:latin typeface="Arial" charset="0"/>
              </a:rPr>
              <a:t>DES ALLIAGES,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b="1" dirty="0">
                <a:solidFill>
                  <a:srgbClr val="FFFFFF"/>
                </a:solidFill>
                <a:latin typeface="Arial" charset="0"/>
              </a:rPr>
              <a:t>DES MINERAIS ET DES HOMMES.</a:t>
            </a:r>
          </a:p>
        </p:txBody>
      </p:sp>
      <p:grpSp>
        <p:nvGrpSpPr>
          <p:cNvPr id="6" name="Group 33"/>
          <p:cNvGrpSpPr>
            <a:grpSpLocks/>
          </p:cNvGrpSpPr>
          <p:nvPr userDrawn="1"/>
        </p:nvGrpSpPr>
        <p:grpSpPr bwMode="auto">
          <a:xfrm rot="944328">
            <a:off x="31750" y="368300"/>
            <a:ext cx="1371600" cy="360363"/>
            <a:chOff x="2160" y="3744"/>
            <a:chExt cx="2160" cy="568"/>
          </a:xfrm>
        </p:grpSpPr>
        <p:sp>
          <p:nvSpPr>
            <p:cNvPr id="7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Confidentiel</a:t>
              </a: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7 janvier 2015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raymond.allier\Documents\Data\Elaboration Ancizes\Projet PAMCHR\PHOTOS\2015 04 02 Photo RETECH torche plasma sur métal IMG_0521.jp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t="5077" r="47401" b="30932"/>
          <a:stretch/>
        </p:blipFill>
        <p:spPr bwMode="auto">
          <a:xfrm>
            <a:off x="-1" y="170942"/>
            <a:ext cx="2241763" cy="28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4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7 janvier 2015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7E2F-01F2-4803-94EB-C10C714ACD3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3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7 janvier 2015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2B71-7EBF-422C-8789-FD586FA5FF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9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E987-9371-41A0-AB78-45D0BF2BA8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5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1CE5-86FC-42E7-B10F-C29B0EB3113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" name="Obje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3" descr="IMG_1105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rganigramme : Document 9"/>
          <p:cNvSpPr/>
          <p:nvPr userDrawn="1">
            <p:custDataLst>
              <p:tags r:id="rId9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12" name="Group 33"/>
          <p:cNvGrpSpPr>
            <a:grpSpLocks/>
          </p:cNvGrpSpPr>
          <p:nvPr userDrawn="1"/>
        </p:nvGrpSpPr>
        <p:grpSpPr bwMode="auto">
          <a:xfrm rot="944328">
            <a:off x="31750" y="295275"/>
            <a:ext cx="1371600" cy="360363"/>
            <a:chOff x="2160" y="3744"/>
            <a:chExt cx="2160" cy="568"/>
          </a:xfrm>
        </p:grpSpPr>
        <p:sp>
          <p:nvSpPr>
            <p:cNvPr id="13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Confidentiel</a:t>
              </a:r>
            </a:p>
          </p:txBody>
        </p:sp>
      </p:grp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D54FF363-75FE-4103-8A69-7F74BF1D844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0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7 janvier 2015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5180-6F8E-48F8-A11E-87C9E06A45B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8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7 janvier 2015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6C4D-5745-4EB0-AE71-D5729D1553C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7 janvier 2015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03F73-14F8-4804-93D4-4E7A0FE0BE1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7 janvier 2015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C99C-E337-418B-885C-26B5AF159B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7 janvier 2015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A5BAB-A0AE-4314-86D2-FD951779A2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6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7 janvier 2015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C47D-EE01-4B35-A03B-671766534C3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2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7 janvier 2015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439738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8361363" y="6308725"/>
            <a:ext cx="4587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E9C068-6380-4B61-AE4B-0BB51AE15BA4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1033" name="Group 33"/>
          <p:cNvGrpSpPr>
            <a:grpSpLocks/>
          </p:cNvGrpSpPr>
          <p:nvPr userDrawn="1"/>
        </p:nvGrpSpPr>
        <p:grpSpPr bwMode="auto">
          <a:xfrm rot="944328">
            <a:off x="31750" y="152400"/>
            <a:ext cx="1371600" cy="360363"/>
            <a:chOff x="2160" y="3744"/>
            <a:chExt cx="2160" cy="568"/>
          </a:xfrm>
        </p:grpSpPr>
        <p:sp>
          <p:nvSpPr>
            <p:cNvPr id="1035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6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</a:rPr>
                <a:t>Confidentiel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800200" cy="8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1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75891" y="993926"/>
            <a:ext cx="8960605" cy="5747442"/>
            <a:chOff x="75891" y="765175"/>
            <a:chExt cx="9320522" cy="582771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1" y="1017588"/>
              <a:ext cx="9088438" cy="557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971600" y="2060575"/>
              <a:ext cx="14398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fr-FR" b="1" dirty="0">
                  <a:solidFill>
                    <a:srgbClr val="CC3300"/>
                  </a:solidFill>
                </a:rPr>
                <a:t>- 27 383 t</a:t>
              </a:r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1477963" y="1838325"/>
              <a:ext cx="9334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CC00CC"/>
                  </a:solidFill>
                </a:rPr>
                <a:t>28 899 t</a:t>
              </a:r>
            </a:p>
          </p:txBody>
        </p:sp>
        <p:sp>
          <p:nvSpPr>
            <p:cNvPr id="17444" name="Text Box 36"/>
            <p:cNvSpPr txBox="1">
              <a:spLocks noChangeArrowheads="1"/>
            </p:cNvSpPr>
            <p:nvPr/>
          </p:nvSpPr>
          <p:spPr bwMode="auto">
            <a:xfrm rot="180294">
              <a:off x="1692275" y="1252538"/>
              <a:ext cx="795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CC00CC"/>
                  </a:solidFill>
                </a:rPr>
                <a:t>1 993 t</a:t>
              </a:r>
            </a:p>
          </p:txBody>
        </p:sp>
        <p:sp>
          <p:nvSpPr>
            <p:cNvPr id="17445" name="Text Box 37"/>
            <p:cNvSpPr txBox="1">
              <a:spLocks noChangeArrowheads="1"/>
            </p:cNvSpPr>
            <p:nvPr/>
          </p:nvSpPr>
          <p:spPr bwMode="auto">
            <a:xfrm>
              <a:off x="1763713" y="1412875"/>
              <a:ext cx="9366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CC3300"/>
                  </a:solidFill>
                </a:rPr>
                <a:t>- 429 t</a:t>
              </a: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2232025" y="765175"/>
              <a:ext cx="7164388" cy="3482975"/>
              <a:chOff x="2232025" y="765175"/>
              <a:chExt cx="7164388" cy="3482975"/>
            </a:xfrm>
          </p:grpSpPr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 rot="180294">
                <a:off x="4640263" y="3340100"/>
                <a:ext cx="795337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rgbClr val="CC00CC"/>
                    </a:solidFill>
                  </a:rPr>
                  <a:t>219 t</a:t>
                </a:r>
              </a:p>
            </p:txBody>
          </p:sp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>
                <a:off x="4932363" y="2908300"/>
                <a:ext cx="719137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rgbClr val="CC3300"/>
                    </a:solidFill>
                  </a:rPr>
                  <a:t>- 631 t</a:t>
                </a:r>
              </a:p>
            </p:txBody>
          </p:sp>
          <p:sp>
            <p:nvSpPr>
              <p:cNvPr id="17425" name="Text Box 17"/>
              <p:cNvSpPr txBox="1">
                <a:spLocks noChangeArrowheads="1"/>
              </p:cNvSpPr>
              <p:nvPr/>
            </p:nvSpPr>
            <p:spPr bwMode="auto">
              <a:xfrm>
                <a:off x="2700338" y="3500438"/>
                <a:ext cx="6477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rgbClr val="CC3300"/>
                    </a:solidFill>
                  </a:rPr>
                  <a:t>- 22 t</a:t>
                </a:r>
              </a:p>
            </p:txBody>
          </p:sp>
          <p:sp>
            <p:nvSpPr>
              <p:cNvPr id="17427" name="Text Box 19"/>
              <p:cNvSpPr txBox="1">
                <a:spLocks noChangeArrowheads="1"/>
              </p:cNvSpPr>
              <p:nvPr/>
            </p:nvSpPr>
            <p:spPr bwMode="auto">
              <a:xfrm>
                <a:off x="7085013" y="3943350"/>
                <a:ext cx="19526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rgbClr val="CC00CC"/>
                    </a:solidFill>
                  </a:rPr>
                  <a:t>77 t </a:t>
                </a:r>
                <a:r>
                  <a:rPr lang="fr-FR" sz="1000" b="1" dirty="0">
                    <a:solidFill>
                      <a:srgbClr val="CC00CC"/>
                    </a:solidFill>
                  </a:rPr>
                  <a:t>(Océanie + Australie)</a:t>
                </a:r>
                <a:endParaRPr lang="fr-FR" sz="1400" b="1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17429" name="Text Box 21"/>
              <p:cNvSpPr txBox="1">
                <a:spLocks noChangeArrowheads="1"/>
              </p:cNvSpPr>
              <p:nvPr/>
            </p:nvSpPr>
            <p:spPr bwMode="auto">
              <a:xfrm>
                <a:off x="7235825" y="3716338"/>
                <a:ext cx="2160588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rgbClr val="CC3300"/>
                    </a:solidFill>
                  </a:rPr>
                  <a:t>- 31 t </a:t>
                </a:r>
                <a:r>
                  <a:rPr lang="fr-FR" sz="1000" b="1" dirty="0">
                    <a:solidFill>
                      <a:srgbClr val="CC3300"/>
                    </a:solidFill>
                  </a:rPr>
                  <a:t>(Océanie + Australie)</a:t>
                </a:r>
                <a:endParaRPr lang="fr-FR" sz="1400" b="1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17431" name="Text Box 23"/>
              <p:cNvSpPr txBox="1">
                <a:spLocks noChangeArrowheads="1"/>
              </p:cNvSpPr>
              <p:nvPr/>
            </p:nvSpPr>
            <p:spPr bwMode="auto">
              <a:xfrm rot="180294">
                <a:off x="6156325" y="2133600"/>
                <a:ext cx="795338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rgbClr val="CC00CC"/>
                    </a:solidFill>
                  </a:rPr>
                  <a:t>9 101 t</a:t>
                </a:r>
              </a:p>
            </p:txBody>
          </p:sp>
          <p:sp>
            <p:nvSpPr>
              <p:cNvPr id="17433" name="Text Box 25"/>
              <p:cNvSpPr txBox="1">
                <a:spLocks noChangeArrowheads="1"/>
              </p:cNvSpPr>
              <p:nvPr/>
            </p:nvSpPr>
            <p:spPr bwMode="auto">
              <a:xfrm>
                <a:off x="6227763" y="1900238"/>
                <a:ext cx="865187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rgbClr val="CC3300"/>
                    </a:solidFill>
                  </a:rPr>
                  <a:t>- 2 209 t</a:t>
                </a:r>
              </a:p>
            </p:txBody>
          </p:sp>
          <p:sp>
            <p:nvSpPr>
              <p:cNvPr id="17436" name="Text Box 28"/>
              <p:cNvSpPr txBox="1">
                <a:spLocks noChangeArrowheads="1"/>
              </p:cNvSpPr>
              <p:nvPr/>
            </p:nvSpPr>
            <p:spPr bwMode="auto">
              <a:xfrm>
                <a:off x="6149975" y="1436688"/>
                <a:ext cx="187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rgbClr val="CC00CC"/>
                    </a:solidFill>
                  </a:rPr>
                  <a:t>2 521 t </a:t>
                </a:r>
                <a:r>
                  <a:rPr lang="fr-FR" sz="1000" b="1" dirty="0">
                    <a:solidFill>
                      <a:srgbClr val="CC00CC"/>
                    </a:solidFill>
                  </a:rPr>
                  <a:t>(CEI + Russie)</a:t>
                </a:r>
                <a:endParaRPr lang="fr-FR" sz="1400" b="1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17437" name="Text Box 29"/>
              <p:cNvSpPr txBox="1">
                <a:spLocks noChangeArrowheads="1"/>
              </p:cNvSpPr>
              <p:nvPr/>
            </p:nvSpPr>
            <p:spPr bwMode="auto">
              <a:xfrm>
                <a:off x="6011863" y="1196975"/>
                <a:ext cx="22320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rgbClr val="CC3300"/>
                    </a:solidFill>
                  </a:rPr>
                  <a:t>- 9 229 t </a:t>
                </a:r>
                <a:r>
                  <a:rPr lang="fr-FR" sz="1000" b="1" dirty="0">
                    <a:solidFill>
                      <a:srgbClr val="CC3300"/>
                    </a:solidFill>
                  </a:rPr>
                  <a:t>(CEI + Russie)</a:t>
                </a:r>
              </a:p>
            </p:txBody>
          </p:sp>
          <p:sp>
            <p:nvSpPr>
              <p:cNvPr id="17450" name="AutoShape 42"/>
              <p:cNvSpPr>
                <a:spLocks/>
              </p:cNvSpPr>
              <p:nvPr/>
            </p:nvSpPr>
            <p:spPr bwMode="auto">
              <a:xfrm>
                <a:off x="6948488" y="1916113"/>
                <a:ext cx="287337" cy="504825"/>
              </a:xfrm>
              <a:prstGeom prst="rightBrace">
                <a:avLst>
                  <a:gd name="adj1" fmla="val 14641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51" name="Text Box 43"/>
              <p:cNvSpPr txBox="1">
                <a:spLocks noChangeArrowheads="1"/>
              </p:cNvSpPr>
              <p:nvPr/>
            </p:nvSpPr>
            <p:spPr bwMode="auto">
              <a:xfrm>
                <a:off x="7164388" y="1700213"/>
                <a:ext cx="1979612" cy="822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200" b="1" dirty="0">
                    <a:solidFill>
                      <a:srgbClr val="000000"/>
                    </a:solidFill>
                  </a:rPr>
                  <a:t>Total Asie dont :</a:t>
                </a:r>
                <a:br>
                  <a:rPr lang="fr-FR" sz="1200" b="1" dirty="0">
                    <a:solidFill>
                      <a:srgbClr val="000000"/>
                    </a:solidFill>
                  </a:rPr>
                </a:br>
                <a:r>
                  <a:rPr lang="fr-FR" sz="1200" b="1" dirty="0">
                    <a:solidFill>
                      <a:srgbClr val="000000"/>
                    </a:solidFill>
                  </a:rPr>
                  <a:t>- Chine (</a:t>
                </a:r>
                <a:r>
                  <a:rPr lang="fr-FR" sz="1200" b="1" dirty="0">
                    <a:solidFill>
                      <a:srgbClr val="CC00CC"/>
                    </a:solidFill>
                  </a:rPr>
                  <a:t>1 719 t</a:t>
                </a:r>
                <a:r>
                  <a:rPr lang="fr-FR" sz="1200" b="1" dirty="0">
                    <a:solidFill>
                      <a:srgbClr val="000000"/>
                    </a:solidFill>
                  </a:rPr>
                  <a:t> et </a:t>
                </a:r>
                <a:r>
                  <a:rPr lang="fr-FR" sz="1200" b="1" dirty="0">
                    <a:solidFill>
                      <a:srgbClr val="CC3300"/>
                    </a:solidFill>
                  </a:rPr>
                  <a:t>-414 t</a:t>
                </a:r>
                <a:r>
                  <a:rPr lang="fr-FR" sz="1200" b="1" dirty="0">
                    <a:solidFill>
                      <a:srgbClr val="000000"/>
                    </a:solidFill>
                  </a:rPr>
                  <a:t>)</a:t>
                </a:r>
                <a:br>
                  <a:rPr lang="fr-FR" sz="1200" b="1" dirty="0">
                    <a:solidFill>
                      <a:srgbClr val="000000"/>
                    </a:solidFill>
                  </a:rPr>
                </a:br>
                <a:r>
                  <a:rPr lang="fr-FR" sz="1200" b="1" dirty="0">
                    <a:solidFill>
                      <a:srgbClr val="000000"/>
                    </a:solidFill>
                  </a:rPr>
                  <a:t>- Japon (</a:t>
                </a:r>
                <a:r>
                  <a:rPr lang="fr-FR" sz="1200" b="1" dirty="0">
                    <a:solidFill>
                      <a:srgbClr val="CC00CC"/>
                    </a:solidFill>
                  </a:rPr>
                  <a:t>4 897 t</a:t>
                </a:r>
                <a:r>
                  <a:rPr lang="fr-FR" sz="1200" b="1" dirty="0">
                    <a:solidFill>
                      <a:srgbClr val="000000"/>
                    </a:solidFill>
                  </a:rPr>
                  <a:t> et </a:t>
                </a:r>
                <a:r>
                  <a:rPr lang="fr-FR" sz="1200" b="1" dirty="0">
                    <a:solidFill>
                      <a:srgbClr val="CC3300"/>
                    </a:solidFill>
                  </a:rPr>
                  <a:t>-510 t</a:t>
                </a:r>
                <a:r>
                  <a:rPr lang="fr-FR" sz="1200" b="1" dirty="0">
                    <a:solidFill>
                      <a:srgbClr val="000000"/>
                    </a:solidFill>
                  </a:rPr>
                  <a:t>)</a:t>
                </a:r>
                <a:br>
                  <a:rPr lang="fr-FR" sz="1200" b="1" dirty="0">
                    <a:solidFill>
                      <a:srgbClr val="000000"/>
                    </a:solidFill>
                  </a:rPr>
                </a:br>
                <a:r>
                  <a:rPr lang="fr-FR" sz="1200" b="1" dirty="0">
                    <a:solidFill>
                      <a:srgbClr val="000000"/>
                    </a:solidFill>
                  </a:rPr>
                  <a:t>- Inde (</a:t>
                </a:r>
                <a:r>
                  <a:rPr lang="fr-FR" sz="1200" b="1" dirty="0">
                    <a:solidFill>
                      <a:srgbClr val="CC00CC"/>
                    </a:solidFill>
                  </a:rPr>
                  <a:t>270 t</a:t>
                </a:r>
                <a:r>
                  <a:rPr lang="fr-FR" sz="1200" b="1" dirty="0">
                    <a:solidFill>
                      <a:srgbClr val="000000"/>
                    </a:solidFill>
                  </a:rPr>
                  <a:t> et </a:t>
                </a:r>
                <a:r>
                  <a:rPr lang="fr-FR" sz="1200" b="1" dirty="0">
                    <a:solidFill>
                      <a:srgbClr val="CC3300"/>
                    </a:solidFill>
                  </a:rPr>
                  <a:t>-3 t</a:t>
                </a:r>
                <a:r>
                  <a:rPr lang="fr-FR" sz="1200" b="1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grpSp>
            <p:nvGrpSpPr>
              <p:cNvPr id="3" name="Groupe 2"/>
              <p:cNvGrpSpPr/>
              <p:nvPr/>
            </p:nvGrpSpPr>
            <p:grpSpPr>
              <a:xfrm>
                <a:off x="2232025" y="981075"/>
                <a:ext cx="5076825" cy="3024188"/>
                <a:chOff x="2232025" y="981075"/>
                <a:chExt cx="5076825" cy="3024188"/>
              </a:xfrm>
            </p:grpSpPr>
            <p:sp>
              <p:nvSpPr>
                <p:cNvPr id="17411" name="Oval 3"/>
                <p:cNvSpPr>
                  <a:spLocks noChangeArrowheads="1"/>
                </p:cNvSpPr>
                <p:nvPr/>
              </p:nvSpPr>
              <p:spPr bwMode="auto">
                <a:xfrm>
                  <a:off x="3995738" y="1341438"/>
                  <a:ext cx="936625" cy="1008062"/>
                </a:xfrm>
                <a:prstGeom prst="ellips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13" name="Line 5"/>
                <p:cNvSpPr>
                  <a:spLocks noChangeShapeType="1"/>
                </p:cNvSpPr>
                <p:nvPr/>
              </p:nvSpPr>
              <p:spPr bwMode="auto">
                <a:xfrm>
                  <a:off x="4716463" y="2347913"/>
                  <a:ext cx="360362" cy="936625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14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4500563" y="2349500"/>
                  <a:ext cx="431800" cy="1008063"/>
                </a:xfrm>
                <a:prstGeom prst="line">
                  <a:avLst/>
                </a:prstGeom>
                <a:noFill/>
                <a:ln w="38100">
                  <a:solidFill>
                    <a:srgbClr val="CC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3213" y="2205038"/>
                  <a:ext cx="1223962" cy="1152525"/>
                </a:xfrm>
                <a:prstGeom prst="line">
                  <a:avLst/>
                </a:prstGeom>
                <a:noFill/>
                <a:ln w="38100">
                  <a:solidFill>
                    <a:srgbClr val="CC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2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916238" y="2420938"/>
                  <a:ext cx="1223962" cy="1152525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26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787900" y="2276475"/>
                  <a:ext cx="2376488" cy="1728788"/>
                </a:xfrm>
                <a:prstGeom prst="line">
                  <a:avLst/>
                </a:prstGeom>
                <a:noFill/>
                <a:ln w="38100">
                  <a:solidFill>
                    <a:srgbClr val="CC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28" name="Line 20"/>
                <p:cNvSpPr>
                  <a:spLocks noChangeShapeType="1"/>
                </p:cNvSpPr>
                <p:nvPr/>
              </p:nvSpPr>
              <p:spPr bwMode="auto">
                <a:xfrm>
                  <a:off x="4932363" y="2276475"/>
                  <a:ext cx="2376487" cy="165735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30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5003800" y="1989138"/>
                  <a:ext cx="1152525" cy="215900"/>
                </a:xfrm>
                <a:prstGeom prst="line">
                  <a:avLst/>
                </a:prstGeom>
                <a:noFill/>
                <a:ln w="38100">
                  <a:solidFill>
                    <a:srgbClr val="CC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32" name="Line 24"/>
                <p:cNvSpPr>
                  <a:spLocks noChangeShapeType="1"/>
                </p:cNvSpPr>
                <p:nvPr/>
              </p:nvSpPr>
              <p:spPr bwMode="auto">
                <a:xfrm>
                  <a:off x="5076825" y="1844675"/>
                  <a:ext cx="1223963" cy="21590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003800" y="1412875"/>
                  <a:ext cx="1081088" cy="21590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35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5076825" y="1484313"/>
                  <a:ext cx="1150938" cy="215900"/>
                </a:xfrm>
                <a:prstGeom prst="line">
                  <a:avLst/>
                </a:prstGeom>
                <a:noFill/>
                <a:ln w="38100">
                  <a:solidFill>
                    <a:srgbClr val="CC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3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268538" y="1916113"/>
                  <a:ext cx="1654175" cy="144462"/>
                </a:xfrm>
                <a:prstGeom prst="line">
                  <a:avLst/>
                </a:prstGeom>
                <a:noFill/>
                <a:ln w="38100">
                  <a:solidFill>
                    <a:srgbClr val="CC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3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232025" y="2092428"/>
                  <a:ext cx="1763713" cy="144463"/>
                </a:xfrm>
                <a:prstGeom prst="line">
                  <a:avLst/>
                </a:prstGeom>
                <a:noFill/>
                <a:ln w="9525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42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2411413" y="1557338"/>
                  <a:ext cx="1512887" cy="142875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43" name="Line 35"/>
                <p:cNvSpPr>
                  <a:spLocks noChangeShapeType="1"/>
                </p:cNvSpPr>
                <p:nvPr/>
              </p:nvSpPr>
              <p:spPr bwMode="auto">
                <a:xfrm>
                  <a:off x="2411413" y="1412875"/>
                  <a:ext cx="1584325" cy="144463"/>
                </a:xfrm>
                <a:prstGeom prst="line">
                  <a:avLst/>
                </a:prstGeom>
                <a:noFill/>
                <a:ln w="38100">
                  <a:solidFill>
                    <a:srgbClr val="CC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46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4932363" y="2133600"/>
                  <a:ext cx="288925" cy="215900"/>
                </a:xfrm>
                <a:prstGeom prst="line">
                  <a:avLst/>
                </a:prstGeom>
                <a:noFill/>
                <a:ln w="38100">
                  <a:solidFill>
                    <a:srgbClr val="CC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47" name="Text Box 39"/>
                <p:cNvSpPr txBox="1">
                  <a:spLocks noChangeArrowheads="1"/>
                </p:cNvSpPr>
                <p:nvPr/>
              </p:nvSpPr>
              <p:spPr bwMode="auto">
                <a:xfrm rot="180294">
                  <a:off x="5138738" y="2260600"/>
                  <a:ext cx="657225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400" b="1" dirty="0">
                      <a:solidFill>
                        <a:srgbClr val="CC00CC"/>
                      </a:solidFill>
                    </a:rPr>
                    <a:t>413 t</a:t>
                  </a:r>
                </a:p>
              </p:txBody>
            </p:sp>
            <p:sp>
              <p:nvSpPr>
                <p:cNvPr id="17448" name="Line 40"/>
                <p:cNvSpPr>
                  <a:spLocks noChangeShapeType="1"/>
                </p:cNvSpPr>
                <p:nvPr/>
              </p:nvSpPr>
              <p:spPr bwMode="auto">
                <a:xfrm>
                  <a:off x="4932363" y="2060575"/>
                  <a:ext cx="431800" cy="21590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5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498975" y="981075"/>
                  <a:ext cx="360363" cy="287338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53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716463" y="1125538"/>
                  <a:ext cx="287337" cy="215900"/>
                </a:xfrm>
                <a:prstGeom prst="line">
                  <a:avLst/>
                </a:prstGeom>
                <a:noFill/>
                <a:ln w="38100">
                  <a:solidFill>
                    <a:srgbClr val="CC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7454" name="Text Box 46"/>
              <p:cNvSpPr txBox="1">
                <a:spLocks noChangeArrowheads="1"/>
              </p:cNvSpPr>
              <p:nvPr/>
            </p:nvSpPr>
            <p:spPr bwMode="auto">
              <a:xfrm>
                <a:off x="4716463" y="765175"/>
                <a:ext cx="22320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rgbClr val="CC3300"/>
                    </a:solidFill>
                  </a:rPr>
                  <a:t>- 190 t </a:t>
                </a:r>
                <a:r>
                  <a:rPr lang="fr-FR" sz="1000" b="1" dirty="0">
                    <a:solidFill>
                      <a:srgbClr val="CC3300"/>
                    </a:solidFill>
                  </a:rPr>
                  <a:t>(Europe hors UE)</a:t>
                </a:r>
              </a:p>
            </p:txBody>
          </p:sp>
          <p:sp>
            <p:nvSpPr>
              <p:cNvPr id="17455" name="Text Box 47"/>
              <p:cNvSpPr txBox="1">
                <a:spLocks noChangeArrowheads="1"/>
              </p:cNvSpPr>
              <p:nvPr/>
            </p:nvSpPr>
            <p:spPr bwMode="auto">
              <a:xfrm>
                <a:off x="4932363" y="981075"/>
                <a:ext cx="187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400" b="1" dirty="0">
                    <a:solidFill>
                      <a:srgbClr val="CC00CC"/>
                    </a:solidFill>
                  </a:rPr>
                  <a:t>3 519 t </a:t>
                </a:r>
                <a:r>
                  <a:rPr lang="fr-FR" sz="1000" b="1" dirty="0">
                    <a:solidFill>
                      <a:srgbClr val="CC00CC"/>
                    </a:solidFill>
                  </a:rPr>
                  <a:t>(Europe hors UE)</a:t>
                </a:r>
                <a:endParaRPr lang="fr-FR" sz="1400" b="1" dirty="0">
                  <a:solidFill>
                    <a:srgbClr val="CC00CC"/>
                  </a:solidFill>
                </a:endParaRPr>
              </a:p>
            </p:txBody>
          </p:sp>
        </p:grpSp>
      </p:grpSp>
      <p:sp>
        <p:nvSpPr>
          <p:cNvPr id="17412" name="Text Box 4"/>
          <p:cNvSpPr txBox="1">
            <a:spLocks noChangeArrowheads="1"/>
          </p:cNvSpPr>
          <p:nvPr/>
        </p:nvSpPr>
        <p:spPr bwMode="auto">
          <a:xfrm rot="-1118507">
            <a:off x="3851275" y="1125538"/>
            <a:ext cx="86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99CC00"/>
                </a:solidFill>
              </a:rPr>
              <a:t>Europe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5498" y="653715"/>
            <a:ext cx="8816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00"/>
                </a:solidFill>
              </a:rPr>
              <a:t>Import et Export </a:t>
            </a:r>
            <a:r>
              <a:rPr lang="fr-FR" sz="2000" b="1" dirty="0" smtClean="0">
                <a:solidFill>
                  <a:srgbClr val="000000"/>
                </a:solidFill>
              </a:rPr>
              <a:t>des </a:t>
            </a:r>
            <a:r>
              <a:rPr lang="fr-FR" sz="2000" b="1" dirty="0">
                <a:solidFill>
                  <a:srgbClr val="000000"/>
                </a:solidFill>
              </a:rPr>
              <a:t>chutes de </a:t>
            </a:r>
            <a:r>
              <a:rPr lang="fr-FR" sz="2000" b="1" dirty="0" smtClean="0">
                <a:solidFill>
                  <a:srgbClr val="000000"/>
                </a:solidFill>
              </a:rPr>
              <a:t>Titane depuis l’Europe de </a:t>
            </a:r>
            <a:r>
              <a:rPr lang="fr-FR" sz="2000" b="1" dirty="0">
                <a:solidFill>
                  <a:srgbClr val="000000"/>
                </a:solidFill>
              </a:rPr>
              <a:t>2005 à 2009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7308850" y="5888852"/>
            <a:ext cx="591715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308850" y="6247627"/>
            <a:ext cx="591715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973590" y="5672952"/>
            <a:ext cx="1150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CC3300"/>
                </a:solidFill>
              </a:rPr>
              <a:t>Export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973590" y="6031727"/>
            <a:ext cx="1150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CC00CC"/>
                </a:solidFill>
              </a:rPr>
              <a:t>Import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 rot="180294">
            <a:off x="2339975" y="3268663"/>
            <a:ext cx="795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CC00CC"/>
                </a:solidFill>
              </a:rPr>
              <a:t>156 t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5292725" y="2116138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CC3300"/>
                </a:solidFill>
              </a:rPr>
              <a:t>- 52 t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127296" y="4562337"/>
            <a:ext cx="6257677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dirty="0">
                <a:solidFill>
                  <a:srgbClr val="FF0000"/>
                </a:solidFill>
                <a:latin typeface="Arial" pitchFamily="34" charset="0"/>
              </a:rPr>
              <a:t>Les USA importent les chutes recyclables en 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</a:rPr>
              <a:t>itane métal et exportent les chutes non recyclables. </a:t>
            </a:r>
          </a:p>
          <a:p>
            <a:pPr fontAlgn="base">
              <a:spcAft>
                <a:spcPct val="0"/>
              </a:spcAft>
            </a:pPr>
            <a:r>
              <a:rPr lang="fr-FR" dirty="0">
                <a:solidFill>
                  <a:srgbClr val="FF0000"/>
                </a:solidFill>
                <a:latin typeface="Arial" pitchFamily="34" charset="0"/>
              </a:rPr>
              <a:t>L’Europe est le plus gros fournisseur de chutes aux USA :</a:t>
            </a:r>
          </a:p>
          <a:p>
            <a:pPr fontAlgn="base">
              <a:spcAft>
                <a:spcPct val="0"/>
              </a:spcAft>
            </a:pPr>
            <a:r>
              <a:rPr lang="fr-FR" dirty="0">
                <a:solidFill>
                  <a:srgbClr val="FF0000"/>
                </a:solidFill>
                <a:latin typeface="Arial" pitchFamily="34" charset="0"/>
              </a:rPr>
              <a:t>5 500 tonnes/an en moyenne entre 2005 et 2009 </a:t>
            </a:r>
          </a:p>
          <a:p>
            <a:pPr fontAlgn="base">
              <a:spcAft>
                <a:spcPct val="0"/>
              </a:spcAft>
            </a:pPr>
            <a:r>
              <a:rPr lang="fr-FR" dirty="0">
                <a:solidFill>
                  <a:srgbClr val="FF0000"/>
                </a:solidFill>
                <a:latin typeface="Arial" pitchFamily="34" charset="0"/>
              </a:rPr>
              <a:t>9 500 tonnes en 2014 !</a:t>
            </a:r>
            <a:endParaRPr lang="fr-FR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C9E987-9371-41A0-AB78-45D0BF2BA808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</Words>
  <Application>Microsoft Office PowerPoint</Application>
  <PresentationFormat>Affichage à l'écran 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1_Conception personnalisée</vt:lpstr>
      <vt:lpstr>think-cell Slide</vt:lpstr>
      <vt:lpstr>Présentation PowerPoint</vt:lpstr>
    </vt:vector>
  </TitlesOfParts>
  <Company>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Delaborde</dc:creator>
  <cp:lastModifiedBy>Patrick Delaborde</cp:lastModifiedBy>
  <cp:revision>2</cp:revision>
  <dcterms:created xsi:type="dcterms:W3CDTF">2016-04-13T08:29:51Z</dcterms:created>
  <dcterms:modified xsi:type="dcterms:W3CDTF">2016-04-13T08:31:37Z</dcterms:modified>
</cp:coreProperties>
</file>