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Default Extension="emf" ContentType="image/x-emf"/>
  <Override PartName="/ppt/tags/tag3.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797675" cy="9926638"/>
  <p:custDataLst>
    <p:tags r:id="rId14"/>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showPr>
  <p:clrMru>
    <a:srgbClr val="FF0000"/>
    <a:srgbClr val="FF0066"/>
    <a:srgbClr val="8B745A"/>
    <a:srgbClr val="D3C0A3"/>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67" autoAdjust="0"/>
    <p:restoredTop sz="94668" autoAdjust="0"/>
  </p:normalViewPr>
  <p:slideViewPr>
    <p:cSldViewPr>
      <p:cViewPr>
        <p:scale>
          <a:sx n="100" d="100"/>
          <a:sy n="100" d="100"/>
        </p:scale>
        <p:origin x="-504" y="-144"/>
      </p:cViewPr>
      <p:guideLst>
        <p:guide orient="horz" pos="2160"/>
        <p:guide pos="2880"/>
      </p:guideLst>
    </p:cSldViewPr>
  </p:slideViewPr>
  <p:outlineViewPr>
    <p:cViewPr>
      <p:scale>
        <a:sx n="33" d="100"/>
        <a:sy n="33" d="100"/>
      </p:scale>
      <p:origin x="0" y="1032"/>
    </p:cViewPr>
  </p:outlineViewPr>
  <p:notesTextViewPr>
    <p:cViewPr>
      <p:scale>
        <a:sx n="100" d="100"/>
        <a:sy n="100" d="100"/>
      </p:scale>
      <p:origin x="0" y="0"/>
    </p:cViewPr>
  </p:notesTextViewPr>
  <p:sorterViewPr>
    <p:cViewPr>
      <p:scale>
        <a:sx n="100" d="100"/>
        <a:sy n="100" d="100"/>
      </p:scale>
      <p:origin x="0" y="5064"/>
    </p:cViewPr>
  </p:sorterViewPr>
  <p:notesViewPr>
    <p:cSldViewPr>
      <p:cViewPr varScale="1">
        <p:scale>
          <a:sx n="81" d="100"/>
          <a:sy n="81" d="100"/>
        </p:scale>
        <p:origin x="-3936"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gradFill rotWithShape="0">
          <a:gsLst>
            <a:gs pos="0">
              <a:srgbClr val="8B745A"/>
            </a:gs>
            <a:gs pos="100000">
              <a:srgbClr val="D3C0A3"/>
            </a:gs>
          </a:gsLst>
          <a:lin ang="5400000" scaled="1"/>
        </a:gra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177155"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177156"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177157"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D1AFF5FD-F807-4C63-B345-86F8709EA388}"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56323"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2570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6326"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56327"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A705425C-A6B2-4E48-AE20-357724A80B80}"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oleObject" Target="../embeddings/oleObject1.bin"/><Relationship Id="rId18" Type="http://schemas.openxmlformats.org/officeDocument/2006/relationships/image" Target="../media/image10.jpe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1.jpeg"/><Relationship Id="rId17" Type="http://schemas.openxmlformats.org/officeDocument/2006/relationships/image" Target="../media/image9.emf"/><Relationship Id="rId2" Type="http://schemas.openxmlformats.org/officeDocument/2006/relationships/tags" Target="../tags/tag5.xml"/><Relationship Id="rId16" Type="http://schemas.openxmlformats.org/officeDocument/2006/relationships/image" Target="../media/image8.png"/><Relationship Id="rId1" Type="http://schemas.openxmlformats.org/officeDocument/2006/relationships/vmlDrawing" Target="../drawings/vmlDrawing1.vml"/><Relationship Id="rId6" Type="http://schemas.openxmlformats.org/officeDocument/2006/relationships/tags" Target="../tags/tag9.xml"/><Relationship Id="rId11" Type="http://schemas.openxmlformats.org/officeDocument/2006/relationships/slideMaster" Target="../slideMasters/slideMaster1.xml"/><Relationship Id="rId5" Type="http://schemas.openxmlformats.org/officeDocument/2006/relationships/tags" Target="../tags/tag8.xml"/><Relationship Id="rId15" Type="http://schemas.openxmlformats.org/officeDocument/2006/relationships/image" Target="../media/image7.emf"/><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Rectangle 8"/>
          <p:cNvSpPr>
            <a:spLocks noChangeArrowheads="1"/>
          </p:cNvSpPr>
          <p:nvPr userDrawn="1"/>
        </p:nvSpPr>
        <p:spPr bwMode="hidden">
          <a:xfrm>
            <a:off x="0" y="0"/>
            <a:ext cx="9144000" cy="6858000"/>
          </a:xfrm>
          <a:prstGeom prst="rect">
            <a:avLst/>
          </a:prstGeom>
          <a:gradFill rotWithShape="0">
            <a:gsLst>
              <a:gs pos="0">
                <a:srgbClr val="8B745A">
                  <a:alpha val="93999"/>
                </a:srgbClr>
              </a:gs>
              <a:gs pos="100000">
                <a:srgbClr val="D3C0A3">
                  <a:alpha val="32001"/>
                </a:srgbClr>
              </a:gs>
            </a:gsLst>
            <a:lin ang="0" scaled="1"/>
          </a:gradFill>
          <a:ln>
            <a:noFill/>
          </a:ln>
          <a:effectLst/>
          <a:extLst>
            <a:ext uri="{91240B29-F687-4F45-9708-019B960494DF}"/>
            <a:ext uri="{AF507438-7753-43E0-B8FC-AC1667EBCBE1}"/>
          </a:extLst>
        </p:spPr>
        <p:txBody>
          <a:bodyPr wrap="none" anchor="ctr"/>
          <a:lstStyle/>
          <a:p>
            <a:pPr algn="ctr">
              <a:defRPr/>
            </a:pPr>
            <a:endParaRPr lang="en-US" sz="2400">
              <a:latin typeface="Times New Roman" pitchFamily="18" charset="0"/>
            </a:endParaRPr>
          </a:p>
        </p:txBody>
      </p:sp>
      <p:pic>
        <p:nvPicPr>
          <p:cNvPr id="3" name="Picture 9"/>
          <p:cNvPicPr>
            <a:picLocks noChangeAspect="1" noChangeArrowheads="1"/>
          </p:cNvPicPr>
          <p:nvPr userDrawn="1">
            <p:custDataLst>
              <p:tags r:id="rId1"/>
            </p:custDataLst>
          </p:nvPr>
        </p:nvPicPr>
        <p:blipFill>
          <a:blip r:embed="rId3"/>
          <a:srcRect l="648"/>
          <a:stretch>
            <a:fillRect/>
          </a:stretch>
        </p:blipFill>
        <p:spPr bwMode="auto">
          <a:xfrm>
            <a:off x="0" y="0"/>
            <a:ext cx="9144000" cy="3041650"/>
          </a:xfrm>
          <a:prstGeom prst="rect">
            <a:avLst/>
          </a:prstGeom>
          <a:noFill/>
          <a:ln w="9525">
            <a:noFill/>
            <a:miter lim="800000"/>
            <a:headEnd/>
            <a:tailEnd/>
          </a:ln>
        </p:spPr>
      </p:pic>
      <p:pic>
        <p:nvPicPr>
          <p:cNvPr id="4" name="Picture 12"/>
          <p:cNvPicPr>
            <a:picLocks noChangeAspect="1" noChangeArrowheads="1"/>
          </p:cNvPicPr>
          <p:nvPr userDrawn="1"/>
        </p:nvPicPr>
        <p:blipFill>
          <a:blip r:embed="rId4"/>
          <a:srcRect/>
          <a:stretch>
            <a:fillRect/>
          </a:stretch>
        </p:blipFill>
        <p:spPr bwMode="auto">
          <a:xfrm>
            <a:off x="112713" y="5146675"/>
            <a:ext cx="1784350" cy="1317625"/>
          </a:xfrm>
          <a:prstGeom prst="rect">
            <a:avLst/>
          </a:prstGeom>
          <a:noFill/>
          <a:ln w="9525">
            <a:noFill/>
            <a:miter lim="800000"/>
            <a:headEnd/>
            <a:tailEnd/>
          </a:ln>
        </p:spPr>
      </p:pic>
      <p:sp>
        <p:nvSpPr>
          <p:cNvPr id="5" name="Rectangle 13"/>
          <p:cNvSpPr>
            <a:spLocks noChangeArrowheads="1"/>
          </p:cNvSpPr>
          <p:nvPr userDrawn="1"/>
        </p:nvSpPr>
        <p:spPr bwMode="gray">
          <a:xfrm>
            <a:off x="-47625" y="6421438"/>
            <a:ext cx="2160588" cy="468312"/>
          </a:xfrm>
          <a:prstGeom prst="rect">
            <a:avLst/>
          </a:prstGeom>
          <a:noFill/>
          <a:ln>
            <a:noFill/>
          </a:ln>
          <a:effectLst/>
          <a:extLst>
            <a:ext uri="{909E8E84-426E-40DD-AFC4-6F175D3DCCD1}"/>
            <a:ext uri="{91240B29-F687-4F45-9708-019B960494DF}"/>
            <a:ext uri="{AF507438-7753-43E0-B8FC-AC1667EBCBE1}"/>
          </a:extLst>
        </p:spPr>
        <p:txBody>
          <a:bodyPr lIns="0" tIns="0" rIns="0" bIns="0" anchor="ctr"/>
          <a:lstStyle/>
          <a:p>
            <a:pPr algn="ctr">
              <a:defRPr/>
            </a:pPr>
            <a:r>
              <a:rPr lang="fr-FR" sz="800" b="1">
                <a:solidFill>
                  <a:schemeClr val="bg1"/>
                </a:solidFill>
              </a:rPr>
              <a:t>DES ALLIAGES,</a:t>
            </a:r>
          </a:p>
          <a:p>
            <a:pPr algn="ctr">
              <a:defRPr/>
            </a:pPr>
            <a:r>
              <a:rPr lang="fr-FR" sz="800" b="1">
                <a:solidFill>
                  <a:schemeClr val="bg1"/>
                </a:solidFill>
              </a:rPr>
              <a:t>DES MINERAIS ET DES HOMMES.</a:t>
            </a:r>
          </a:p>
        </p:txBody>
      </p:sp>
      <p:grpSp>
        <p:nvGrpSpPr>
          <p:cNvPr id="6" name="Group 33"/>
          <p:cNvGrpSpPr>
            <a:grpSpLocks/>
          </p:cNvGrpSpPr>
          <p:nvPr userDrawn="1"/>
        </p:nvGrpSpPr>
        <p:grpSpPr bwMode="auto">
          <a:xfrm rot="944328">
            <a:off x="31750" y="368300"/>
            <a:ext cx="1371600" cy="360363"/>
            <a:chOff x="2160" y="3744"/>
            <a:chExt cx="2160" cy="568"/>
          </a:xfrm>
        </p:grpSpPr>
        <p:sp>
          <p:nvSpPr>
            <p:cNvPr id="7"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p>
          </p:txBody>
        </p:sp>
        <p:sp>
          <p:nvSpPr>
            <p:cNvPr id="8"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sp>
        <p:nvSpPr>
          <p:cNvPr id="9" name="Rectangle 2"/>
          <p:cNvSpPr>
            <a:spLocks noGrp="1" noChangeArrowheads="1"/>
          </p:cNvSpPr>
          <p:nvPr>
            <p:ph type="ftr" sz="quarter" idx="10"/>
          </p:nvPr>
        </p:nvSpPr>
        <p:spPr>
          <a:xfrm>
            <a:off x="5205413" y="6453188"/>
            <a:ext cx="2895600" cy="260350"/>
          </a:xfrm>
          <a:prstGeom prst="rect">
            <a:avLst/>
          </a:prstGeom>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5"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43453167-0DB5-49BC-98A1-9A2AA8CDF5D8}"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5"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FA88215E-5888-4F11-B0B0-DB94826193D7}"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pic>
        <p:nvPicPr>
          <p:cNvPr id="4" name="Picture 14" descr="Des alliages des minerais et des hommes - logo eramet_fr"/>
          <p:cNvPicPr>
            <a:picLocks noChangeAspect="1" noChangeArrowheads="1"/>
          </p:cNvPicPr>
          <p:nvPr userDrawn="1">
            <p:custDataLst>
              <p:tags r:id="rId1"/>
            </p:custDataLst>
          </p:nvPr>
        </p:nvPicPr>
        <p:blipFill>
          <a:blip r:embed="rId3"/>
          <a:srcRect/>
          <a:stretch>
            <a:fillRect/>
          </a:stretch>
        </p:blipFill>
        <p:spPr bwMode="auto">
          <a:xfrm>
            <a:off x="0" y="5808663"/>
            <a:ext cx="1403350" cy="1049337"/>
          </a:xfrm>
          <a:prstGeom prst="rect">
            <a:avLst/>
          </a:prstGeom>
          <a:solidFill>
            <a:srgbClr val="D3C0A3"/>
          </a:solidFill>
          <a:ln w="9525">
            <a:noFill/>
            <a:miter lim="800000"/>
            <a:headEnd/>
            <a:tailEnd/>
          </a:ln>
        </p:spPr>
      </p:pic>
      <p:sp>
        <p:nvSpPr>
          <p:cNvPr id="5"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extLst>
        </p:spPr>
        <p:txBody>
          <a:bodyPr/>
          <a:lstStyle/>
          <a:p>
            <a:pPr>
              <a:defRPr/>
            </a:pPr>
            <a:endParaRPr lang="en-US" sz="2400">
              <a:latin typeface="Times New Roman" pitchFamily="18" charset="0"/>
            </a:endParaRPr>
          </a:p>
        </p:txBody>
      </p:sp>
      <p:grpSp>
        <p:nvGrpSpPr>
          <p:cNvPr id="6" name="Group 33"/>
          <p:cNvGrpSpPr>
            <a:grpSpLocks/>
          </p:cNvGrpSpPr>
          <p:nvPr userDrawn="1"/>
        </p:nvGrpSpPr>
        <p:grpSpPr bwMode="auto">
          <a:xfrm rot="944328">
            <a:off x="31750" y="152400"/>
            <a:ext cx="1371600" cy="360363"/>
            <a:chOff x="2160" y="3744"/>
            <a:chExt cx="2160" cy="568"/>
          </a:xfrm>
        </p:grpSpPr>
        <p:sp>
          <p:nvSpPr>
            <p:cNvPr id="7"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p>
          </p:txBody>
        </p:sp>
        <p:sp>
          <p:nvSpPr>
            <p:cNvPr id="8"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pic>
        <p:nvPicPr>
          <p:cNvPr id="9" name="Picture 4"/>
          <p:cNvPicPr>
            <a:picLocks noChangeAspect="1" noChangeArrowheads="1"/>
          </p:cNvPicPr>
          <p:nvPr userDrawn="1"/>
        </p:nvPicPr>
        <p:blipFill>
          <a:blip r:embed="rId4"/>
          <a:srcRect/>
          <a:stretch>
            <a:fillRect/>
          </a:stretch>
        </p:blipFill>
        <p:spPr bwMode="auto">
          <a:xfrm>
            <a:off x="6732588" y="100013"/>
            <a:ext cx="3024187" cy="808037"/>
          </a:xfrm>
          <a:prstGeom prst="rect">
            <a:avLst/>
          </a:prstGeom>
          <a:noFill/>
          <a:ln w="9525">
            <a:noFill/>
            <a:miter lim="800000"/>
            <a:headEnd/>
            <a:tailEnd/>
          </a:ln>
        </p:spPr>
      </p:pic>
      <p:sp>
        <p:nvSpPr>
          <p:cNvPr id="10" name="ZoneTexte 3"/>
          <p:cNvSpPr txBox="1"/>
          <p:nvPr userDrawn="1"/>
        </p:nvSpPr>
        <p:spPr>
          <a:xfrm>
            <a:off x="8388350" y="6453188"/>
            <a:ext cx="576263" cy="274637"/>
          </a:xfrm>
          <a:prstGeom prst="rect">
            <a:avLst/>
          </a:prstGeom>
          <a:noFill/>
        </p:spPr>
        <p:txBody>
          <a:bodyPr>
            <a:spAutoFit/>
          </a:bodyPr>
          <a:lstStyle/>
          <a:p>
            <a:pPr>
              <a:defRPr/>
            </a:pPr>
            <a:fld id="{9ABD4550-DF14-4E2D-B4D8-215D7B1B5D88}" type="slidenum">
              <a:rPr lang="en-US" sz="1200"/>
              <a:pPr>
                <a:defRPr/>
              </a:pPr>
              <a:t>‹N°›</a:t>
            </a:fld>
            <a:endParaRPr lang="en-US" sz="1200" dirty="0"/>
          </a:p>
        </p:txBody>
      </p:sp>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12"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42484A14-0A49-46D2-94F3-5F471056A4B2}"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2" name="Picture 14" descr="Des alliages des minerais et des hommes - logo eramet_fr"/>
          <p:cNvPicPr>
            <a:picLocks noChangeAspect="1" noChangeArrowheads="1"/>
          </p:cNvPicPr>
          <p:nvPr userDrawn="1">
            <p:custDataLst>
              <p:tags r:id="rId2"/>
            </p:custDataLst>
          </p:nvPr>
        </p:nvPicPr>
        <p:blipFill>
          <a:blip r:embed="rId12"/>
          <a:srcRect/>
          <a:stretch>
            <a:fillRect/>
          </a:stretch>
        </p:blipFill>
        <p:spPr bwMode="auto">
          <a:xfrm>
            <a:off x="0" y="5808663"/>
            <a:ext cx="1403350" cy="1049337"/>
          </a:xfrm>
          <a:prstGeom prst="rect">
            <a:avLst/>
          </a:prstGeom>
          <a:solidFill>
            <a:srgbClr val="D3C0A3"/>
          </a:solidFill>
          <a:ln w="9525">
            <a:noFill/>
            <a:miter lim="800000"/>
            <a:headEnd/>
            <a:tailEnd/>
          </a:ln>
        </p:spPr>
      </p:pic>
      <p:sp>
        <p:nvSpPr>
          <p:cNvPr id="3"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extLst>
        </p:spPr>
        <p:txBody>
          <a:bodyPr/>
          <a:lstStyle/>
          <a:p>
            <a:pPr>
              <a:defRPr/>
            </a:pPr>
            <a:endParaRPr lang="en-US" sz="2400">
              <a:latin typeface="Times New Roman" pitchFamily="18" charset="0"/>
            </a:endParaRPr>
          </a:p>
        </p:txBody>
      </p:sp>
      <p:graphicFrame>
        <p:nvGraphicFramePr>
          <p:cNvPr id="4" name="Object 1"/>
          <p:cNvGraphicFramePr>
            <a:graphicFrameLocks noChangeAspect="1"/>
          </p:cNvGraphicFramePr>
          <p:nvPr>
            <p:custDataLst>
              <p:tags r:id="rId3"/>
            </p:custDataLst>
          </p:nvPr>
        </p:nvGraphicFramePr>
        <p:xfrm>
          <a:off x="0" y="0"/>
          <a:ext cx="158750" cy="158750"/>
        </p:xfrm>
        <a:graphic>
          <a:graphicData uri="http://schemas.openxmlformats.org/presentationml/2006/ole">
            <p:oleObj spid="_x0000_s283649" name="think-cell Slide" r:id="rId13" imgW="360" imgH="360" progId="">
              <p:embed/>
            </p:oleObj>
          </a:graphicData>
        </a:graphic>
      </p:graphicFrame>
      <p:pic>
        <p:nvPicPr>
          <p:cNvPr id="5" name="Picture 2" descr="C:\Documents and Settings\jerome.fabre\Mes documents\WEDA BAY\Photos\2011 11 M Jouve\EOS-Platform.jpg"/>
          <p:cNvPicPr>
            <a:picLocks noChangeAspect="1" noChangeArrowheads="1"/>
          </p:cNvPicPr>
          <p:nvPr userDrawn="1">
            <p:custDataLst>
              <p:tags r:id="rId4"/>
            </p:custDataLst>
          </p:nvPr>
        </p:nvPicPr>
        <p:blipFill>
          <a:blip r:embed="rId14"/>
          <a:srcRect r="5914" b="5505"/>
          <a:stretch>
            <a:fillRect/>
          </a:stretch>
        </p:blipFill>
        <p:spPr bwMode="auto">
          <a:xfrm>
            <a:off x="6211888" y="561975"/>
            <a:ext cx="1924050" cy="1258888"/>
          </a:xfrm>
          <a:prstGeom prst="rect">
            <a:avLst/>
          </a:prstGeom>
          <a:noFill/>
          <a:ln w="9525">
            <a:noFill/>
            <a:miter lim="800000"/>
            <a:headEnd/>
            <a:tailEnd/>
          </a:ln>
        </p:spPr>
      </p:pic>
      <p:pic>
        <p:nvPicPr>
          <p:cNvPr id="6" name="Picture 30"/>
          <p:cNvPicPr>
            <a:picLocks noChangeAspect="1" noChangeArrowheads="1"/>
          </p:cNvPicPr>
          <p:nvPr userDrawn="1">
            <p:custDataLst>
              <p:tags r:id="rId5"/>
            </p:custDataLst>
          </p:nvPr>
        </p:nvPicPr>
        <p:blipFill>
          <a:blip r:embed="rId15"/>
          <a:srcRect/>
          <a:stretch>
            <a:fillRect/>
          </a:stretch>
        </p:blipFill>
        <p:spPr bwMode="auto">
          <a:xfrm>
            <a:off x="4124325" y="561975"/>
            <a:ext cx="2155825" cy="1728788"/>
          </a:xfrm>
          <a:prstGeom prst="rect">
            <a:avLst/>
          </a:prstGeom>
          <a:noFill/>
          <a:ln w="9525">
            <a:noFill/>
            <a:miter lim="800000"/>
            <a:headEnd/>
            <a:tailEnd/>
          </a:ln>
        </p:spPr>
      </p:pic>
      <p:pic>
        <p:nvPicPr>
          <p:cNvPr id="7" name="Picture 8"/>
          <p:cNvPicPr>
            <a:picLocks noChangeAspect="1" noChangeArrowheads="1"/>
          </p:cNvPicPr>
          <p:nvPr userDrawn="1">
            <p:custDataLst>
              <p:tags r:id="rId6"/>
            </p:custDataLst>
          </p:nvPr>
        </p:nvPicPr>
        <p:blipFill>
          <a:blip r:embed="rId16"/>
          <a:srcRect/>
          <a:stretch>
            <a:fillRect/>
          </a:stretch>
        </p:blipFill>
        <p:spPr bwMode="auto">
          <a:xfrm>
            <a:off x="2187575" y="561975"/>
            <a:ext cx="2011363" cy="1712913"/>
          </a:xfrm>
          <a:prstGeom prst="rect">
            <a:avLst/>
          </a:prstGeom>
          <a:noFill/>
          <a:ln w="9525">
            <a:noFill/>
            <a:miter lim="800000"/>
            <a:headEnd/>
            <a:tailEnd/>
          </a:ln>
        </p:spPr>
      </p:pic>
      <p:pic>
        <p:nvPicPr>
          <p:cNvPr id="8" name="Picture 8"/>
          <p:cNvPicPr>
            <a:picLocks noChangeAspect="1" noChangeArrowheads="1"/>
          </p:cNvPicPr>
          <p:nvPr userDrawn="1">
            <p:custDataLst>
              <p:tags r:id="rId7"/>
            </p:custDataLst>
          </p:nvPr>
        </p:nvPicPr>
        <p:blipFill>
          <a:blip r:embed="rId17"/>
          <a:srcRect/>
          <a:stretch>
            <a:fillRect/>
          </a:stretch>
        </p:blipFill>
        <p:spPr bwMode="auto">
          <a:xfrm>
            <a:off x="8085138" y="560388"/>
            <a:ext cx="966787" cy="1285875"/>
          </a:xfrm>
          <a:prstGeom prst="rect">
            <a:avLst/>
          </a:prstGeom>
          <a:noFill/>
          <a:ln w="9525">
            <a:noFill/>
            <a:miter lim="800000"/>
            <a:headEnd/>
            <a:tailEnd/>
          </a:ln>
        </p:spPr>
      </p:pic>
      <p:pic>
        <p:nvPicPr>
          <p:cNvPr id="9" name="Picture 33" descr="IMG_1105"/>
          <p:cNvPicPr>
            <a:picLocks noChangeAspect="1" noChangeArrowheads="1"/>
          </p:cNvPicPr>
          <p:nvPr userDrawn="1">
            <p:custDataLst>
              <p:tags r:id="rId8"/>
            </p:custDataLst>
          </p:nvPr>
        </p:nvPicPr>
        <p:blipFill>
          <a:blip r:embed="rId18"/>
          <a:srcRect/>
          <a:stretch>
            <a:fillRect/>
          </a:stretch>
        </p:blipFill>
        <p:spPr bwMode="auto">
          <a:xfrm>
            <a:off x="90488" y="561975"/>
            <a:ext cx="2097087" cy="1728788"/>
          </a:xfrm>
          <a:prstGeom prst="rect">
            <a:avLst/>
          </a:prstGeom>
          <a:noFill/>
          <a:ln w="9525">
            <a:noFill/>
            <a:miter lim="800000"/>
            <a:headEnd/>
            <a:tailEnd/>
          </a:ln>
        </p:spPr>
      </p:pic>
      <p:sp>
        <p:nvSpPr>
          <p:cNvPr id="10" name="Organigramme : Document 9"/>
          <p:cNvSpPr/>
          <p:nvPr userDrawn="1">
            <p:custDataLst>
              <p:tags r:id="rId9"/>
            </p:custDataLst>
          </p:nvPr>
        </p:nvSpPr>
        <p:spPr>
          <a:xfrm rot="10800000">
            <a:off x="90488" y="1181100"/>
            <a:ext cx="8961437" cy="4824413"/>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11" name="Rectangle 10"/>
          <p:cNvSpPr/>
          <p:nvPr userDrawn="1"/>
        </p:nvSpPr>
        <p:spPr>
          <a:xfrm>
            <a:off x="25400" y="549275"/>
            <a:ext cx="9037638" cy="5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grpSp>
        <p:nvGrpSpPr>
          <p:cNvPr id="12" name="Group 33"/>
          <p:cNvGrpSpPr>
            <a:grpSpLocks/>
          </p:cNvGrpSpPr>
          <p:nvPr userDrawn="1"/>
        </p:nvGrpSpPr>
        <p:grpSpPr bwMode="auto">
          <a:xfrm rot="944328">
            <a:off x="31750" y="295275"/>
            <a:ext cx="1371600" cy="360363"/>
            <a:chOff x="2160" y="3744"/>
            <a:chExt cx="2160" cy="568"/>
          </a:xfrm>
        </p:grpSpPr>
        <p:sp>
          <p:nvSpPr>
            <p:cNvPr id="13"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p>
          </p:txBody>
        </p:sp>
        <p:sp>
          <p:nvSpPr>
            <p:cNvPr id="14"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sp>
        <p:nvSpPr>
          <p:cNvPr id="15" name="Espace réservé du pied de page 14"/>
          <p:cNvSpPr>
            <a:spLocks noGrp="1" noChangeArrowheads="1"/>
          </p:cNvSpPr>
          <p:nvPr>
            <p:ph type="ftr" sz="quarter" idx="10"/>
            <p:custDataLst>
              <p:tags r:id="rId10"/>
            </p:custDataLst>
          </p:nvPr>
        </p:nvSpPr>
        <p:spPr>
          <a:xfrm>
            <a:off x="5205413" y="6486525"/>
            <a:ext cx="2895600" cy="268288"/>
          </a:xfrm>
          <a:prstGeom prst="rect">
            <a:avLst/>
          </a:prstGeom>
        </p:spPr>
        <p:txBody>
          <a:bodyPr/>
          <a:lstStyle>
            <a:lvl1pPr>
              <a:defRPr/>
            </a:lvl1pPr>
          </a:lstStyle>
          <a:p>
            <a:pPr>
              <a:defRPr/>
            </a:pPr>
            <a:endParaRPr lang="en-GB"/>
          </a:p>
        </p:txBody>
      </p:sp>
      <p:sp>
        <p:nvSpPr>
          <p:cNvPr id="16" name="Rectangle 6"/>
          <p:cNvSpPr>
            <a:spLocks noGrp="1" noChangeArrowheads="1"/>
          </p:cNvSpPr>
          <p:nvPr>
            <p:ph type="sldNum" sz="quarter" idx="11"/>
          </p:nvPr>
        </p:nvSpPr>
        <p:spPr>
          <a:xfrm>
            <a:off x="8101013" y="6453188"/>
            <a:ext cx="585787" cy="268287"/>
          </a:xfrm>
          <a:prstGeom prst="rect">
            <a:avLst/>
          </a:prstGeom>
        </p:spPr>
        <p:txBody>
          <a:bodyPr/>
          <a:lstStyle>
            <a:lvl1pPr algn="r">
              <a:defRPr sz="1200" b="1">
                <a:latin typeface="+mn-lt"/>
              </a:defRPr>
            </a:lvl1pPr>
          </a:lstStyle>
          <a:p>
            <a:pPr>
              <a:defRPr/>
            </a:pPr>
            <a:fld id="{45AA47EF-D20F-4D69-A906-DA56C0A62EBD}"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6"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5772EB47-668A-490A-8B71-D8EAD51947D8}"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8"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7B4B9492-36C0-459B-A950-95764AF11AA6}"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4"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D6CB98B8-27E7-4566-9AD7-FD6AC195960B}"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3"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6A4B8803-5ADB-4E0A-AA80-100B2D3B4216}"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6"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5B860798-5622-4003-8EC7-B3EEC43F230B}"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xfrm>
            <a:off x="5205413" y="6453188"/>
            <a:ext cx="2895600" cy="268287"/>
          </a:xfrm>
          <a:prstGeom prst="rect">
            <a:avLst/>
          </a:prstGeom>
        </p:spPr>
        <p:txBody>
          <a:bodyPr/>
          <a:lstStyle>
            <a:lvl1pPr>
              <a:defRPr/>
            </a:lvl1pPr>
          </a:lstStyle>
          <a:p>
            <a:pPr>
              <a:defRPr/>
            </a:pPr>
            <a:endParaRPr lang="en-GB"/>
          </a:p>
        </p:txBody>
      </p:sp>
      <p:sp>
        <p:nvSpPr>
          <p:cNvPr id="6" name="Rectangle 6"/>
          <p:cNvSpPr>
            <a:spLocks noGrp="1" noChangeArrowheads="1"/>
          </p:cNvSpPr>
          <p:nvPr>
            <p:ph type="sldNum" sz="quarter" idx="11"/>
          </p:nvPr>
        </p:nvSpPr>
        <p:spPr>
          <a:xfrm>
            <a:off x="8101013" y="6453188"/>
            <a:ext cx="585787" cy="268287"/>
          </a:xfrm>
          <a:prstGeom prst="rect">
            <a:avLst/>
          </a:prstGeom>
        </p:spPr>
        <p:txBody>
          <a:bodyPr/>
          <a:lstStyle>
            <a:lvl1pPr>
              <a:defRPr/>
            </a:lvl1pPr>
          </a:lstStyle>
          <a:p>
            <a:pPr>
              <a:defRPr/>
            </a:pPr>
            <a:fld id="{C06A2A83-D251-417B-878F-EB37B63FB3C7}"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Des alliages des minerais et des hommes - logo eramet_fr"/>
          <p:cNvPicPr>
            <a:picLocks noChangeAspect="1" noChangeArrowheads="1"/>
          </p:cNvPicPr>
          <p:nvPr userDrawn="1">
            <p:custDataLst>
              <p:tags r:id="rId13"/>
            </p:custDataLst>
          </p:nvPr>
        </p:nvPicPr>
        <p:blipFill>
          <a:blip r:embed="rId14"/>
          <a:srcRect/>
          <a:stretch>
            <a:fillRect/>
          </a:stretch>
        </p:blipFill>
        <p:spPr bwMode="auto">
          <a:xfrm>
            <a:off x="0" y="5808663"/>
            <a:ext cx="1403350" cy="1049337"/>
          </a:xfrm>
          <a:prstGeom prst="rect">
            <a:avLst/>
          </a:prstGeom>
          <a:solidFill>
            <a:srgbClr val="D3C0A3"/>
          </a:solidFill>
          <a:ln w="9525">
            <a:noFill/>
            <a:miter lim="800000"/>
            <a:headEnd/>
            <a:tailEnd/>
          </a:ln>
        </p:spPr>
      </p:pic>
      <p:sp>
        <p:nvSpPr>
          <p:cNvPr id="1028"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extLst>
        </p:spPr>
        <p:txBody>
          <a:bodyPr/>
          <a:lstStyle/>
          <a:p>
            <a:pPr>
              <a:defRPr/>
            </a:pPr>
            <a:endParaRPr lang="en-US" sz="2400">
              <a:latin typeface="Times New Roman" pitchFamily="18" charset="0"/>
            </a:endParaRPr>
          </a:p>
        </p:txBody>
      </p:sp>
      <p:sp>
        <p:nvSpPr>
          <p:cNvPr id="2" name="Rectangle 11"/>
          <p:cNvSpPr>
            <a:spLocks noGrp="1" noChangeArrowheads="1"/>
          </p:cNvSpPr>
          <p:nvPr>
            <p:ph type="body" idx="1"/>
          </p:nvPr>
        </p:nvSpPr>
        <p:spPr bwMode="auto">
          <a:xfrm>
            <a:off x="468313" y="1268413"/>
            <a:ext cx="8229600"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9" name="Rectangle 12"/>
          <p:cNvSpPr>
            <a:spLocks noGrp="1" noChangeArrowheads="1"/>
          </p:cNvSpPr>
          <p:nvPr>
            <p:ph type="title"/>
          </p:nvPr>
        </p:nvSpPr>
        <p:spPr bwMode="auto">
          <a:xfrm>
            <a:off x="360363" y="439738"/>
            <a:ext cx="8229600" cy="650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grpSp>
        <p:nvGrpSpPr>
          <p:cNvPr id="1030" name="Group 33"/>
          <p:cNvGrpSpPr>
            <a:grpSpLocks/>
          </p:cNvGrpSpPr>
          <p:nvPr userDrawn="1"/>
        </p:nvGrpSpPr>
        <p:grpSpPr bwMode="auto">
          <a:xfrm rot="944328">
            <a:off x="31750" y="152400"/>
            <a:ext cx="1371600" cy="360363"/>
            <a:chOff x="2160" y="3744"/>
            <a:chExt cx="2160" cy="568"/>
          </a:xfrm>
        </p:grpSpPr>
        <p:sp>
          <p:nvSpPr>
            <p:cNvPr id="1035"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pPr>
                <a:defRPr/>
              </a:pPr>
              <a:endParaRPr lang="en-GB"/>
            </a:p>
          </p:txBody>
        </p:sp>
        <p:sp>
          <p:nvSpPr>
            <p:cNvPr id="1034"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fr-FR" sz="1200" b="1" kern="10">
                  <a:ln w="9525">
                    <a:solidFill>
                      <a:srgbClr val="FF0000"/>
                    </a:solidFill>
                    <a:round/>
                    <a:headEnd/>
                    <a:tailEnd/>
                  </a:ln>
                  <a:solidFill>
                    <a:srgbClr val="000000"/>
                  </a:solidFill>
                  <a:latin typeface="Arial"/>
                  <a:cs typeface="Arial"/>
                </a:rPr>
                <a:t>Confidentiel</a:t>
              </a:r>
            </a:p>
          </p:txBody>
        </p:sp>
      </p:grpSp>
      <p:pic>
        <p:nvPicPr>
          <p:cNvPr id="1031" name="Picture 4"/>
          <p:cNvPicPr>
            <a:picLocks noChangeAspect="1" noChangeArrowheads="1"/>
          </p:cNvPicPr>
          <p:nvPr userDrawn="1"/>
        </p:nvPicPr>
        <p:blipFill>
          <a:blip r:embed="rId15"/>
          <a:srcRect/>
          <a:stretch>
            <a:fillRect/>
          </a:stretch>
        </p:blipFill>
        <p:spPr bwMode="auto">
          <a:xfrm>
            <a:off x="6732588" y="100013"/>
            <a:ext cx="3024187" cy="808037"/>
          </a:xfrm>
          <a:prstGeom prst="rect">
            <a:avLst/>
          </a:prstGeom>
          <a:noFill/>
          <a:ln w="9525">
            <a:noFill/>
            <a:miter lim="800000"/>
            <a:headEnd/>
            <a:tailEnd/>
          </a:ln>
        </p:spPr>
      </p:pic>
      <p:sp>
        <p:nvSpPr>
          <p:cNvPr id="4" name="ZoneTexte 3"/>
          <p:cNvSpPr txBox="1"/>
          <p:nvPr userDrawn="1"/>
        </p:nvSpPr>
        <p:spPr>
          <a:xfrm>
            <a:off x="8388350" y="6453188"/>
            <a:ext cx="576263" cy="277812"/>
          </a:xfrm>
          <a:prstGeom prst="rect">
            <a:avLst/>
          </a:prstGeom>
          <a:noFill/>
        </p:spPr>
        <p:txBody>
          <a:bodyPr>
            <a:spAutoFit/>
          </a:bodyPr>
          <a:lstStyle/>
          <a:p>
            <a:pPr>
              <a:defRPr/>
            </a:pPr>
            <a:fld id="{753DE590-FFA8-4FAF-BBE6-EAC2B5195248}" type="slidenum">
              <a:rPr lang="en-US" sz="1200"/>
              <a:pPr>
                <a:defRPr/>
              </a:pPr>
              <a:t>‹N°›</a:t>
            </a:fld>
            <a:endParaRPr lang="en-US" sz="1200"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B745A"/>
            </a:gs>
            <a:gs pos="100000">
              <a:srgbClr val="D3C0A3"/>
            </a:gs>
          </a:gsLst>
          <a:lin ang="5400000" scaled="1"/>
        </a:gradFill>
        <a:effectLst/>
      </p:bgPr>
    </p:bg>
    <p:spTree>
      <p:nvGrpSpPr>
        <p:cNvPr id="1" name=""/>
        <p:cNvGrpSpPr/>
        <p:nvPr/>
      </p:nvGrpSpPr>
      <p:grpSpPr>
        <a:xfrm>
          <a:off x="0" y="0"/>
          <a:ext cx="0" cy="0"/>
          <a:chOff x="0" y="0"/>
          <a:chExt cx="0" cy="0"/>
        </a:xfrm>
      </p:grpSpPr>
      <p:sp>
        <p:nvSpPr>
          <p:cNvPr id="259074" name="Rectangle 3"/>
          <p:cNvSpPr>
            <a:spLocks noGrp="1" noChangeArrowheads="1"/>
          </p:cNvSpPr>
          <p:nvPr>
            <p:ph type="subTitle" idx="4294967295"/>
          </p:nvPr>
        </p:nvSpPr>
        <p:spPr>
          <a:xfrm>
            <a:off x="250825" y="3933825"/>
            <a:ext cx="8640763" cy="1223963"/>
          </a:xfrm>
        </p:spPr>
        <p:txBody>
          <a:bodyPr/>
          <a:lstStyle/>
          <a:p>
            <a:pPr marL="0" indent="0" algn="ctr" eaLnBrk="1" hangingPunct="1">
              <a:lnSpc>
                <a:spcPct val="80000"/>
              </a:lnSpc>
              <a:buFont typeface="Wingdings" pitchFamily="2" charset="2"/>
              <a:buNone/>
            </a:pPr>
            <a:endParaRPr lang="fr-FR" sz="3200" b="1" smtClean="0">
              <a:solidFill>
                <a:schemeClr val="bg1"/>
              </a:solidFill>
            </a:endParaRPr>
          </a:p>
          <a:p>
            <a:pPr marL="0" indent="0" algn="ctr" eaLnBrk="1" hangingPunct="1">
              <a:lnSpc>
                <a:spcPct val="80000"/>
              </a:lnSpc>
              <a:buFont typeface="Wingdings" pitchFamily="2" charset="2"/>
              <a:buNone/>
            </a:pPr>
            <a:r>
              <a:rPr lang="fr-FR" sz="3200" b="1" smtClean="0">
                <a:solidFill>
                  <a:schemeClr val="bg1"/>
                </a:solidFill>
              </a:rPr>
              <a:t>Réponses aux questions de Daniel SIGNORET, censeur CGT au conseil d’administration ERAMET</a:t>
            </a:r>
          </a:p>
          <a:p>
            <a:pPr marL="0" indent="0" algn="ctr" eaLnBrk="1" hangingPunct="1">
              <a:lnSpc>
                <a:spcPct val="80000"/>
              </a:lnSpc>
              <a:buFont typeface="Wingdings" pitchFamily="2" charset="2"/>
              <a:buNone/>
            </a:pPr>
            <a:endParaRPr lang="fr-FR" sz="2400" b="1" i="1" smtClean="0">
              <a:solidFill>
                <a:schemeClr val="bg1"/>
              </a:solidFill>
            </a:endParaRPr>
          </a:p>
          <a:p>
            <a:pPr marL="0" indent="0" algn="ctr" eaLnBrk="1" hangingPunct="1">
              <a:lnSpc>
                <a:spcPct val="80000"/>
              </a:lnSpc>
              <a:buFont typeface="Wingdings" pitchFamily="2" charset="2"/>
              <a:buNone/>
            </a:pPr>
            <a:endParaRPr lang="fr-FR" sz="1800" b="1" i="1" smtClean="0">
              <a:solidFill>
                <a:schemeClr val="bg1"/>
              </a:solidFill>
            </a:endParaRPr>
          </a:p>
        </p:txBody>
      </p:sp>
      <p:pic>
        <p:nvPicPr>
          <p:cNvPr id="259075" name="Picture 4"/>
          <p:cNvPicPr>
            <a:picLocks noChangeAspect="1" noChangeArrowheads="1"/>
          </p:cNvPicPr>
          <p:nvPr/>
        </p:nvPicPr>
        <p:blipFill>
          <a:blip r:embed="rId2"/>
          <a:srcRect/>
          <a:stretch>
            <a:fillRect/>
          </a:stretch>
        </p:blipFill>
        <p:spPr bwMode="auto">
          <a:xfrm>
            <a:off x="2484438" y="3141663"/>
            <a:ext cx="430847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re 1"/>
          <p:cNvSpPr>
            <a:spLocks noGrp="1"/>
          </p:cNvSpPr>
          <p:nvPr>
            <p:ph type="title" idx="4294967295"/>
          </p:nvPr>
        </p:nvSpPr>
        <p:spPr>
          <a:xfrm>
            <a:off x="395288" y="765175"/>
            <a:ext cx="8353425" cy="1368425"/>
          </a:xfrm>
        </p:spPr>
        <p:txBody>
          <a:bodyPr/>
          <a:lstStyle/>
          <a:p>
            <a:r>
              <a:rPr lang="fr-FR" sz="2000" smtClean="0"/>
              <a:t>D’un point de vue commercial, un retraitement sur un site non marqué AD ne serait-il pas un intérêt ?</a:t>
            </a:r>
            <a:r>
              <a:rPr lang="fr-FR" smtClean="0"/>
              <a:t> </a:t>
            </a:r>
          </a:p>
        </p:txBody>
      </p:sp>
      <p:sp>
        <p:nvSpPr>
          <p:cNvPr id="280579" name="Espace réservé du contenu 2"/>
          <p:cNvSpPr>
            <a:spLocks/>
          </p:cNvSpPr>
          <p:nvPr/>
        </p:nvSpPr>
        <p:spPr bwMode="auto">
          <a:xfrm>
            <a:off x="250825" y="2492375"/>
            <a:ext cx="8713788" cy="3600450"/>
          </a:xfrm>
          <a:prstGeom prst="rect">
            <a:avLst/>
          </a:prstGeom>
          <a:noFill/>
          <a:ln w="9525">
            <a:noFill/>
            <a:miter lim="800000"/>
            <a:headEnd/>
            <a:tailEnd/>
          </a:ln>
        </p:spPr>
        <p:txBody>
          <a:bodyPr/>
          <a:lstStyle/>
          <a:p>
            <a:pPr algn="just" eaLnBrk="0" hangingPunct="0">
              <a:spcBef>
                <a:spcPct val="20000"/>
              </a:spcBef>
              <a:buClr>
                <a:srgbClr val="D3C0A3"/>
              </a:buClr>
              <a:buFont typeface="Wingdings" pitchFamily="2" charset="2"/>
              <a:buNone/>
            </a:pPr>
            <a:r>
              <a:rPr lang="fr-FR" sz="2000">
                <a:latin typeface="Calibri" pitchFamily="34" charset="0"/>
              </a:rPr>
              <a:t>Le centre de traitement est prévu chez un prestataire de service  spécialisé dans le traitement des chutes massives et copeaux de titane. Ce choix est lié aux compétences spécifiques dont il faut disposer pour assurer des délais de qualification rapide et une prestation de qualité.</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itre 1"/>
          <p:cNvSpPr>
            <a:spLocks noGrp="1"/>
          </p:cNvSpPr>
          <p:nvPr>
            <p:ph type="title"/>
          </p:nvPr>
        </p:nvSpPr>
        <p:spPr/>
        <p:txBody>
          <a:bodyPr/>
          <a:lstStyle/>
          <a:p>
            <a:r>
              <a:rPr lang="fr-FR" sz="2000" smtClean="0"/>
              <a:t>Quelles sont les critères qui ont orienté le choix de ce projet aux Ancizes ?</a:t>
            </a:r>
          </a:p>
        </p:txBody>
      </p:sp>
      <p:sp>
        <p:nvSpPr>
          <p:cNvPr id="260098" name="Espace réservé du contenu 2"/>
          <p:cNvSpPr>
            <a:spLocks noGrp="1"/>
          </p:cNvSpPr>
          <p:nvPr>
            <p:ph idx="1"/>
          </p:nvPr>
        </p:nvSpPr>
        <p:spPr>
          <a:xfrm>
            <a:off x="250825" y="1052513"/>
            <a:ext cx="8713788" cy="4824412"/>
          </a:xfrm>
        </p:spPr>
        <p:txBody>
          <a:bodyPr/>
          <a:lstStyle/>
          <a:p>
            <a:pPr marL="0" indent="0" algn="just">
              <a:buFont typeface="Wingdings" pitchFamily="2" charset="2"/>
              <a:buNone/>
            </a:pPr>
            <a:r>
              <a:rPr lang="fr-FR" smtClean="0"/>
              <a:t>Le premier critère d’implantation aux Ancizes est lié aux compétences métallurgiques et d’élaboration. En effet, les Ancizes transforment des alliages de titane depuis plus de 20 ans, pour les marchés aéronautiques notamment, bien avant le démarrage d’UKAD. De plus, les compétences d’élaboration et de développement (fusion et refusion) sont localisées aux Ancizes.</a:t>
            </a:r>
          </a:p>
          <a:p>
            <a:pPr marL="0" indent="0" algn="just">
              <a:buFont typeface="Wingdings" pitchFamily="2" charset="2"/>
              <a:buNone/>
            </a:pPr>
            <a:endParaRPr lang="fr-FR" smtClean="0"/>
          </a:p>
          <a:p>
            <a:pPr marL="0" indent="0" algn="just">
              <a:buFont typeface="Wingdings" pitchFamily="2" charset="2"/>
              <a:buNone/>
            </a:pPr>
            <a:r>
              <a:rPr lang="fr-FR" smtClean="0"/>
              <a:t>Le deuxième critère est basé sur la proximité immédiate par rapport à UKAD, qui se traduira par une livraison des lingots élaborés par EcoTitanium directement à UKAD, sans passer par la voie publique. Ceci limite donc les transports au strict minimum. Cette proximité est de nature à favoriser l’échange d’information entre le forgeron et l’élaborateur.</a:t>
            </a:r>
          </a:p>
          <a:p>
            <a:pPr marL="0" indent="0" algn="just">
              <a:buFont typeface="Wingdings" pitchFamily="2" charset="2"/>
              <a:buNone/>
            </a:pPr>
            <a:endParaRPr lang="fr-FR" smtClean="0"/>
          </a:p>
          <a:p>
            <a:pPr marL="0" indent="0" algn="just">
              <a:buFont typeface="Wingdings" pitchFamily="2" charset="2"/>
              <a:buNone/>
            </a:pPr>
            <a:r>
              <a:rPr lang="fr-FR" smtClean="0"/>
              <a:t>Il est d’autre part prévu une mutualisation des frais généraux entre A&amp;D, UKAD et EcoTitanium.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itre 1"/>
          <p:cNvSpPr>
            <a:spLocks noGrp="1"/>
          </p:cNvSpPr>
          <p:nvPr>
            <p:ph type="title" idx="4294967295"/>
          </p:nvPr>
        </p:nvSpPr>
        <p:spPr/>
        <p:txBody>
          <a:bodyPr/>
          <a:lstStyle/>
          <a:p>
            <a:r>
              <a:rPr lang="fr-FR" sz="2000" smtClean="0"/>
              <a:t>Quels serait les avantages et les inconvénients de localiser un tel projet sur Commentry ? L’étude a-t-elle été faite ?</a:t>
            </a:r>
          </a:p>
        </p:txBody>
      </p:sp>
      <p:sp>
        <p:nvSpPr>
          <p:cNvPr id="261122" name="Espace réservé du contenu 2"/>
          <p:cNvSpPr>
            <a:spLocks noGrp="1"/>
          </p:cNvSpPr>
          <p:nvPr>
            <p:ph idx="4294967295"/>
          </p:nvPr>
        </p:nvSpPr>
        <p:spPr>
          <a:xfrm>
            <a:off x="250825" y="1268413"/>
            <a:ext cx="8713788" cy="4824412"/>
          </a:xfrm>
        </p:spPr>
        <p:txBody>
          <a:bodyPr/>
          <a:lstStyle/>
          <a:p>
            <a:pPr marL="0" indent="0" algn="just"/>
            <a:r>
              <a:rPr lang="fr-FR" smtClean="0"/>
              <a:t> Les compétences de développement en élaboration et en métallurgie sont localisées aux Ancizes. Il est primordial que les équipes en charge du développement et de la métallurgie soient à proximité des installations afin de suivre le process et les produits.</a:t>
            </a:r>
          </a:p>
          <a:p>
            <a:pPr marL="0" indent="0" algn="just"/>
            <a:endParaRPr lang="fr-FR" smtClean="0"/>
          </a:p>
          <a:p>
            <a:pPr marL="0" indent="0" algn="just"/>
            <a:r>
              <a:rPr lang="fr-FR" smtClean="0"/>
              <a:t> L’implantation adjacente d’EcoTitanium et d’UKAD permet de supprimer un transport routier.</a:t>
            </a:r>
          </a:p>
          <a:p>
            <a:pPr marL="0" indent="0" algn="just"/>
            <a:endParaRPr lang="fr-FR" smtClean="0"/>
          </a:p>
          <a:p>
            <a:pPr marL="0" indent="0" algn="just"/>
            <a:r>
              <a:rPr lang="fr-FR" smtClean="0"/>
              <a:t> Le développement commercial d’EcoTitanium passe par le développement commercial d’UKAD, ce qui fait sens d’implanter EcoTitanium à côté d’UKAD.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itre 1"/>
          <p:cNvSpPr>
            <a:spLocks noGrp="1"/>
          </p:cNvSpPr>
          <p:nvPr>
            <p:ph type="title" idx="4294967295"/>
          </p:nvPr>
        </p:nvSpPr>
        <p:spPr>
          <a:xfrm>
            <a:off x="395288" y="765175"/>
            <a:ext cx="8353425" cy="1008063"/>
          </a:xfrm>
        </p:spPr>
        <p:txBody>
          <a:bodyPr/>
          <a:lstStyle/>
          <a:p>
            <a:r>
              <a:rPr lang="fr-FR" sz="2000" smtClean="0"/>
              <a:t>Commentry étant voué à devenir un site de recyclage, n’y a-t-il pas un intérêt logistique à ce que toutes les matières aillent à Commentry ? A fortiori si l’on intègre le traitement des déchets ?</a:t>
            </a:r>
            <a:br>
              <a:rPr lang="fr-FR" sz="2000" smtClean="0"/>
            </a:br>
            <a:r>
              <a:rPr lang="fr-FR" sz="2000" smtClean="0"/>
              <a:t>Le site de Commentry pourrait également accueillir le centre de traitement ?</a:t>
            </a:r>
          </a:p>
        </p:txBody>
      </p:sp>
      <p:sp>
        <p:nvSpPr>
          <p:cNvPr id="262146" name="Espace réservé du contenu 2"/>
          <p:cNvSpPr>
            <a:spLocks/>
          </p:cNvSpPr>
          <p:nvPr/>
        </p:nvSpPr>
        <p:spPr bwMode="auto">
          <a:xfrm>
            <a:off x="250825" y="2205038"/>
            <a:ext cx="8713788" cy="3887787"/>
          </a:xfrm>
          <a:prstGeom prst="rect">
            <a:avLst/>
          </a:prstGeom>
          <a:noFill/>
          <a:ln w="9525">
            <a:noFill/>
            <a:miter lim="800000"/>
            <a:headEnd/>
            <a:tailEnd/>
          </a:ln>
        </p:spPr>
        <p:txBody>
          <a:bodyPr/>
          <a:lstStyle/>
          <a:p>
            <a:pPr algn="just" eaLnBrk="0" hangingPunct="0">
              <a:spcBef>
                <a:spcPct val="20000"/>
              </a:spcBef>
              <a:buClr>
                <a:srgbClr val="D3C0A3"/>
              </a:buClr>
              <a:buFont typeface="Wingdings" pitchFamily="2" charset="2"/>
              <a:buNone/>
            </a:pPr>
            <a:r>
              <a:rPr lang="fr-FR" sz="2000">
                <a:latin typeface="Calibri" pitchFamily="34" charset="0"/>
              </a:rPr>
              <a:t>Le traitement des déchets nécessite des compétences spécifiques que nous prévoyons de déléguer à l’un des 2 grands acteurs de ce secteur. Ce process nécessite du personnel qualifié et une grande expérience. Nous estimons qu’il y a un réel savoir technique qui demande un long apprentissage. </a:t>
            </a:r>
          </a:p>
          <a:p>
            <a:pPr algn="just" eaLnBrk="0" hangingPunct="0">
              <a:spcBef>
                <a:spcPct val="20000"/>
              </a:spcBef>
              <a:buClr>
                <a:srgbClr val="D3C0A3"/>
              </a:buClr>
              <a:buFont typeface="Wingdings" pitchFamily="2" charset="2"/>
              <a:buNone/>
            </a:pPr>
            <a:endParaRPr lang="fr-FR" sz="2000">
              <a:latin typeface="Calibri" pitchFamily="34" charset="0"/>
            </a:endParaRPr>
          </a:p>
          <a:p>
            <a:pPr algn="just" eaLnBrk="0" hangingPunct="0">
              <a:spcBef>
                <a:spcPct val="20000"/>
              </a:spcBef>
              <a:buClr>
                <a:srgbClr val="D3C0A3"/>
              </a:buClr>
              <a:buFont typeface="Wingdings" pitchFamily="2" charset="2"/>
              <a:buNone/>
            </a:pPr>
            <a:r>
              <a:rPr lang="fr-FR" sz="2000">
                <a:latin typeface="Calibri" pitchFamily="34" charset="0"/>
              </a:rPr>
              <a:t>Par ailleurs le recyclage des alliages de titane nécessite une maîtrise parfaite de non pollution par des aciers et superalliages. Il n’y a donc pas d’intérêt à implanter ce centre de traitement sur un site industriel qui gère des aciers.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re 1"/>
          <p:cNvSpPr>
            <a:spLocks noGrp="1"/>
          </p:cNvSpPr>
          <p:nvPr>
            <p:ph type="title" idx="4294967295"/>
          </p:nvPr>
        </p:nvSpPr>
        <p:spPr>
          <a:xfrm>
            <a:off x="395288" y="765175"/>
            <a:ext cx="8353425" cy="1008063"/>
          </a:xfrm>
        </p:spPr>
        <p:txBody>
          <a:bodyPr/>
          <a:lstStyle/>
          <a:p>
            <a:r>
              <a:rPr lang="fr-FR" sz="2000" smtClean="0"/>
              <a:t>Ce projet n’est-il pas non plus l’opportunité pour Commentry d’apprendre à maîtriser la technologie VAR ? (probablement nécessaire plus tard pour d’autres projets Commentryens)</a:t>
            </a:r>
          </a:p>
        </p:txBody>
      </p:sp>
      <p:sp>
        <p:nvSpPr>
          <p:cNvPr id="275459" name="Espace réservé du contenu 2"/>
          <p:cNvSpPr>
            <a:spLocks/>
          </p:cNvSpPr>
          <p:nvPr/>
        </p:nvSpPr>
        <p:spPr bwMode="auto">
          <a:xfrm>
            <a:off x="250825" y="2205038"/>
            <a:ext cx="8713788" cy="3887787"/>
          </a:xfrm>
          <a:prstGeom prst="rect">
            <a:avLst/>
          </a:prstGeom>
          <a:noFill/>
          <a:ln w="9525">
            <a:noFill/>
            <a:miter lim="800000"/>
            <a:headEnd/>
            <a:tailEnd/>
          </a:ln>
        </p:spPr>
        <p:txBody>
          <a:bodyPr/>
          <a:lstStyle/>
          <a:p>
            <a:pPr algn="just" eaLnBrk="0" hangingPunct="0">
              <a:spcBef>
                <a:spcPct val="20000"/>
              </a:spcBef>
              <a:buClr>
                <a:srgbClr val="D3C0A3"/>
              </a:buClr>
              <a:buFont typeface="Wingdings" pitchFamily="2" charset="2"/>
              <a:buNone/>
            </a:pPr>
            <a:r>
              <a:rPr lang="fr-FR" sz="2000">
                <a:latin typeface="Calibri" pitchFamily="34" charset="0"/>
              </a:rPr>
              <a:t>Le site des Ancizes maîtrise la refusion VAR depuis plus de 40 ans et dispose d’équipes d’expert (maintenance et développement) qui sont en mesure de participer au démarrage et au développement technique des fours VAR.</a:t>
            </a:r>
          </a:p>
          <a:p>
            <a:pPr algn="just" eaLnBrk="0" hangingPunct="0">
              <a:spcBef>
                <a:spcPct val="20000"/>
              </a:spcBef>
              <a:buClr>
                <a:srgbClr val="D3C0A3"/>
              </a:buClr>
              <a:buFont typeface="Wingdings" pitchFamily="2" charset="2"/>
              <a:buNone/>
            </a:pPr>
            <a:endParaRPr lang="fr-FR" sz="2000">
              <a:latin typeface="Calibri" pitchFamily="34" charset="0"/>
            </a:endParaRPr>
          </a:p>
          <a:p>
            <a:pPr algn="just" eaLnBrk="0" hangingPunct="0">
              <a:spcBef>
                <a:spcPct val="20000"/>
              </a:spcBef>
              <a:buClr>
                <a:srgbClr val="D3C0A3"/>
              </a:buClr>
              <a:buFont typeface="Wingdings" pitchFamily="2" charset="2"/>
              <a:buNone/>
            </a:pPr>
            <a:r>
              <a:rPr lang="fr-FR" sz="2000">
                <a:latin typeface="Calibri" pitchFamily="34" charset="0"/>
              </a:rPr>
              <a:t>L’acquisition de compétences dans ce  domaine est couteux et long. Nous avons par conséquent intérêt à ne pas disperser ces compétences.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re 1"/>
          <p:cNvSpPr>
            <a:spLocks noGrp="1"/>
          </p:cNvSpPr>
          <p:nvPr>
            <p:ph type="title" idx="4294967295"/>
          </p:nvPr>
        </p:nvSpPr>
        <p:spPr>
          <a:xfrm>
            <a:off x="395288" y="765175"/>
            <a:ext cx="8353425" cy="1008063"/>
          </a:xfrm>
        </p:spPr>
        <p:txBody>
          <a:bodyPr/>
          <a:lstStyle/>
          <a:p>
            <a:r>
              <a:rPr lang="fr-FR" sz="2000" smtClean="0"/>
              <a:t>Quel est le plan d’implantation général de ce projet sur le périmètre des Ancizes ? (L’implantation se trouverai ou par rapport à UKAD).</a:t>
            </a:r>
          </a:p>
        </p:txBody>
      </p:sp>
      <p:sp>
        <p:nvSpPr>
          <p:cNvPr id="276483" name="Espace réservé du contenu 2"/>
          <p:cNvSpPr>
            <a:spLocks/>
          </p:cNvSpPr>
          <p:nvPr/>
        </p:nvSpPr>
        <p:spPr bwMode="auto">
          <a:xfrm>
            <a:off x="250825" y="2205038"/>
            <a:ext cx="8713788" cy="3887787"/>
          </a:xfrm>
          <a:prstGeom prst="rect">
            <a:avLst/>
          </a:prstGeom>
          <a:noFill/>
          <a:ln w="9525">
            <a:noFill/>
            <a:miter lim="800000"/>
            <a:headEnd/>
            <a:tailEnd/>
          </a:ln>
        </p:spPr>
        <p:txBody>
          <a:bodyPr/>
          <a:lstStyle/>
          <a:p>
            <a:pPr algn="just" eaLnBrk="0" hangingPunct="0">
              <a:spcBef>
                <a:spcPct val="20000"/>
              </a:spcBef>
              <a:buClr>
                <a:srgbClr val="D3C0A3"/>
              </a:buClr>
              <a:buFont typeface="Wingdings" pitchFamily="2" charset="2"/>
              <a:buNone/>
            </a:pPr>
            <a:r>
              <a:rPr lang="fr-FR" sz="2000">
                <a:latin typeface="Calibri" pitchFamily="34" charset="0"/>
              </a:rPr>
              <a:t>L’implantation est prévue sur des terrains A&amp;D en mitoyenneté à UKAD. Il est prévu un accès commun aux sites UKAD et EcoTitanium.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re 1"/>
          <p:cNvSpPr>
            <a:spLocks noGrp="1"/>
          </p:cNvSpPr>
          <p:nvPr>
            <p:ph type="title" idx="4294967295"/>
          </p:nvPr>
        </p:nvSpPr>
        <p:spPr>
          <a:xfrm>
            <a:off x="395288" y="765175"/>
            <a:ext cx="8353425" cy="1368425"/>
          </a:xfrm>
        </p:spPr>
        <p:txBody>
          <a:bodyPr/>
          <a:lstStyle/>
          <a:p>
            <a:r>
              <a:rPr lang="fr-FR" sz="2000" smtClean="0"/>
              <a:t>Le site des Ancizes risques d’avoir à recruter très fortement suite aux potentiels départs dans le plan amiante, avec déjà des difficultés pour trouver de la main d’œuvre qualifiée ! Est-il raisonnable d’accroitre cette pression de recrutement sur cette zone alors que la main d’œuvre compétente existe sur Commentry ?</a:t>
            </a:r>
          </a:p>
        </p:txBody>
      </p:sp>
      <p:sp>
        <p:nvSpPr>
          <p:cNvPr id="277507" name="Espace réservé du contenu 2"/>
          <p:cNvSpPr>
            <a:spLocks/>
          </p:cNvSpPr>
          <p:nvPr/>
        </p:nvSpPr>
        <p:spPr bwMode="auto">
          <a:xfrm>
            <a:off x="250825" y="2492375"/>
            <a:ext cx="8713788" cy="3600450"/>
          </a:xfrm>
          <a:prstGeom prst="rect">
            <a:avLst/>
          </a:prstGeom>
          <a:noFill/>
          <a:ln w="9525">
            <a:noFill/>
            <a:miter lim="800000"/>
            <a:headEnd/>
            <a:tailEnd/>
          </a:ln>
        </p:spPr>
        <p:txBody>
          <a:bodyPr/>
          <a:lstStyle/>
          <a:p>
            <a:pPr algn="just" eaLnBrk="0" hangingPunct="0">
              <a:spcBef>
                <a:spcPct val="20000"/>
              </a:spcBef>
              <a:buClr>
                <a:srgbClr val="D3C0A3"/>
              </a:buClr>
              <a:buFont typeface="Wingdings" pitchFamily="2" charset="2"/>
              <a:buNone/>
            </a:pPr>
            <a:r>
              <a:rPr lang="fr-FR" sz="2000">
                <a:latin typeface="Calibri" pitchFamily="34" charset="0"/>
              </a:rPr>
              <a:t>Les sites des Ancizes exploite des fours de fusion tel que les fours IV7 / IV30 et des fours de refusion VAR depuis plusieurs années. Le personnel compétent et les moyens de formation existent donc aux Ancizes.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re 1"/>
          <p:cNvSpPr>
            <a:spLocks noGrp="1"/>
          </p:cNvSpPr>
          <p:nvPr>
            <p:ph type="title" idx="4294967295"/>
          </p:nvPr>
        </p:nvSpPr>
        <p:spPr>
          <a:xfrm>
            <a:off x="395288" y="765175"/>
            <a:ext cx="8353425" cy="1368425"/>
          </a:xfrm>
        </p:spPr>
        <p:txBody>
          <a:bodyPr/>
          <a:lstStyle/>
          <a:p>
            <a:r>
              <a:rPr lang="fr-FR" sz="2000" smtClean="0"/>
              <a:t>Le site des Ancizes est l’objet de volume d’investissements importants nécessitant des ressources pour les piloter : la aussi difficulté de recruter des pilotes qui sont potentiellement disponibles sur Commentry. N’est-ce pas important ?</a:t>
            </a:r>
            <a:r>
              <a:rPr lang="fr-FR" smtClean="0"/>
              <a:t> </a:t>
            </a:r>
          </a:p>
        </p:txBody>
      </p:sp>
      <p:sp>
        <p:nvSpPr>
          <p:cNvPr id="278531" name="Espace réservé du contenu 2"/>
          <p:cNvSpPr>
            <a:spLocks/>
          </p:cNvSpPr>
          <p:nvPr/>
        </p:nvSpPr>
        <p:spPr bwMode="auto">
          <a:xfrm>
            <a:off x="250825" y="2492375"/>
            <a:ext cx="8713788" cy="3600450"/>
          </a:xfrm>
          <a:prstGeom prst="rect">
            <a:avLst/>
          </a:prstGeom>
          <a:noFill/>
          <a:ln w="9525">
            <a:noFill/>
            <a:miter lim="800000"/>
            <a:headEnd/>
            <a:tailEnd/>
          </a:ln>
        </p:spPr>
        <p:txBody>
          <a:bodyPr/>
          <a:lstStyle/>
          <a:p>
            <a:pPr algn="just" eaLnBrk="0" hangingPunct="0">
              <a:spcBef>
                <a:spcPct val="20000"/>
              </a:spcBef>
              <a:buClr>
                <a:srgbClr val="D3C0A3"/>
              </a:buClr>
              <a:buFont typeface="Wingdings" pitchFamily="2" charset="2"/>
              <a:buNone/>
            </a:pPr>
            <a:r>
              <a:rPr lang="fr-FR" sz="2000">
                <a:latin typeface="Calibri" pitchFamily="34" charset="0"/>
              </a:rPr>
              <a:t>Le site des Ancizes a démontré sa capacité à piloter des investissements importants au travers des projets IV30 et UKAD.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re 1"/>
          <p:cNvSpPr>
            <a:spLocks noGrp="1"/>
          </p:cNvSpPr>
          <p:nvPr>
            <p:ph type="title" idx="4294967295"/>
          </p:nvPr>
        </p:nvSpPr>
        <p:spPr>
          <a:xfrm>
            <a:off x="395288" y="765175"/>
            <a:ext cx="8353425" cy="1368425"/>
          </a:xfrm>
        </p:spPr>
        <p:txBody>
          <a:bodyPr/>
          <a:lstStyle/>
          <a:p>
            <a:r>
              <a:rPr lang="fr-FR" sz="2000" smtClean="0"/>
              <a:t>Quid des besoins en énergie ? Cela nécessite-t-il de nouvelles infrastructures à développer pour ERDF ?</a:t>
            </a:r>
            <a:r>
              <a:rPr lang="fr-FR" smtClean="0"/>
              <a:t> </a:t>
            </a:r>
          </a:p>
        </p:txBody>
      </p:sp>
      <p:sp>
        <p:nvSpPr>
          <p:cNvPr id="279555" name="Espace réservé du contenu 2"/>
          <p:cNvSpPr>
            <a:spLocks/>
          </p:cNvSpPr>
          <p:nvPr/>
        </p:nvSpPr>
        <p:spPr bwMode="auto">
          <a:xfrm>
            <a:off x="250825" y="2492375"/>
            <a:ext cx="8713788" cy="3600450"/>
          </a:xfrm>
          <a:prstGeom prst="rect">
            <a:avLst/>
          </a:prstGeom>
          <a:noFill/>
          <a:ln w="9525">
            <a:noFill/>
            <a:miter lim="800000"/>
            <a:headEnd/>
            <a:tailEnd/>
          </a:ln>
        </p:spPr>
        <p:txBody>
          <a:bodyPr/>
          <a:lstStyle/>
          <a:p>
            <a:pPr algn="just" eaLnBrk="0" hangingPunct="0">
              <a:spcBef>
                <a:spcPct val="20000"/>
              </a:spcBef>
              <a:buClr>
                <a:srgbClr val="D3C0A3"/>
              </a:buClr>
              <a:buFont typeface="Wingdings" pitchFamily="2" charset="2"/>
              <a:buNone/>
            </a:pPr>
            <a:r>
              <a:rPr lang="fr-FR" sz="2000">
                <a:latin typeface="Calibri" pitchFamily="34" charset="0"/>
              </a:rPr>
              <a:t>EcoTitanium nécessitera une nouvelle tranche d’alimentation depuis notre poste haute tension 63 KV, comme cela a été réalisé pour UKAD. Ceci ne pose pas de problème technique particulier.</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gPu4cKHzUGj5T5D17ZKy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U0VuqswSUyeKjyWMCwh2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C1PIOdWd0kCeeOBvUQRPt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XEPSwJF90uCMOtV8JPY_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6lA.HcD9qkKqvk1MjgITK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5Ro.Wv_gEunFLumKmgkW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mfjQ2YRQUKnVNQeU26dEA"/>
</p:tagLst>
</file>

<file path=ppt/theme/theme1.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3048</TotalTime>
  <Words>730</Words>
  <Application>Microsoft Office PowerPoint</Application>
  <PresentationFormat>Affichage à l'écran (4:3)</PresentationFormat>
  <Paragraphs>32</Paragraphs>
  <Slides>10</Slides>
  <Notes>0</Notes>
  <HiddenSlides>0</HiddenSlides>
  <MMClips>0</MMClips>
  <ScaleCrop>false</ScaleCrop>
  <HeadingPairs>
    <vt:vector size="8" baseType="variant">
      <vt:variant>
        <vt:lpstr>Polices utilisées</vt:lpstr>
      </vt:variant>
      <vt:variant>
        <vt:i4>4</vt:i4>
      </vt:variant>
      <vt:variant>
        <vt:lpstr>Modèle de conception</vt:lpstr>
      </vt:variant>
      <vt:variant>
        <vt:i4>12</vt:i4>
      </vt:variant>
      <vt:variant>
        <vt:lpstr>Serveurs OLE incorporés</vt:lpstr>
      </vt:variant>
      <vt:variant>
        <vt:i4>1</vt:i4>
      </vt:variant>
      <vt:variant>
        <vt:lpstr>Titres des diapositives</vt:lpstr>
      </vt:variant>
      <vt:variant>
        <vt:i4>10</vt:i4>
      </vt:variant>
    </vt:vector>
  </HeadingPairs>
  <TitlesOfParts>
    <vt:vector size="27" baseType="lpstr">
      <vt:lpstr>Arial</vt:lpstr>
      <vt:lpstr>Calibri</vt:lpstr>
      <vt:lpstr>Wingdings</vt:lpstr>
      <vt:lpstr>Times New Roman</vt:lpstr>
      <vt:lpstr>1_Conception personnalisée</vt:lpstr>
      <vt:lpstr>1_Conception personnalisée</vt:lpstr>
      <vt:lpstr>1_Conception personnalisée</vt:lpstr>
      <vt:lpstr>1_Conception personnalisée</vt:lpstr>
      <vt:lpstr>1_Conception personnalisée</vt:lpstr>
      <vt:lpstr>1_Conception personnalisée</vt:lpstr>
      <vt:lpstr>1_Conception personnalisée</vt:lpstr>
      <vt:lpstr>1_Conception personnalisée</vt:lpstr>
      <vt:lpstr>1_Conception personnalisée</vt:lpstr>
      <vt:lpstr>1_Conception personnalisée</vt:lpstr>
      <vt:lpstr>1_Conception personnalisée</vt:lpstr>
      <vt:lpstr>1_Conception personnalisée</vt:lpstr>
      <vt:lpstr>think-cell Slide</vt:lpstr>
      <vt:lpstr>Diapositive 1</vt:lpstr>
      <vt:lpstr>Quelles sont les critères qui ont orienté le choix de ce projet aux Ancizes ?</vt:lpstr>
      <vt:lpstr>Quels serait les avantages et les inconvénients de localiser un tel projet sur Commentry ? L’étude a-t-elle été faite ?</vt:lpstr>
      <vt:lpstr>Commentry étant voué à devenir un site de recyclage, n’y a-t-il pas un intérêt logistique à ce que toutes les matières aillent à Commentry ? A fortiori si l’on intègre le traitement des déchets ? Le site de Commentry pourrait également accueillir le centre de traitement ?</vt:lpstr>
      <vt:lpstr>Ce projet n’est-il pas non plus l’opportunité pour Commentry d’apprendre à maîtriser la technologie VAR ? (probablement nécessaire plus tard pour d’autres projets Commentryens)</vt:lpstr>
      <vt:lpstr>Quel est le plan d’implantation général de ce projet sur le périmètre des Ancizes ? (L’implantation se trouverai ou par rapport à UKAD).</vt:lpstr>
      <vt:lpstr>Le site des Ancizes risques d’avoir à recruter très fortement suite aux potentiels départs dans le plan amiante, avec déjà des difficultés pour trouver de la main d’œuvre qualifiée ! Est-il raisonnable d’accroitre cette pression de recrutement sur cette zone alors que la main d’œuvre compétente existe sur Commentry ?</vt:lpstr>
      <vt:lpstr>Le site des Ancizes est l’objet de volume d’investissements importants nécessitant des ressources pour les piloter : la aussi difficulté de recruter des pilotes qui sont potentiellement disponibles sur Commentry. N’est-ce pas important ? </vt:lpstr>
      <vt:lpstr>Quid des besoins en énergie ? Cela nécessite-t-il de nouvelles infrastructures à développer pour ERDF ? </vt:lpstr>
      <vt:lpstr>D’un point de vue commercial, un retraitement sur un site non marqué AD ne serait-il pas un intérêt ? </vt:lpstr>
    </vt:vector>
  </TitlesOfParts>
  <Company>Groupe Eramet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dfortin</dc:creator>
  <cp:lastModifiedBy>R. ALLIER</cp:lastModifiedBy>
  <cp:revision>439</cp:revision>
  <cp:lastPrinted>2013-05-02T14:25:38Z</cp:lastPrinted>
  <dcterms:created xsi:type="dcterms:W3CDTF">2012-01-16T09:24:08Z</dcterms:created>
  <dcterms:modified xsi:type="dcterms:W3CDTF">2013-05-14T15:44:41Z</dcterms:modified>
</cp:coreProperties>
</file>