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3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10" r:id="rId2"/>
    <p:sldMasterId id="2147483911" r:id="rId3"/>
    <p:sldMasterId id="2147483912" r:id="rId4"/>
    <p:sldMasterId id="2147484533" r:id="rId5"/>
    <p:sldMasterId id="2147484624" r:id="rId6"/>
  </p:sldMasterIdLst>
  <p:notesMasterIdLst>
    <p:notesMasterId r:id="rId50"/>
  </p:notesMasterIdLst>
  <p:handoutMasterIdLst>
    <p:handoutMasterId r:id="rId51"/>
  </p:handoutMasterIdLst>
  <p:sldIdLst>
    <p:sldId id="256" r:id="rId7"/>
    <p:sldId id="296" r:id="rId8"/>
    <p:sldId id="295" r:id="rId9"/>
    <p:sldId id="264" r:id="rId10"/>
    <p:sldId id="261" r:id="rId11"/>
    <p:sldId id="340" r:id="rId12"/>
    <p:sldId id="268" r:id="rId13"/>
    <p:sldId id="278" r:id="rId14"/>
    <p:sldId id="266" r:id="rId15"/>
    <p:sldId id="298" r:id="rId16"/>
    <p:sldId id="299" r:id="rId17"/>
    <p:sldId id="304" r:id="rId18"/>
    <p:sldId id="300" r:id="rId19"/>
    <p:sldId id="270" r:id="rId20"/>
    <p:sldId id="272" r:id="rId21"/>
    <p:sldId id="273" r:id="rId22"/>
    <p:sldId id="274" r:id="rId23"/>
    <p:sldId id="275" r:id="rId24"/>
    <p:sldId id="276" r:id="rId25"/>
    <p:sldId id="317" r:id="rId26"/>
    <p:sldId id="279" r:id="rId27"/>
    <p:sldId id="328" r:id="rId28"/>
    <p:sldId id="323" r:id="rId29"/>
    <p:sldId id="339" r:id="rId30"/>
    <p:sldId id="327" r:id="rId31"/>
    <p:sldId id="325" r:id="rId32"/>
    <p:sldId id="326" r:id="rId33"/>
    <p:sldId id="330" r:id="rId34"/>
    <p:sldId id="319" r:id="rId35"/>
    <p:sldId id="283" r:id="rId36"/>
    <p:sldId id="331" r:id="rId37"/>
    <p:sldId id="285" r:id="rId38"/>
    <p:sldId id="332" r:id="rId39"/>
    <p:sldId id="333" r:id="rId40"/>
    <p:sldId id="322" r:id="rId41"/>
    <p:sldId id="329" r:id="rId42"/>
    <p:sldId id="336" r:id="rId43"/>
    <p:sldId id="337" r:id="rId44"/>
    <p:sldId id="338" r:id="rId45"/>
    <p:sldId id="335" r:id="rId46"/>
    <p:sldId id="334" r:id="rId47"/>
    <p:sldId id="306" r:id="rId48"/>
    <p:sldId id="280" r:id="rId49"/>
  </p:sldIdLst>
  <p:sldSz cx="9144000" cy="6858000" type="screen4x3"/>
  <p:notesSz cx="7315200" cy="9601200"/>
  <p:custDataLst>
    <p:tags r:id="rId52"/>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8B745A"/>
    <a:srgbClr val="D3C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51" autoAdjust="0"/>
    <p:restoredTop sz="94668" autoAdjust="0"/>
  </p:normalViewPr>
  <p:slideViewPr>
    <p:cSldViewPr>
      <p:cViewPr>
        <p:scale>
          <a:sx n="66" d="100"/>
          <a:sy n="66" d="100"/>
        </p:scale>
        <p:origin x="-1018"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64"/>
    </p:cViewPr>
  </p:sorterViewPr>
  <p:notesViewPr>
    <p:cSldViewPr>
      <p:cViewPr varScale="1">
        <p:scale>
          <a:sx n="81" d="100"/>
          <a:sy n="81" d="100"/>
        </p:scale>
        <p:origin x="-3936"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a:ea typeface="Arial"/>
                <a:cs typeface="Arial"/>
              </a:defRPr>
            </a:pPr>
            <a:r>
              <a:rPr lang="en-US"/>
              <a:t>Evolution des tonnages de lingots transformés par UKAD</a:t>
            </a:r>
          </a:p>
        </c:rich>
      </c:tx>
      <c:layout>
        <c:manualLayout>
          <c:xMode val="edge"/>
          <c:yMode val="edge"/>
          <c:x val="0.19031719532554256"/>
          <c:y val="2.2972972972972971E-2"/>
        </c:manualLayout>
      </c:layout>
      <c:overlay val="0"/>
      <c:spPr>
        <a:noFill/>
        <a:ln w="25400">
          <a:noFill/>
        </a:ln>
      </c:spPr>
    </c:title>
    <c:autoTitleDeleted val="0"/>
    <c:plotArea>
      <c:layout>
        <c:manualLayout>
          <c:layoutTarget val="inner"/>
          <c:xMode val="edge"/>
          <c:yMode val="edge"/>
          <c:x val="0.10601001669449082"/>
          <c:y val="0.16486486486486485"/>
          <c:w val="0.88647746243739567"/>
          <c:h val="0.67432432432432432"/>
        </c:manualLayout>
      </c:layout>
      <c:barChart>
        <c:barDir val="col"/>
        <c:grouping val="stacked"/>
        <c:varyColors val="0"/>
        <c:ser>
          <c:idx val="0"/>
          <c:order val="0"/>
          <c:tx>
            <c:strRef>
              <c:f>'[Evolutions tonnage UKAD UKTMP et UKAD EcoTitanium (2).xls]Feuil1'!$A$7</c:f>
              <c:strCache>
                <c:ptCount val="1"/>
                <c:pt idx="0">
                  <c:v>UKTMP</c:v>
                </c:pt>
              </c:strCache>
            </c:strRef>
          </c:tx>
          <c:spPr>
            <a:solidFill>
              <a:srgbClr val="FFFF00"/>
            </a:solidFill>
            <a:ln w="25400">
              <a:solidFill>
                <a:srgbClr val="FFFF00"/>
              </a:solidFill>
              <a:prstDash val="solid"/>
            </a:ln>
          </c:spPr>
          <c:invertIfNegative val="0"/>
          <c:dLbls>
            <c:spPr>
              <a:noFill/>
              <a:ln w="25400">
                <a:noFill/>
              </a:ln>
            </c:spPr>
            <c:txPr>
              <a:bodyPr/>
              <a:lstStyle/>
              <a:p>
                <a:pPr>
                  <a:defRPr sz="1075"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cat>
            <c:numRef>
              <c:f>'[Evolutions tonnage UKAD UKTMP et UKAD EcoTitanium (2).xls]Feuil1'!$B$6:$N$6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'[Evolutions tonnage UKAD UKTMP et UKAD EcoTitanium (2).xls]Feuil1'!$B$7:$N$7</c:f>
              <c:numCache>
                <c:formatCode>General</c:formatCode>
                <c:ptCount val="13"/>
                <c:pt idx="0">
                  <c:v>0</c:v>
                </c:pt>
                <c:pt idx="1">
                  <c:v>1162</c:v>
                </c:pt>
                <c:pt idx="2">
                  <c:v>2531</c:v>
                </c:pt>
                <c:pt idx="3">
                  <c:v>4641</c:v>
                </c:pt>
                <c:pt idx="4">
                  <c:v>5662</c:v>
                </c:pt>
                <c:pt idx="5">
                  <c:v>6612</c:v>
                </c:pt>
                <c:pt idx="6">
                  <c:v>7096</c:v>
                </c:pt>
                <c:pt idx="7">
                  <c:v>9423</c:v>
                </c:pt>
                <c:pt idx="8">
                  <c:v>10070</c:v>
                </c:pt>
                <c:pt idx="9">
                  <c:v>10070</c:v>
                </c:pt>
                <c:pt idx="10">
                  <c:v>10070</c:v>
                </c:pt>
                <c:pt idx="11">
                  <c:v>10070</c:v>
                </c:pt>
                <c:pt idx="12">
                  <c:v>10070</c:v>
                </c:pt>
              </c:numCache>
            </c:numRef>
          </c:val>
        </c:ser>
        <c:ser>
          <c:idx val="1"/>
          <c:order val="1"/>
          <c:tx>
            <c:strRef>
              <c:f>'[Evolutions tonnage UKAD UKTMP et UKAD EcoTitanium (2).xls]Feuil1'!$A$8</c:f>
              <c:strCache>
                <c:ptCount val="1"/>
                <c:pt idx="0">
                  <c:v>EcoTitanium</c:v>
                </c:pt>
              </c:strCache>
            </c:strRef>
          </c:tx>
          <c:spPr>
            <a:solidFill>
              <a:srgbClr val="339966"/>
            </a:solidFill>
            <a:ln w="25400">
              <a:solidFill>
                <a:srgbClr val="339966"/>
              </a:solidFill>
              <a:prstDash val="solid"/>
            </a:ln>
          </c:spPr>
          <c:invertIfNegative val="0"/>
          <c:dLbls>
            <c:spPr>
              <a:noFill/>
              <a:ln w="25400">
                <a:noFill/>
              </a:ln>
            </c:spPr>
            <c:txPr>
              <a:bodyPr/>
              <a:lstStyle/>
              <a:p>
                <a:pPr>
                  <a:defRPr sz="1075"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cat>
            <c:numRef>
              <c:f>'[Evolutions tonnage UKAD UKTMP et UKAD EcoTitanium (2).xls]Feuil1'!$B$6:$N$6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'[Evolutions tonnage UKAD UKTMP et UKAD EcoTitanium (2).xls]Feuil1'!$B$8:$N$8</c:f>
              <c:numCache>
                <c:formatCode>General</c:formatCode>
                <c:ptCount val="13"/>
                <c:pt idx="4">
                  <c:v>124</c:v>
                </c:pt>
                <c:pt idx="5">
                  <c:v>1162</c:v>
                </c:pt>
                <c:pt idx="6">
                  <c:v>1814</c:v>
                </c:pt>
                <c:pt idx="7">
                  <c:v>3267</c:v>
                </c:pt>
                <c:pt idx="8">
                  <c:v>3783</c:v>
                </c:pt>
                <c:pt idx="9">
                  <c:v>4031</c:v>
                </c:pt>
                <c:pt idx="10">
                  <c:v>4037</c:v>
                </c:pt>
                <c:pt idx="11">
                  <c:v>4037</c:v>
                </c:pt>
                <c:pt idx="12">
                  <c:v>4033</c:v>
                </c:pt>
              </c:numCache>
            </c:numRef>
          </c:val>
        </c:ser>
        <c:dLbls>
          <c:showLegendKey val="0"/>
          <c:showVal val="0"/>
          <c:showCatName val="0"/>
          <c:showSerName val="0"/>
          <c:showPercent val="0"/>
          <c:showBubbleSize val="0"/>
        </c:dLbls>
        <c:gapWidth val="150"/>
        <c:overlap val="100"/>
        <c:axId val="100993280"/>
        <c:axId val="100999168"/>
      </c:barChart>
      <c:catAx>
        <c:axId val="100993280"/>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400" b="0" i="0" u="none" strike="noStrike" baseline="0">
                <a:solidFill>
                  <a:srgbClr val="000000"/>
                </a:solidFill>
                <a:latin typeface="Arial"/>
                <a:ea typeface="Arial"/>
                <a:cs typeface="Arial"/>
              </a:defRPr>
            </a:pPr>
            <a:endParaRPr lang="en-US"/>
          </a:p>
        </c:txPr>
        <c:crossAx val="100999168"/>
        <c:crosses val="autoZero"/>
        <c:auto val="1"/>
        <c:lblAlgn val="ctr"/>
        <c:lblOffset val="100"/>
        <c:tickLblSkip val="1"/>
        <c:tickMarkSkip val="1"/>
        <c:noMultiLvlLbl val="0"/>
      </c:catAx>
      <c:valAx>
        <c:axId val="100999168"/>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Tonnage (t)</a:t>
                </a:r>
              </a:p>
            </c:rich>
          </c:tx>
          <c:layout>
            <c:manualLayout>
              <c:xMode val="edge"/>
              <c:yMode val="edge"/>
              <c:x val="8.3472454090150253E-4"/>
              <c:y val="0.4094594594594594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00993280"/>
        <c:crosses val="autoZero"/>
        <c:crossBetween val="between"/>
      </c:valAx>
      <c:spPr>
        <a:solidFill>
          <a:srgbClr val="C0C0C0"/>
        </a:solidFill>
        <a:ln w="12700">
          <a:solidFill>
            <a:srgbClr val="808080"/>
          </a:solidFill>
          <a:prstDash val="solid"/>
        </a:ln>
      </c:spPr>
    </c:plotArea>
    <c:legend>
      <c:legendPos val="r"/>
      <c:layout>
        <c:manualLayout>
          <c:xMode val="edge"/>
          <c:yMode val="edge"/>
          <c:x val="0.18530884808013359"/>
          <c:y val="0.24324324324324326"/>
          <c:w val="0.1327212020033389"/>
          <c:h val="8.7837837837837843E-2"/>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5" name="Rectangle 3"/>
          <p:cNvSpPr>
            <a:spLocks noGrp="1" noChangeArrowheads="1"/>
          </p:cNvSpPr>
          <p:nvPr>
            <p:ph type="dt" sz="quarter"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77156" name="Rectangle 4"/>
          <p:cNvSpPr>
            <a:spLocks noGrp="1" noChangeArrowheads="1"/>
          </p:cNvSpPr>
          <p:nvPr>
            <p:ph type="ftr" sz="quarter" idx="2"/>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7" name="Rectangle 5"/>
          <p:cNvSpPr>
            <a:spLocks noGrp="1" noChangeArrowheads="1"/>
          </p:cNvSpPr>
          <p:nvPr>
            <p:ph type="sldNum" sz="quarter" idx="3"/>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E980B2D-A566-441C-9EA2-FF5001711F18}" type="slidenum">
              <a:rPr lang="fr-FR"/>
              <a:pPr>
                <a:defRPr/>
              </a:pPr>
              <a:t>‹N°›</a:t>
            </a:fld>
            <a:endParaRPr lang="fr-FR"/>
          </a:p>
        </p:txBody>
      </p:sp>
    </p:spTree>
    <p:extLst>
      <p:ext uri="{BB962C8B-B14F-4D97-AF65-F5344CB8AC3E}">
        <p14:creationId xmlns:p14="http://schemas.microsoft.com/office/powerpoint/2010/main" val="2989998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3" name="Rectangle 3"/>
          <p:cNvSpPr>
            <a:spLocks noGrp="1" noChangeArrowheads="1"/>
          </p:cNvSpPr>
          <p:nvPr>
            <p:ph type="dt"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501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731179" y="4560302"/>
            <a:ext cx="5852843" cy="432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6326" name="Rectangle 6"/>
          <p:cNvSpPr>
            <a:spLocks noGrp="1" noChangeArrowheads="1"/>
          </p:cNvSpPr>
          <p:nvPr>
            <p:ph type="ftr" sz="quarter" idx="4"/>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7" name="Rectangle 7"/>
          <p:cNvSpPr>
            <a:spLocks noGrp="1" noChangeArrowheads="1"/>
          </p:cNvSpPr>
          <p:nvPr>
            <p:ph type="sldNum" sz="quarter" idx="5"/>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81F194F-FD8F-4F24-8059-4224C1247B67}" type="slidenum">
              <a:rPr lang="fr-FR"/>
              <a:pPr>
                <a:defRPr/>
              </a:pPr>
              <a:t>‹N°›</a:t>
            </a:fld>
            <a:endParaRPr lang="fr-FR"/>
          </a:p>
        </p:txBody>
      </p:sp>
    </p:spTree>
    <p:extLst>
      <p:ext uri="{BB962C8B-B14F-4D97-AF65-F5344CB8AC3E}">
        <p14:creationId xmlns:p14="http://schemas.microsoft.com/office/powerpoint/2010/main" val="2309856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309688" y="715963"/>
            <a:ext cx="4762500" cy="3571875"/>
          </a:xfrm>
          <a:ln/>
        </p:spPr>
      </p:sp>
      <p:sp>
        <p:nvSpPr>
          <p:cNvPr id="51203" name="Rectangle 3"/>
          <p:cNvSpPr>
            <a:spLocks noGrp="1" noChangeArrowheads="1"/>
          </p:cNvSpPr>
          <p:nvPr>
            <p:ph type="body" idx="1"/>
          </p:nvPr>
        </p:nvSpPr>
        <p:spPr>
          <a:xfrm>
            <a:off x="943016" y="4575656"/>
            <a:ext cx="5417212" cy="4288526"/>
          </a:xfrm>
          <a:noFill/>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4161567" y="9149777"/>
            <a:ext cx="3139967" cy="42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221" tIns="44111" rIns="88221" bIns="44111"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1268E9A-DA8D-4C84-90BB-E87163134AF8}" type="slidenum">
              <a:rPr lang="fr-FR" sz="1200">
                <a:solidFill>
                  <a:srgbClr val="000000"/>
                </a:solidFill>
              </a:rPr>
              <a:pPr algn="r" eaLnBrk="1" hangingPunct="1"/>
              <a:t>29</a:t>
            </a:fld>
            <a:endParaRPr lang="fr-FR" sz="1200">
              <a:solidFill>
                <a:srgbClr val="000000"/>
              </a:solidFill>
            </a:endParaRPr>
          </a:p>
        </p:txBody>
      </p:sp>
      <p:sp>
        <p:nvSpPr>
          <p:cNvPr id="52227" name="Rectangle 2"/>
          <p:cNvSpPr>
            <a:spLocks noGrp="1" noRot="1" noChangeAspect="1" noChangeArrowheads="1" noTextEdit="1"/>
          </p:cNvSpPr>
          <p:nvPr>
            <p:ph type="sldImg"/>
          </p:nvPr>
        </p:nvSpPr>
        <p:spPr>
          <a:xfrm>
            <a:off x="1308100" y="715963"/>
            <a:ext cx="4764088" cy="3571875"/>
          </a:xfrm>
          <a:solidFill>
            <a:srgbClr val="FFFFFF"/>
          </a:solidFill>
          <a:ln/>
        </p:spPr>
      </p:sp>
      <p:sp>
        <p:nvSpPr>
          <p:cNvPr id="52228" name="Rectangle 3"/>
          <p:cNvSpPr>
            <a:spLocks noGrp="1" noChangeArrowheads="1"/>
          </p:cNvSpPr>
          <p:nvPr>
            <p:ph type="body" idx="1"/>
          </p:nvPr>
        </p:nvSpPr>
        <p:spPr>
          <a:xfrm>
            <a:off x="943016" y="4575656"/>
            <a:ext cx="5417212" cy="4288526"/>
          </a:xfrm>
          <a:solidFill>
            <a:srgbClr val="FFFFFF"/>
          </a:solidFill>
          <a:ln>
            <a:solidFill>
              <a:srgbClr val="000000"/>
            </a:solidFill>
            <a:miter lim="800000"/>
            <a:headEnd/>
            <a:tailEnd/>
          </a:ln>
        </p:spPr>
        <p:txBody>
          <a:bodyPr lIns="88221" tIns="44111" rIns="88221" bIns="44111"/>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oleObject" Target="../embeddings/oleObject1.bin"/><Relationship Id="rId18" Type="http://schemas.openxmlformats.org/officeDocument/2006/relationships/image" Target="../media/image9.emf"/><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jpeg"/><Relationship Id="rId17" Type="http://schemas.openxmlformats.org/officeDocument/2006/relationships/image" Target="../media/image8.png"/><Relationship Id="rId2" Type="http://schemas.openxmlformats.org/officeDocument/2006/relationships/tags" Target="../tags/tag4.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slideMaster" Target="../slideMasters/slideMaster1.xml"/><Relationship Id="rId5" Type="http://schemas.openxmlformats.org/officeDocument/2006/relationships/tags" Target="../tags/tag7.xml"/><Relationship Id="rId15" Type="http://schemas.openxmlformats.org/officeDocument/2006/relationships/image" Target="../media/image6.jpeg"/><Relationship Id="rId10" Type="http://schemas.openxmlformats.org/officeDocument/2006/relationships/tags" Target="../tags/tag12.xml"/><Relationship Id="rId19" Type="http://schemas.openxmlformats.org/officeDocument/2006/relationships/image" Target="../media/image10.jpe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8"/>
          <p:cNvSpPr>
            <a:spLocks noChangeArrowheads="1"/>
          </p:cNvSpPr>
          <p:nvPr userDrawn="1"/>
        </p:nvSpPr>
        <p:spPr bwMode="hidden">
          <a:xfrm>
            <a:off x="0" y="0"/>
            <a:ext cx="9144000" cy="6858000"/>
          </a:xfrm>
          <a:prstGeom prst="rect">
            <a:avLst/>
          </a:prstGeom>
          <a:gradFill rotWithShape="0">
            <a:gsLst>
              <a:gs pos="0">
                <a:srgbClr val="8B745A">
                  <a:alpha val="93999"/>
                </a:srgbClr>
              </a:gs>
              <a:gs pos="100000">
                <a:srgbClr val="D3C0A3">
                  <a:alpha val="32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pic>
        <p:nvPicPr>
          <p:cNvPr id="3" name="Picture 9"/>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l="648"/>
          <a:stretch>
            <a:fillRect/>
          </a:stretch>
        </p:blipFill>
        <p:spPr bwMode="auto">
          <a:xfrm>
            <a:off x="0" y="0"/>
            <a:ext cx="91440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13" y="5146675"/>
            <a:ext cx="17843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3"/>
          <p:cNvSpPr>
            <a:spLocks noChangeArrowheads="1"/>
          </p:cNvSpPr>
          <p:nvPr userDrawn="1"/>
        </p:nvSpPr>
        <p:spPr bwMode="gray">
          <a:xfrm>
            <a:off x="-47625" y="6421438"/>
            <a:ext cx="2160588" cy="468312"/>
          </a:xfrm>
          <a:prstGeom prst="rect">
            <a:avLst/>
          </a:prstGeom>
          <a:noFill/>
          <a:ln>
            <a:noFill/>
          </a:ln>
          <a:effectLst/>
          <a:extLst>
            <a:ext uri="{909E8E84-426E-40DD-AFC4-6F175D3DCCD1}">
              <a14:hiddenFill xmlns:a14="http://schemas.microsoft.com/office/drawing/2010/main">
                <a:solidFill>
                  <a:srgbClr val="B23C5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r-FR" sz="800" b="1">
                <a:solidFill>
                  <a:schemeClr val="bg1"/>
                </a:solidFill>
              </a:rPr>
              <a:t>DES ALLIAGES,</a:t>
            </a:r>
          </a:p>
          <a:p>
            <a:pPr algn="ctr"/>
            <a:r>
              <a:rPr lang="fr-FR" sz="800" b="1">
                <a:solidFill>
                  <a:schemeClr val="bg1"/>
                </a:solidFill>
              </a:rPr>
              <a:t>DES MINERAIS ET DES HOMMES.</a:t>
            </a:r>
          </a:p>
        </p:txBody>
      </p:sp>
      <p:grpSp>
        <p:nvGrpSpPr>
          <p:cNvPr id="6" name="Group 33"/>
          <p:cNvGrpSpPr>
            <a:grpSpLocks/>
          </p:cNvGrpSpPr>
          <p:nvPr userDrawn="1"/>
        </p:nvGrpSpPr>
        <p:grpSpPr bwMode="auto">
          <a:xfrm rot="944328">
            <a:off x="31750" y="3683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
        <p:nvSpPr>
          <p:cNvPr id="9" name="Rectangle 2"/>
          <p:cNvSpPr>
            <a:spLocks noGrp="1" noChangeArrowheads="1"/>
          </p:cNvSpPr>
          <p:nvPr>
            <p:ph type="ftr" sz="quarter" idx="10"/>
          </p:nvPr>
        </p:nvSpPr>
        <p:spPr>
          <a:xfrm>
            <a:off x="5205413" y="6453188"/>
            <a:ext cx="2895600" cy="260350"/>
          </a:xfrm>
        </p:spPr>
        <p:txBody>
          <a:bodyPr/>
          <a:lstStyle>
            <a:lvl1pPr>
              <a:defRPr/>
            </a:lvl1pPr>
          </a:lstStyle>
          <a:p>
            <a:pPr>
              <a:defRPr/>
            </a:pPr>
            <a:endParaRPr lang="en-GB"/>
          </a:p>
        </p:txBody>
      </p:sp>
    </p:spTree>
    <p:extLst>
      <p:ext uri="{BB962C8B-B14F-4D97-AF65-F5344CB8AC3E}">
        <p14:creationId xmlns:p14="http://schemas.microsoft.com/office/powerpoint/2010/main" val="281899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4EF7E2F-01F2-4803-94EB-C10C714ACD3B}" type="slidenum">
              <a:rPr lang="fr-FR"/>
              <a:pPr>
                <a:defRPr/>
              </a:pPr>
              <a:t>‹N°›</a:t>
            </a:fld>
            <a:endParaRPr lang="fr-FR" dirty="0"/>
          </a:p>
        </p:txBody>
      </p:sp>
    </p:spTree>
    <p:extLst>
      <p:ext uri="{BB962C8B-B14F-4D97-AF65-F5344CB8AC3E}">
        <p14:creationId xmlns:p14="http://schemas.microsoft.com/office/powerpoint/2010/main" val="1341711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8412B71-7EBF-422C-8789-FD586FA5FFE2}" type="slidenum">
              <a:rPr lang="fr-FR"/>
              <a:pPr>
                <a:defRPr/>
              </a:pPr>
              <a:t>‹N°›</a:t>
            </a:fld>
            <a:endParaRPr lang="fr-FR" dirty="0"/>
          </a:p>
        </p:txBody>
      </p:sp>
    </p:spTree>
    <p:extLst>
      <p:ext uri="{BB962C8B-B14F-4D97-AF65-F5344CB8AC3E}">
        <p14:creationId xmlns:p14="http://schemas.microsoft.com/office/powerpoint/2010/main" val="227969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C9E987-9371-41A0-AB78-45D0BF2BA808}" type="slidenum">
              <a:rPr lang="fr-FR"/>
              <a:pPr>
                <a:defRPr/>
              </a:pPr>
              <a:t>‹N°›</a:t>
            </a:fld>
            <a:endParaRPr lang="fr-FR" dirty="0"/>
          </a:p>
        </p:txBody>
      </p:sp>
    </p:spTree>
    <p:extLst>
      <p:ext uri="{BB962C8B-B14F-4D97-AF65-F5344CB8AC3E}">
        <p14:creationId xmlns:p14="http://schemas.microsoft.com/office/powerpoint/2010/main" val="313864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C9E987-9371-41A0-AB78-45D0BF2BA808}" type="slidenum">
              <a:rPr lang="fr-FR"/>
              <a:pPr>
                <a:defRPr/>
              </a:pPr>
              <a:t>‹N°›</a:t>
            </a:fld>
            <a:endParaRPr lang="fr-FR" dirty="0"/>
          </a:p>
        </p:txBody>
      </p:sp>
    </p:spTree>
    <p:extLst>
      <p:ext uri="{BB962C8B-B14F-4D97-AF65-F5344CB8AC3E}">
        <p14:creationId xmlns:p14="http://schemas.microsoft.com/office/powerpoint/2010/main" val="1982804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73545D5-917F-4DC8-864A-4A123737081A}" type="slidenum">
              <a:rPr lang="fr-FR"/>
              <a:pPr>
                <a:defRPr/>
              </a:pPr>
              <a:t>‹N°›</a:t>
            </a:fld>
            <a:endParaRPr lang="fr-FR" dirty="0"/>
          </a:p>
        </p:txBody>
      </p:sp>
    </p:spTree>
    <p:extLst>
      <p:ext uri="{BB962C8B-B14F-4D97-AF65-F5344CB8AC3E}">
        <p14:creationId xmlns:p14="http://schemas.microsoft.com/office/powerpoint/2010/main" val="331029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6BB341D-1575-4EBD-BA28-719203FFD55E}" type="slidenum">
              <a:rPr lang="fr-FR"/>
              <a:pPr>
                <a:defRPr/>
              </a:pPr>
              <a:t>‹N°›</a:t>
            </a:fld>
            <a:endParaRPr lang="fr-FR" dirty="0"/>
          </a:p>
        </p:txBody>
      </p:sp>
    </p:spTree>
    <p:extLst>
      <p:ext uri="{BB962C8B-B14F-4D97-AF65-F5344CB8AC3E}">
        <p14:creationId xmlns:p14="http://schemas.microsoft.com/office/powerpoint/2010/main" val="3754973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E2B9802-CD8D-4FE3-A792-4FD71FA56D87}" type="slidenum">
              <a:rPr lang="fr-FR"/>
              <a:pPr>
                <a:defRPr/>
              </a:pPr>
              <a:t>‹N°›</a:t>
            </a:fld>
            <a:endParaRPr lang="fr-FR" dirty="0"/>
          </a:p>
        </p:txBody>
      </p:sp>
    </p:spTree>
    <p:extLst>
      <p:ext uri="{BB962C8B-B14F-4D97-AF65-F5344CB8AC3E}">
        <p14:creationId xmlns:p14="http://schemas.microsoft.com/office/powerpoint/2010/main" val="2145987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5F2648DB-0063-4989-B7A1-89DD9A91CC28}" type="slidenum">
              <a:rPr lang="fr-FR"/>
              <a:pPr>
                <a:defRPr/>
              </a:pPr>
              <a:t>‹N°›</a:t>
            </a:fld>
            <a:endParaRPr lang="fr-FR" dirty="0"/>
          </a:p>
        </p:txBody>
      </p:sp>
    </p:spTree>
    <p:extLst>
      <p:ext uri="{BB962C8B-B14F-4D97-AF65-F5344CB8AC3E}">
        <p14:creationId xmlns:p14="http://schemas.microsoft.com/office/powerpoint/2010/main" val="244256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93A7CCE-AF7D-4C18-8B2D-7539B82C3BAD}" type="slidenum">
              <a:rPr lang="fr-FR"/>
              <a:pPr>
                <a:defRPr/>
              </a:pPr>
              <a:t>‹N°›</a:t>
            </a:fld>
            <a:endParaRPr lang="fr-FR" dirty="0"/>
          </a:p>
        </p:txBody>
      </p:sp>
    </p:spTree>
    <p:extLst>
      <p:ext uri="{BB962C8B-B14F-4D97-AF65-F5344CB8AC3E}">
        <p14:creationId xmlns:p14="http://schemas.microsoft.com/office/powerpoint/2010/main" val="171626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604912FC-3A92-471F-8A59-92F7620E2E8F}" type="slidenum">
              <a:rPr lang="fr-FR"/>
              <a:pPr>
                <a:defRPr/>
              </a:pPr>
              <a:t>‹N°›</a:t>
            </a:fld>
            <a:endParaRPr lang="fr-FR" dirty="0"/>
          </a:p>
        </p:txBody>
      </p:sp>
    </p:spTree>
    <p:extLst>
      <p:ext uri="{BB962C8B-B14F-4D97-AF65-F5344CB8AC3E}">
        <p14:creationId xmlns:p14="http://schemas.microsoft.com/office/powerpoint/2010/main" val="177713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F661CE5-86FC-42E7-B10F-C29B0EB31135}" type="slidenum">
              <a:rPr lang="fr-FR"/>
              <a:pPr>
                <a:defRPr/>
              </a:pPr>
              <a:t>‹N°›</a:t>
            </a:fld>
            <a:endParaRPr lang="fr-FR" dirty="0"/>
          </a:p>
        </p:txBody>
      </p:sp>
    </p:spTree>
    <p:extLst>
      <p:ext uri="{BB962C8B-B14F-4D97-AF65-F5344CB8AC3E}">
        <p14:creationId xmlns:p14="http://schemas.microsoft.com/office/powerpoint/2010/main" val="2279343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960635C-4C4C-4851-A6A7-581D89207CAF}" type="slidenum">
              <a:rPr lang="fr-FR"/>
              <a:pPr>
                <a:defRPr/>
              </a:pPr>
              <a:t>‹N°›</a:t>
            </a:fld>
            <a:endParaRPr lang="fr-FR" dirty="0"/>
          </a:p>
        </p:txBody>
      </p:sp>
    </p:spTree>
    <p:extLst>
      <p:ext uri="{BB962C8B-B14F-4D97-AF65-F5344CB8AC3E}">
        <p14:creationId xmlns:p14="http://schemas.microsoft.com/office/powerpoint/2010/main" val="502665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41F7C67-71F4-414B-8CCE-53191E1E0140}" type="slidenum">
              <a:rPr lang="fr-FR"/>
              <a:pPr>
                <a:defRPr/>
              </a:pPr>
              <a:t>‹N°›</a:t>
            </a:fld>
            <a:endParaRPr lang="fr-FR" dirty="0"/>
          </a:p>
        </p:txBody>
      </p:sp>
    </p:spTree>
    <p:extLst>
      <p:ext uri="{BB962C8B-B14F-4D97-AF65-F5344CB8AC3E}">
        <p14:creationId xmlns:p14="http://schemas.microsoft.com/office/powerpoint/2010/main" val="43046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D7843ED-812E-4766-9F57-4E8F767D239C}" type="slidenum">
              <a:rPr lang="fr-FR"/>
              <a:pPr>
                <a:defRPr/>
              </a:pPr>
              <a:t>‹N°›</a:t>
            </a:fld>
            <a:endParaRPr lang="fr-FR" dirty="0"/>
          </a:p>
        </p:txBody>
      </p:sp>
    </p:spTree>
    <p:extLst>
      <p:ext uri="{BB962C8B-B14F-4D97-AF65-F5344CB8AC3E}">
        <p14:creationId xmlns:p14="http://schemas.microsoft.com/office/powerpoint/2010/main" val="1638101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45B29B7-54E4-4DAE-8B6F-FEC6DACA0CA3}" type="slidenum">
              <a:rPr lang="fr-FR"/>
              <a:pPr>
                <a:defRPr/>
              </a:pPr>
              <a:t>‹N°›</a:t>
            </a:fld>
            <a:endParaRPr lang="fr-FR" dirty="0"/>
          </a:p>
        </p:txBody>
      </p:sp>
    </p:spTree>
    <p:extLst>
      <p:ext uri="{BB962C8B-B14F-4D97-AF65-F5344CB8AC3E}">
        <p14:creationId xmlns:p14="http://schemas.microsoft.com/office/powerpoint/2010/main" val="350321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654229D8-EB43-4376-8626-9F0ED64FC117}" type="slidenum">
              <a:rPr lang="fr-FR"/>
              <a:pPr>
                <a:defRPr/>
              </a:pPr>
              <a:t>‹N°›</a:t>
            </a:fld>
            <a:endParaRPr lang="fr-FR" dirty="0"/>
          </a:p>
        </p:txBody>
      </p:sp>
    </p:spTree>
    <p:extLst>
      <p:ext uri="{BB962C8B-B14F-4D97-AF65-F5344CB8AC3E}">
        <p14:creationId xmlns:p14="http://schemas.microsoft.com/office/powerpoint/2010/main" val="304632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2770897-F2DA-4B13-85E1-98F5DDFE60E7}" type="slidenum">
              <a:rPr lang="fr-FR"/>
              <a:pPr>
                <a:defRPr/>
              </a:pPr>
              <a:t>‹N°›</a:t>
            </a:fld>
            <a:endParaRPr lang="fr-FR" dirty="0"/>
          </a:p>
        </p:txBody>
      </p:sp>
    </p:spTree>
    <p:extLst>
      <p:ext uri="{BB962C8B-B14F-4D97-AF65-F5344CB8AC3E}">
        <p14:creationId xmlns:p14="http://schemas.microsoft.com/office/powerpoint/2010/main" val="316138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03EA82DE-2312-4A57-A96A-7EC8389125A5}" type="slidenum">
              <a:rPr lang="fr-FR"/>
              <a:pPr>
                <a:defRPr/>
              </a:pPr>
              <a:t>‹N°›</a:t>
            </a:fld>
            <a:endParaRPr lang="fr-FR" dirty="0"/>
          </a:p>
        </p:txBody>
      </p:sp>
    </p:spTree>
    <p:extLst>
      <p:ext uri="{BB962C8B-B14F-4D97-AF65-F5344CB8AC3E}">
        <p14:creationId xmlns:p14="http://schemas.microsoft.com/office/powerpoint/2010/main" val="3153227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CA57118-FE66-4693-AB15-74B3A1DCC662}" type="slidenum">
              <a:rPr lang="fr-FR"/>
              <a:pPr>
                <a:defRPr/>
              </a:pPr>
              <a:t>‹N°›</a:t>
            </a:fld>
            <a:endParaRPr lang="fr-FR" dirty="0"/>
          </a:p>
        </p:txBody>
      </p:sp>
    </p:spTree>
    <p:extLst>
      <p:ext uri="{BB962C8B-B14F-4D97-AF65-F5344CB8AC3E}">
        <p14:creationId xmlns:p14="http://schemas.microsoft.com/office/powerpoint/2010/main" val="517239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6"/>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E1E9BB50-BB19-44A2-8940-29FB38C3E48B}" type="slidenum">
              <a:rPr lang="fr-FR"/>
              <a:pPr>
                <a:defRPr/>
              </a:pPr>
              <a:t>‹N°›</a:t>
            </a:fld>
            <a:endParaRPr lang="fr-FR" dirty="0"/>
          </a:p>
        </p:txBody>
      </p:sp>
    </p:spTree>
    <p:extLst>
      <p:ext uri="{BB962C8B-B14F-4D97-AF65-F5344CB8AC3E}">
        <p14:creationId xmlns:p14="http://schemas.microsoft.com/office/powerpoint/2010/main" val="2485039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2"/>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43391DA3-9823-48E2-AD1E-2EA73CC64CDE}" type="slidenum">
              <a:rPr lang="fr-FR"/>
              <a:pPr>
                <a:defRPr/>
              </a:pPr>
              <a:t>‹N°›</a:t>
            </a:fld>
            <a:endParaRPr lang="fr-FR" dirty="0"/>
          </a:p>
        </p:txBody>
      </p:sp>
    </p:spTree>
    <p:extLst>
      <p:ext uri="{BB962C8B-B14F-4D97-AF65-F5344CB8AC3E}">
        <p14:creationId xmlns:p14="http://schemas.microsoft.com/office/powerpoint/2010/main" val="383463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 name="Picture 14" descr="Des alliages des minerais et des hommes - logo eramet_fr"/>
          <p:cNvPicPr>
            <a:picLocks noChangeAspect="1" noChangeArrowheads="1"/>
          </p:cNvPicPr>
          <p:nvPr userDrawn="1">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aphicFrame>
        <p:nvGraphicFramePr>
          <p:cNvPr id="4" name="Objet 7"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919" name="think-cell Slide" r:id="rId13" imgW="270" imgH="270" progId="TCLayout.ActiveDocument.1">
                  <p:embed/>
                </p:oleObj>
              </mc:Choice>
              <mc:Fallback>
                <p:oleObj name="think-cell Slide" r:id="rId13" imgW="270" imgH="27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descr="C:\Documents and Settings\jerome.fabre\Mes documents\WEDA BAY\Photos\2011 11 M Jouve\EOS-Platform.jpg"/>
          <p:cNvPicPr>
            <a:picLocks noChangeAspect="1" noChangeArrowheads="1"/>
          </p:cNvPicPr>
          <p:nvPr userDrawn="1">
            <p:custDataLst>
              <p:tags r:id="rId4"/>
            </p:custDataLst>
          </p:nvPr>
        </p:nvPicPr>
        <p:blipFill>
          <a:blip r:embed="rId15">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userDrawn="1">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userDrawn="1">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userDrawn="1">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3" descr="IMG_1105"/>
          <p:cNvPicPr>
            <a:picLocks noChangeAspect="1" noChangeArrowheads="1"/>
          </p:cNvPicPr>
          <p:nvPr userDrawn="1">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Document 9"/>
          <p:cNvSpPr/>
          <p:nvPr userDrawn="1">
            <p:custDataLst>
              <p:tags r:id="rId9"/>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1" name="Rectangle 10"/>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grpSp>
        <p:nvGrpSpPr>
          <p:cNvPr id="12" name="Group 33"/>
          <p:cNvGrpSpPr>
            <a:grpSpLocks/>
          </p:cNvGrpSpPr>
          <p:nvPr userDrawn="1"/>
        </p:nvGrpSpPr>
        <p:grpSpPr bwMode="auto">
          <a:xfrm rot="944328">
            <a:off x="31750" y="295275"/>
            <a:ext cx="1371600" cy="360363"/>
            <a:chOff x="2160" y="3744"/>
            <a:chExt cx="2160" cy="568"/>
          </a:xfrm>
        </p:grpSpPr>
        <p:sp>
          <p:nvSpPr>
            <p:cNvPr id="13"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1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
        <p:nvSpPr>
          <p:cNvPr id="15" name="Rectangle 14"/>
          <p:cNvSpPr>
            <a:spLocks noGrp="1" noChangeArrowheads="1"/>
          </p:cNvSpPr>
          <p:nvPr>
            <p:ph type="ftr" sz="quarter" idx="10"/>
            <p:custDataLst>
              <p:tags r:id="rId10"/>
            </p:custDataLst>
          </p:nvPr>
        </p:nvSpPr>
        <p:spPr>
          <a:xfrm>
            <a:off x="5205413" y="6486525"/>
            <a:ext cx="2895600" cy="268288"/>
          </a:xfrm>
        </p:spPr>
        <p:txBody>
          <a:bodyPr/>
          <a:lstStyle>
            <a:lvl1pPr>
              <a:defRPr/>
            </a:lvl1pPr>
          </a:lstStyle>
          <a:p>
            <a:pPr>
              <a:defRPr/>
            </a:pPr>
            <a:endParaRPr lang="en-GB"/>
          </a:p>
        </p:txBody>
      </p:sp>
      <p:sp>
        <p:nvSpPr>
          <p:cNvPr id="16" name="Rectangle 6"/>
          <p:cNvSpPr>
            <a:spLocks noGrp="1" noChangeArrowheads="1"/>
          </p:cNvSpPr>
          <p:nvPr>
            <p:ph type="sldNum" sz="quarter" idx="11"/>
          </p:nvPr>
        </p:nvSpPr>
        <p:spPr/>
        <p:txBody>
          <a:bodyPr/>
          <a:lstStyle>
            <a:lvl1pPr algn="r">
              <a:defRPr sz="1200" b="1">
                <a:latin typeface="+mn-lt"/>
              </a:defRPr>
            </a:lvl1pPr>
          </a:lstStyle>
          <a:p>
            <a:pPr>
              <a:defRPr/>
            </a:pPr>
            <a:fld id="{D54FF363-75FE-4103-8A69-7F74BF1D8442}" type="slidenum">
              <a:rPr lang="fr-FR"/>
              <a:pPr>
                <a:defRPr/>
              </a:pPr>
              <a:t>‹N°›</a:t>
            </a:fld>
            <a:endParaRPr lang="fr-FR" dirty="0"/>
          </a:p>
        </p:txBody>
      </p:sp>
    </p:spTree>
    <p:extLst>
      <p:ext uri="{BB962C8B-B14F-4D97-AF65-F5344CB8AC3E}">
        <p14:creationId xmlns:p14="http://schemas.microsoft.com/office/powerpoint/2010/main" val="1791399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FF6E0287-A679-4E75-BAA3-B7EB13A4555D}" type="slidenum">
              <a:rPr lang="fr-FR"/>
              <a:pPr>
                <a:defRPr/>
              </a:pPr>
              <a:t>‹N°›</a:t>
            </a:fld>
            <a:endParaRPr lang="fr-FR" dirty="0"/>
          </a:p>
        </p:txBody>
      </p:sp>
    </p:spTree>
    <p:extLst>
      <p:ext uri="{BB962C8B-B14F-4D97-AF65-F5344CB8AC3E}">
        <p14:creationId xmlns:p14="http://schemas.microsoft.com/office/powerpoint/2010/main" val="3606331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FDF59D8A-C52D-4FE2-AD30-FC8F2C99A97F}" type="slidenum">
              <a:rPr lang="fr-FR"/>
              <a:pPr>
                <a:defRPr/>
              </a:pPr>
              <a:t>‹N°›</a:t>
            </a:fld>
            <a:endParaRPr lang="fr-FR" dirty="0"/>
          </a:p>
        </p:txBody>
      </p:sp>
    </p:spTree>
    <p:extLst>
      <p:ext uri="{BB962C8B-B14F-4D97-AF65-F5344CB8AC3E}">
        <p14:creationId xmlns:p14="http://schemas.microsoft.com/office/powerpoint/2010/main" val="1119750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A4BAAE0-34C8-43E3-BB16-DB44AF205031}" type="slidenum">
              <a:rPr lang="fr-FR"/>
              <a:pPr>
                <a:defRPr/>
              </a:pPr>
              <a:t>‹N°›</a:t>
            </a:fld>
            <a:endParaRPr lang="fr-FR" dirty="0"/>
          </a:p>
        </p:txBody>
      </p:sp>
    </p:spTree>
    <p:extLst>
      <p:ext uri="{BB962C8B-B14F-4D97-AF65-F5344CB8AC3E}">
        <p14:creationId xmlns:p14="http://schemas.microsoft.com/office/powerpoint/2010/main" val="1013584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FC9E1B9-E139-408B-AE88-2F7ED6B24609}" type="slidenum">
              <a:rPr lang="fr-FR"/>
              <a:pPr>
                <a:defRPr/>
              </a:pPr>
              <a:t>‹N°›</a:t>
            </a:fld>
            <a:endParaRPr lang="fr-FR" dirty="0"/>
          </a:p>
        </p:txBody>
      </p:sp>
    </p:spTree>
    <p:extLst>
      <p:ext uri="{BB962C8B-B14F-4D97-AF65-F5344CB8AC3E}">
        <p14:creationId xmlns:p14="http://schemas.microsoft.com/office/powerpoint/2010/main" val="708041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E7F906F-A232-4D50-8470-77429CCD1185}" type="slidenum">
              <a:rPr lang="fr-FR"/>
              <a:pPr>
                <a:defRPr/>
              </a:pPr>
              <a:t>‹N°›</a:t>
            </a:fld>
            <a:endParaRPr lang="fr-FR" dirty="0"/>
          </a:p>
        </p:txBody>
      </p:sp>
    </p:spTree>
    <p:extLst>
      <p:ext uri="{BB962C8B-B14F-4D97-AF65-F5344CB8AC3E}">
        <p14:creationId xmlns:p14="http://schemas.microsoft.com/office/powerpoint/2010/main" val="1128359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012AF94-1B27-4018-81A8-4B73BFAC2DD2}" type="slidenum">
              <a:rPr lang="fr-FR"/>
              <a:pPr>
                <a:defRPr/>
              </a:pPr>
              <a:t>‹N°›</a:t>
            </a:fld>
            <a:endParaRPr lang="fr-FR" dirty="0"/>
          </a:p>
        </p:txBody>
      </p:sp>
    </p:spTree>
    <p:extLst>
      <p:ext uri="{BB962C8B-B14F-4D97-AF65-F5344CB8AC3E}">
        <p14:creationId xmlns:p14="http://schemas.microsoft.com/office/powerpoint/2010/main" val="226674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483DC68-C66E-4C77-B851-62058AA0748E}" type="slidenum">
              <a:rPr lang="fr-FR"/>
              <a:pPr>
                <a:defRPr/>
              </a:pPr>
              <a:t>‹N°›</a:t>
            </a:fld>
            <a:endParaRPr lang="fr-FR" dirty="0"/>
          </a:p>
        </p:txBody>
      </p:sp>
    </p:spTree>
    <p:extLst>
      <p:ext uri="{BB962C8B-B14F-4D97-AF65-F5344CB8AC3E}">
        <p14:creationId xmlns:p14="http://schemas.microsoft.com/office/powerpoint/2010/main" val="1631980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9C156B9-122C-4188-B623-D7CAC1BD8AF5}" type="slidenum">
              <a:rPr lang="fr-FR"/>
              <a:pPr>
                <a:defRPr/>
              </a:pPr>
              <a:t>‹N°›</a:t>
            </a:fld>
            <a:endParaRPr lang="fr-FR" dirty="0"/>
          </a:p>
        </p:txBody>
      </p:sp>
    </p:spTree>
    <p:extLst>
      <p:ext uri="{BB962C8B-B14F-4D97-AF65-F5344CB8AC3E}">
        <p14:creationId xmlns:p14="http://schemas.microsoft.com/office/powerpoint/2010/main" val="3170073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77FC860-7AB5-455B-8FFF-3D209232079D}" type="slidenum">
              <a:rPr lang="fr-FR"/>
              <a:pPr>
                <a:defRPr/>
              </a:pPr>
              <a:t>‹N°›</a:t>
            </a:fld>
            <a:endParaRPr lang="fr-FR" dirty="0"/>
          </a:p>
        </p:txBody>
      </p:sp>
    </p:spTree>
    <p:extLst>
      <p:ext uri="{BB962C8B-B14F-4D97-AF65-F5344CB8AC3E}">
        <p14:creationId xmlns:p14="http://schemas.microsoft.com/office/powerpoint/2010/main" val="2653594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680BC888-9841-44C5-894F-D71755B3C2D9}" type="slidenum">
              <a:rPr lang="fr-FR"/>
              <a:pPr>
                <a:defRPr/>
              </a:pPr>
              <a:t>‹N°›</a:t>
            </a:fld>
            <a:endParaRPr lang="fr-FR" dirty="0"/>
          </a:p>
        </p:txBody>
      </p:sp>
    </p:spTree>
    <p:extLst>
      <p:ext uri="{BB962C8B-B14F-4D97-AF65-F5344CB8AC3E}">
        <p14:creationId xmlns:p14="http://schemas.microsoft.com/office/powerpoint/2010/main" val="371107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D095180-6F8E-48F8-A11E-87C9E06A45B0}" type="slidenum">
              <a:rPr lang="fr-FR"/>
              <a:pPr>
                <a:defRPr/>
              </a:pPr>
              <a:t>‹N°›</a:t>
            </a:fld>
            <a:endParaRPr lang="fr-FR" dirty="0"/>
          </a:p>
        </p:txBody>
      </p:sp>
    </p:spTree>
    <p:extLst>
      <p:ext uri="{BB962C8B-B14F-4D97-AF65-F5344CB8AC3E}">
        <p14:creationId xmlns:p14="http://schemas.microsoft.com/office/powerpoint/2010/main" val="4225692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F6276F82-BC08-4A96-9175-22CE8AE8CEDE}" type="slidenum">
              <a:rPr lang="fr-FR"/>
              <a:pPr>
                <a:defRPr/>
              </a:pPr>
              <a:t>‹N°›</a:t>
            </a:fld>
            <a:endParaRPr lang="fr-FR" dirty="0"/>
          </a:p>
        </p:txBody>
      </p:sp>
    </p:spTree>
    <p:extLst>
      <p:ext uri="{BB962C8B-B14F-4D97-AF65-F5344CB8AC3E}">
        <p14:creationId xmlns:p14="http://schemas.microsoft.com/office/powerpoint/2010/main" val="882662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3E67F5C2-C283-4AE8-A9CC-F74CB0AD422F}" type="slidenum">
              <a:rPr lang="fr-FR"/>
              <a:pPr>
                <a:defRPr/>
              </a:pPr>
              <a:t>‹N°›</a:t>
            </a:fld>
            <a:endParaRPr lang="fr-FR" dirty="0"/>
          </a:p>
        </p:txBody>
      </p:sp>
    </p:spTree>
    <p:extLst>
      <p:ext uri="{BB962C8B-B14F-4D97-AF65-F5344CB8AC3E}">
        <p14:creationId xmlns:p14="http://schemas.microsoft.com/office/powerpoint/2010/main" val="1985755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DC7E4B9-9823-4897-B1BA-11D2FF3B9B43}" type="slidenum">
              <a:rPr lang="fr-FR"/>
              <a:pPr>
                <a:defRPr/>
              </a:pPr>
              <a:t>‹N°›</a:t>
            </a:fld>
            <a:endParaRPr lang="fr-FR" dirty="0"/>
          </a:p>
        </p:txBody>
      </p:sp>
    </p:spTree>
    <p:extLst>
      <p:ext uri="{BB962C8B-B14F-4D97-AF65-F5344CB8AC3E}">
        <p14:creationId xmlns:p14="http://schemas.microsoft.com/office/powerpoint/2010/main" val="3934781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E0EC68A-9911-4843-A15B-D5C5C9B4674B}" type="slidenum">
              <a:rPr lang="fr-FR"/>
              <a:pPr>
                <a:defRPr/>
              </a:pPr>
              <a:t>‹N°›</a:t>
            </a:fld>
            <a:endParaRPr lang="fr-FR" dirty="0"/>
          </a:p>
        </p:txBody>
      </p:sp>
    </p:spTree>
    <p:extLst>
      <p:ext uri="{BB962C8B-B14F-4D97-AF65-F5344CB8AC3E}">
        <p14:creationId xmlns:p14="http://schemas.microsoft.com/office/powerpoint/2010/main" val="4008719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8324E3A7-4699-44B7-8E86-C3B9DF471549}" type="slidenum">
              <a:rPr lang="fr-FR"/>
              <a:pPr>
                <a:defRPr/>
              </a:pPr>
              <a:t>‹N°›</a:t>
            </a:fld>
            <a:endParaRPr lang="fr-FR" dirty="0"/>
          </a:p>
        </p:txBody>
      </p:sp>
    </p:spTree>
    <p:extLst>
      <p:ext uri="{BB962C8B-B14F-4D97-AF65-F5344CB8AC3E}">
        <p14:creationId xmlns:p14="http://schemas.microsoft.com/office/powerpoint/2010/main" val="15005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3631984-B324-4634-B11B-E6575E1C3D70}" type="slidenum">
              <a:rPr lang="fr-FR"/>
              <a:pPr>
                <a:defRPr/>
              </a:pPr>
              <a:t>‹N°›</a:t>
            </a:fld>
            <a:endParaRPr lang="fr-FR" dirty="0"/>
          </a:p>
        </p:txBody>
      </p:sp>
    </p:spTree>
    <p:extLst>
      <p:ext uri="{BB962C8B-B14F-4D97-AF65-F5344CB8AC3E}">
        <p14:creationId xmlns:p14="http://schemas.microsoft.com/office/powerpoint/2010/main" val="140201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DEB7203-31F8-44A0-BFDE-67B17C93DB8D}" type="slidenum">
              <a:rPr lang="fr-FR"/>
              <a:pPr>
                <a:defRPr/>
              </a:pPr>
              <a:t>‹N°›</a:t>
            </a:fld>
            <a:endParaRPr lang="fr-FR" dirty="0"/>
          </a:p>
        </p:txBody>
      </p:sp>
    </p:spTree>
    <p:extLst>
      <p:ext uri="{BB962C8B-B14F-4D97-AF65-F5344CB8AC3E}">
        <p14:creationId xmlns:p14="http://schemas.microsoft.com/office/powerpoint/2010/main" val="3851602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DDE8387-B4E5-4581-993F-B19C3A53D88F}" type="slidenum">
              <a:rPr lang="fr-FR"/>
              <a:pPr>
                <a:defRPr/>
              </a:pPr>
              <a:t>‹N°›</a:t>
            </a:fld>
            <a:endParaRPr lang="fr-FR" dirty="0"/>
          </a:p>
        </p:txBody>
      </p:sp>
    </p:spTree>
    <p:extLst>
      <p:ext uri="{BB962C8B-B14F-4D97-AF65-F5344CB8AC3E}">
        <p14:creationId xmlns:p14="http://schemas.microsoft.com/office/powerpoint/2010/main" val="208353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1D5C0A3-089A-4280-89AA-F9AEF45F94C7}" type="slidenum">
              <a:rPr lang="fr-FR"/>
              <a:pPr>
                <a:defRPr/>
              </a:pPr>
              <a:t>‹N°›</a:t>
            </a:fld>
            <a:endParaRPr lang="fr-FR" dirty="0"/>
          </a:p>
        </p:txBody>
      </p:sp>
    </p:spTree>
    <p:extLst>
      <p:ext uri="{BB962C8B-B14F-4D97-AF65-F5344CB8AC3E}">
        <p14:creationId xmlns:p14="http://schemas.microsoft.com/office/powerpoint/2010/main" val="3467407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4855654-034E-4FE8-AB04-0F5EC4F82D4F}" type="slidenum">
              <a:rPr lang="fr-FR"/>
              <a:pPr>
                <a:defRPr/>
              </a:pPr>
              <a:t>‹N°›</a:t>
            </a:fld>
            <a:endParaRPr lang="fr-FR" dirty="0"/>
          </a:p>
        </p:txBody>
      </p:sp>
    </p:spTree>
    <p:extLst>
      <p:ext uri="{BB962C8B-B14F-4D97-AF65-F5344CB8AC3E}">
        <p14:creationId xmlns:p14="http://schemas.microsoft.com/office/powerpoint/2010/main" val="199270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D8A66C4D-5745-4EB0-AE71-D5729D1553CA}" type="slidenum">
              <a:rPr lang="fr-FR"/>
              <a:pPr>
                <a:defRPr/>
              </a:pPr>
              <a:t>‹N°›</a:t>
            </a:fld>
            <a:endParaRPr lang="fr-FR" dirty="0"/>
          </a:p>
        </p:txBody>
      </p:sp>
    </p:spTree>
    <p:extLst>
      <p:ext uri="{BB962C8B-B14F-4D97-AF65-F5344CB8AC3E}">
        <p14:creationId xmlns:p14="http://schemas.microsoft.com/office/powerpoint/2010/main" val="1031532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1EABC85F-702A-4CAF-8C04-008191A69DFF}" type="slidenum">
              <a:rPr lang="fr-FR"/>
              <a:pPr>
                <a:defRPr/>
              </a:pPr>
              <a:t>‹N°›</a:t>
            </a:fld>
            <a:endParaRPr lang="fr-FR" dirty="0"/>
          </a:p>
        </p:txBody>
      </p:sp>
    </p:spTree>
    <p:extLst>
      <p:ext uri="{BB962C8B-B14F-4D97-AF65-F5344CB8AC3E}">
        <p14:creationId xmlns:p14="http://schemas.microsoft.com/office/powerpoint/2010/main" val="870719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5B2E077C-171F-4B96-9C63-4F8B912F96FD}" type="slidenum">
              <a:rPr lang="fr-FR"/>
              <a:pPr>
                <a:defRPr/>
              </a:pPr>
              <a:t>‹N°›</a:t>
            </a:fld>
            <a:endParaRPr lang="fr-FR" dirty="0"/>
          </a:p>
        </p:txBody>
      </p:sp>
    </p:spTree>
    <p:extLst>
      <p:ext uri="{BB962C8B-B14F-4D97-AF65-F5344CB8AC3E}">
        <p14:creationId xmlns:p14="http://schemas.microsoft.com/office/powerpoint/2010/main" val="531427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9703406F-A2B2-4E50-9B35-9497E0178FBC}" type="slidenum">
              <a:rPr lang="fr-FR"/>
              <a:pPr>
                <a:defRPr/>
              </a:pPr>
              <a:t>‹N°›</a:t>
            </a:fld>
            <a:endParaRPr lang="fr-FR" dirty="0"/>
          </a:p>
        </p:txBody>
      </p:sp>
    </p:spTree>
    <p:extLst>
      <p:ext uri="{BB962C8B-B14F-4D97-AF65-F5344CB8AC3E}">
        <p14:creationId xmlns:p14="http://schemas.microsoft.com/office/powerpoint/2010/main" val="1436366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CE135854-83E2-4C89-844F-E9F29304C693}" type="slidenum">
              <a:rPr lang="fr-FR"/>
              <a:pPr>
                <a:defRPr/>
              </a:pPr>
              <a:t>‹N°›</a:t>
            </a:fld>
            <a:endParaRPr lang="fr-FR" dirty="0"/>
          </a:p>
        </p:txBody>
      </p:sp>
    </p:spTree>
    <p:extLst>
      <p:ext uri="{BB962C8B-B14F-4D97-AF65-F5344CB8AC3E}">
        <p14:creationId xmlns:p14="http://schemas.microsoft.com/office/powerpoint/2010/main" val="3233939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095E811B-506B-4772-86A3-9EE60C68DDB6}" type="slidenum">
              <a:rPr lang="fr-FR"/>
              <a:pPr>
                <a:defRPr/>
              </a:pPr>
              <a:t>‹N°›</a:t>
            </a:fld>
            <a:endParaRPr lang="fr-FR" dirty="0"/>
          </a:p>
        </p:txBody>
      </p:sp>
    </p:spTree>
    <p:extLst>
      <p:ext uri="{BB962C8B-B14F-4D97-AF65-F5344CB8AC3E}">
        <p14:creationId xmlns:p14="http://schemas.microsoft.com/office/powerpoint/2010/main" val="261783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DCE8D9-24DF-47FF-B071-602B854F1307}" type="slidenum">
              <a:rPr lang="fr-FR"/>
              <a:pPr>
                <a:defRPr/>
              </a:pPr>
              <a:t>‹N°›</a:t>
            </a:fld>
            <a:endParaRPr lang="fr-FR" dirty="0"/>
          </a:p>
        </p:txBody>
      </p:sp>
    </p:spTree>
    <p:extLst>
      <p:ext uri="{BB962C8B-B14F-4D97-AF65-F5344CB8AC3E}">
        <p14:creationId xmlns:p14="http://schemas.microsoft.com/office/powerpoint/2010/main" val="2854689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3188112-5C8F-4FDE-820C-6E4056F84965}" type="slidenum">
              <a:rPr lang="fr-FR"/>
              <a:pPr>
                <a:defRPr/>
              </a:pPr>
              <a:t>‹N°›</a:t>
            </a:fld>
            <a:endParaRPr lang="fr-FR" dirty="0"/>
          </a:p>
        </p:txBody>
      </p:sp>
    </p:spTree>
    <p:extLst>
      <p:ext uri="{BB962C8B-B14F-4D97-AF65-F5344CB8AC3E}">
        <p14:creationId xmlns:p14="http://schemas.microsoft.com/office/powerpoint/2010/main" val="2729539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662CA95-121A-4CFB-BD47-714BEF65D08F}" type="slidenum">
              <a:rPr lang="fr-FR"/>
              <a:pPr>
                <a:defRPr/>
              </a:pPr>
              <a:t>‹N°›</a:t>
            </a:fld>
            <a:endParaRPr lang="fr-FR" dirty="0"/>
          </a:p>
        </p:txBody>
      </p:sp>
    </p:spTree>
    <p:extLst>
      <p:ext uri="{BB962C8B-B14F-4D97-AF65-F5344CB8AC3E}">
        <p14:creationId xmlns:p14="http://schemas.microsoft.com/office/powerpoint/2010/main" val="18297035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9F71992-8FE1-47E5-96C9-A24BEBD6CBB6}" type="slidenum">
              <a:rPr lang="fr-FR"/>
              <a:pPr>
                <a:defRPr/>
              </a:pPr>
              <a:t>‹N°›</a:t>
            </a:fld>
            <a:endParaRPr lang="fr-FR" dirty="0"/>
          </a:p>
        </p:txBody>
      </p:sp>
    </p:spTree>
    <p:extLst>
      <p:ext uri="{BB962C8B-B14F-4D97-AF65-F5344CB8AC3E}">
        <p14:creationId xmlns:p14="http://schemas.microsoft.com/office/powerpoint/2010/main" val="388121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1E5D9AE-DEB5-40E9-90FB-7AC83B4A7F31}" type="slidenum">
              <a:rPr lang="fr-FR"/>
              <a:pPr>
                <a:defRPr/>
              </a:pPr>
              <a:t>‹N°›</a:t>
            </a:fld>
            <a:endParaRPr lang="fr-FR" dirty="0"/>
          </a:p>
        </p:txBody>
      </p:sp>
    </p:spTree>
    <p:extLst>
      <p:ext uri="{BB962C8B-B14F-4D97-AF65-F5344CB8AC3E}">
        <p14:creationId xmlns:p14="http://schemas.microsoft.com/office/powerpoint/2010/main" val="166192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6F03F73-14F8-4804-93D4-4E7A0FE0BE13}" type="slidenum">
              <a:rPr lang="fr-FR"/>
              <a:pPr>
                <a:defRPr/>
              </a:pPr>
              <a:t>‹N°›</a:t>
            </a:fld>
            <a:endParaRPr lang="fr-FR" dirty="0"/>
          </a:p>
        </p:txBody>
      </p:sp>
    </p:spTree>
    <p:extLst>
      <p:ext uri="{BB962C8B-B14F-4D97-AF65-F5344CB8AC3E}">
        <p14:creationId xmlns:p14="http://schemas.microsoft.com/office/powerpoint/2010/main" val="4204677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458B2690-415F-4598-A2AD-B8AD9BE28DA1}" type="slidenum">
              <a:rPr lang="fr-FR"/>
              <a:pPr>
                <a:defRPr/>
              </a:pPr>
              <a:t>‹N°›</a:t>
            </a:fld>
            <a:endParaRPr lang="fr-FR" dirty="0"/>
          </a:p>
        </p:txBody>
      </p:sp>
    </p:spTree>
    <p:extLst>
      <p:ext uri="{BB962C8B-B14F-4D97-AF65-F5344CB8AC3E}">
        <p14:creationId xmlns:p14="http://schemas.microsoft.com/office/powerpoint/2010/main" val="31671369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36873A25-120B-4174-9F84-71890F79DD9D}" type="slidenum">
              <a:rPr lang="fr-FR"/>
              <a:pPr>
                <a:defRPr/>
              </a:pPr>
              <a:t>‹N°›</a:t>
            </a:fld>
            <a:endParaRPr lang="fr-FR" dirty="0"/>
          </a:p>
        </p:txBody>
      </p:sp>
    </p:spTree>
    <p:extLst>
      <p:ext uri="{BB962C8B-B14F-4D97-AF65-F5344CB8AC3E}">
        <p14:creationId xmlns:p14="http://schemas.microsoft.com/office/powerpoint/2010/main" val="2021362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8D7CEB01-84CC-4991-B108-1C558C731212}" type="slidenum">
              <a:rPr lang="fr-FR"/>
              <a:pPr>
                <a:defRPr/>
              </a:pPr>
              <a:t>‹N°›</a:t>
            </a:fld>
            <a:endParaRPr lang="fr-FR" dirty="0"/>
          </a:p>
        </p:txBody>
      </p:sp>
    </p:spTree>
    <p:extLst>
      <p:ext uri="{BB962C8B-B14F-4D97-AF65-F5344CB8AC3E}">
        <p14:creationId xmlns:p14="http://schemas.microsoft.com/office/powerpoint/2010/main" val="3632272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BA462F83-C4F8-455F-B985-8703F1C24626}" type="slidenum">
              <a:rPr lang="fr-FR"/>
              <a:pPr>
                <a:defRPr/>
              </a:pPr>
              <a:t>‹N°›</a:t>
            </a:fld>
            <a:endParaRPr lang="fr-FR" dirty="0"/>
          </a:p>
        </p:txBody>
      </p:sp>
    </p:spTree>
    <p:extLst>
      <p:ext uri="{BB962C8B-B14F-4D97-AF65-F5344CB8AC3E}">
        <p14:creationId xmlns:p14="http://schemas.microsoft.com/office/powerpoint/2010/main" val="26266890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E740656-0215-4CF7-A902-30E6A2BBE2E4}" type="slidenum">
              <a:rPr lang="fr-FR"/>
              <a:pPr>
                <a:defRPr/>
              </a:pPr>
              <a:t>‹N°›</a:t>
            </a:fld>
            <a:endParaRPr lang="fr-FR" dirty="0"/>
          </a:p>
        </p:txBody>
      </p:sp>
    </p:spTree>
    <p:extLst>
      <p:ext uri="{BB962C8B-B14F-4D97-AF65-F5344CB8AC3E}">
        <p14:creationId xmlns:p14="http://schemas.microsoft.com/office/powerpoint/2010/main" val="547771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46D0C73-3A09-4E82-92BE-CEDD643692D9}" type="slidenum">
              <a:rPr lang="fr-FR"/>
              <a:pPr>
                <a:defRPr/>
              </a:pPr>
              <a:t>‹N°›</a:t>
            </a:fld>
            <a:endParaRPr lang="fr-FR" dirty="0"/>
          </a:p>
        </p:txBody>
      </p:sp>
    </p:spTree>
    <p:extLst>
      <p:ext uri="{BB962C8B-B14F-4D97-AF65-F5344CB8AC3E}">
        <p14:creationId xmlns:p14="http://schemas.microsoft.com/office/powerpoint/2010/main" val="352871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FE7AD26-A9D3-4E76-8A8F-EAD95314FF7F}" type="slidenum">
              <a:rPr lang="fr-FR"/>
              <a:pPr>
                <a:defRPr/>
              </a:pPr>
              <a:t>‹N°›</a:t>
            </a:fld>
            <a:endParaRPr lang="fr-FR" dirty="0"/>
          </a:p>
        </p:txBody>
      </p:sp>
    </p:spTree>
    <p:extLst>
      <p:ext uri="{BB962C8B-B14F-4D97-AF65-F5344CB8AC3E}">
        <p14:creationId xmlns:p14="http://schemas.microsoft.com/office/powerpoint/2010/main" val="2762314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C078D91-F2AF-417D-9FF6-BAE34EB3AD87}" type="slidenum">
              <a:rPr lang="fr-FR"/>
              <a:pPr>
                <a:defRPr/>
              </a:pPr>
              <a:t>‹N°›</a:t>
            </a:fld>
            <a:endParaRPr lang="fr-FR" dirty="0"/>
          </a:p>
        </p:txBody>
      </p:sp>
    </p:spTree>
    <p:extLst>
      <p:ext uri="{BB962C8B-B14F-4D97-AF65-F5344CB8AC3E}">
        <p14:creationId xmlns:p14="http://schemas.microsoft.com/office/powerpoint/2010/main" val="26873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2850C99C-E337-418B-885C-26B5AF159BBF}" type="slidenum">
              <a:rPr lang="fr-FR"/>
              <a:pPr>
                <a:defRPr/>
              </a:pPr>
              <a:t>‹N°›</a:t>
            </a:fld>
            <a:endParaRPr lang="fr-FR" dirty="0"/>
          </a:p>
        </p:txBody>
      </p:sp>
    </p:spTree>
    <p:extLst>
      <p:ext uri="{BB962C8B-B14F-4D97-AF65-F5344CB8AC3E}">
        <p14:creationId xmlns:p14="http://schemas.microsoft.com/office/powerpoint/2010/main" val="65609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91A5BAB-A0AE-4314-86D2-FD951779A2CB}" type="slidenum">
              <a:rPr lang="fr-FR"/>
              <a:pPr>
                <a:defRPr/>
              </a:pPr>
              <a:t>‹N°›</a:t>
            </a:fld>
            <a:endParaRPr lang="fr-FR" dirty="0"/>
          </a:p>
        </p:txBody>
      </p:sp>
    </p:spTree>
    <p:extLst>
      <p:ext uri="{BB962C8B-B14F-4D97-AF65-F5344CB8AC3E}">
        <p14:creationId xmlns:p14="http://schemas.microsoft.com/office/powerpoint/2010/main" val="277488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722C47D-EE01-4B35-A03B-671766534C32}" type="slidenum">
              <a:rPr lang="fr-FR"/>
              <a:pPr>
                <a:defRPr/>
              </a:pPr>
              <a:t>‹N°›</a:t>
            </a:fld>
            <a:endParaRPr lang="fr-FR" dirty="0"/>
          </a:p>
        </p:txBody>
      </p:sp>
    </p:spTree>
    <p:extLst>
      <p:ext uri="{BB962C8B-B14F-4D97-AF65-F5344CB8AC3E}">
        <p14:creationId xmlns:p14="http://schemas.microsoft.com/office/powerpoint/2010/main" val="341553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2.vml"/><Relationship Id="rId18" Type="http://schemas.openxmlformats.org/officeDocument/2006/relationships/tags" Target="../tags/tag18.xml"/><Relationship Id="rId26" Type="http://schemas.openxmlformats.org/officeDocument/2006/relationships/image" Target="../media/image6.jpeg"/><Relationship Id="rId3" Type="http://schemas.openxmlformats.org/officeDocument/2006/relationships/slideLayout" Target="../slideLayouts/slideLayout26.xml"/><Relationship Id="rId21" Type="http://schemas.openxmlformats.org/officeDocument/2006/relationships/tags" Target="../tags/tag21.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tags" Target="../tags/tag17.xml"/><Relationship Id="rId25" Type="http://schemas.openxmlformats.org/officeDocument/2006/relationships/image" Target="../media/image5.emf"/><Relationship Id="rId2" Type="http://schemas.openxmlformats.org/officeDocument/2006/relationships/slideLayout" Target="../slideLayouts/slideLayout25.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9.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oleObject" Target="../embeddings/oleObject2.bin"/><Relationship Id="rId5" Type="http://schemas.openxmlformats.org/officeDocument/2006/relationships/slideLayout" Target="../slideLayouts/slideLayout28.xml"/><Relationship Id="rId15" Type="http://schemas.openxmlformats.org/officeDocument/2006/relationships/tags" Target="../tags/tag15.xml"/><Relationship Id="rId23" Type="http://schemas.openxmlformats.org/officeDocument/2006/relationships/image" Target="../media/image1.jpeg"/><Relationship Id="rId28" Type="http://schemas.openxmlformats.org/officeDocument/2006/relationships/image" Target="../media/image8.png"/><Relationship Id="rId10" Type="http://schemas.openxmlformats.org/officeDocument/2006/relationships/slideLayout" Target="../slideLayouts/slideLayout33.xml"/><Relationship Id="rId19" Type="http://schemas.openxmlformats.org/officeDocument/2006/relationships/tags" Target="../tags/tag19.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7.emf"/><Relationship Id="rId30"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3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ags" Target="../tags/tag3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em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ags" Target="../tags/tag3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em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Des alliages des minerais et des hommes - logo eramet_fr"/>
          <p:cNvPicPr>
            <a:picLocks noChangeAspect="1" noChangeArrowheads="1"/>
          </p:cNvPicPr>
          <p:nvPr userDrawn="1">
            <p:custDataLst>
              <p:tags r:id="rId14"/>
            </p:custDataLst>
          </p:nvPr>
        </p:nvPicPr>
        <p:blipFill>
          <a:blip r:embed="rId15">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Calibri" pitchFamily="34" charset="0"/>
                <a:cs typeface="Arial" charset="0"/>
              </a:defRPr>
            </a:lvl1pPr>
          </a:lstStyle>
          <a:p>
            <a:pPr>
              <a:defRPr/>
            </a:pPr>
            <a:endParaRPr lang="en-GB"/>
          </a:p>
        </p:txBody>
      </p:sp>
      <p:sp>
        <p:nvSpPr>
          <p:cNvPr id="102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029"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12"/>
          <p:cNvSpPr>
            <a:spLocks noGrp="1" noChangeArrowheads="1"/>
          </p:cNvSpPr>
          <p:nvPr>
            <p:ph type="title"/>
          </p:nvPr>
        </p:nvSpPr>
        <p:spPr bwMode="auto">
          <a:xfrm>
            <a:off x="360363" y="439738"/>
            <a:ext cx="82296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2" name="Text Box 9"/>
          <p:cNvSpPr txBox="1">
            <a:spLocks noChangeArrowheads="1"/>
          </p:cNvSpPr>
          <p:nvPr userDrawn="1"/>
        </p:nvSpPr>
        <p:spPr bwMode="auto">
          <a:xfrm>
            <a:off x="8361363" y="6308725"/>
            <a:ext cx="4587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52E9C068-6380-4B61-AE4B-0BB51AE15BA4}" type="slidenum">
              <a:rPr lang="fr-FR"/>
              <a:pPr>
                <a:defRPr/>
              </a:pPr>
              <a:t>‹N°›</a:t>
            </a:fld>
            <a:endParaRPr lang="fr-FR" dirty="0"/>
          </a:p>
        </p:txBody>
      </p:sp>
      <p:grpSp>
        <p:nvGrpSpPr>
          <p:cNvPr id="1033" name="Group 33"/>
          <p:cNvGrpSpPr>
            <a:grpSpLocks/>
          </p:cNvGrpSpPr>
          <p:nvPr userDrawn="1"/>
        </p:nvGrpSpPr>
        <p:grpSpPr bwMode="auto">
          <a:xfrm rot="944328">
            <a:off x="31750" y="152400"/>
            <a:ext cx="1371600" cy="360363"/>
            <a:chOff x="2160" y="3744"/>
            <a:chExt cx="2160" cy="568"/>
          </a:xfrm>
        </p:grpSpPr>
        <p:sp>
          <p:nvSpPr>
            <p:cNvPr id="1035"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1036"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1034"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74" r:id="rId1"/>
    <p:sldLayoutId id="2147484910" r:id="rId2"/>
    <p:sldLayoutId id="2147484975"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76" r:id="rId12"/>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2052"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2053"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054"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82F89BCB-0FE8-46A9-80B5-8E397ACAFD6C}" type="slidenum">
              <a:rPr lang="fr-FR"/>
              <a:pPr>
                <a:defRPr/>
              </a:pPr>
              <a:t>‹N°›</a:t>
            </a:fld>
            <a:endParaRPr lang="fr-FR" dirty="0"/>
          </a:p>
        </p:txBody>
      </p:sp>
      <p:grpSp>
        <p:nvGrpSpPr>
          <p:cNvPr id="2056" name="Group 33"/>
          <p:cNvGrpSpPr>
            <a:grpSpLocks/>
          </p:cNvGrpSpPr>
          <p:nvPr userDrawn="1"/>
        </p:nvGrpSpPr>
        <p:grpSpPr bwMode="auto">
          <a:xfrm rot="944328">
            <a:off x="31750" y="223838"/>
            <a:ext cx="1371600" cy="360362"/>
            <a:chOff x="2160" y="3744"/>
            <a:chExt cx="2160" cy="568"/>
          </a:xfrm>
        </p:grpSpPr>
        <p:sp>
          <p:nvSpPr>
            <p:cNvPr id="2058"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2059"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2057"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4" descr="Des alliages des minerais et des hommes - logo eramet_fr"/>
          <p:cNvPicPr>
            <a:picLocks noChangeAspect="1" noChangeArrowheads="1"/>
          </p:cNvPicPr>
          <p:nvPr userDrawn="1">
            <p:custDataLst>
              <p:tags r:id="rId14"/>
            </p:custDataLst>
          </p:nvPr>
        </p:nvPicPr>
        <p:blipFill>
          <a:blip r:embed="rId23">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aphicFrame>
        <p:nvGraphicFramePr>
          <p:cNvPr id="3076" name="Objet 7" hidden="1"/>
          <p:cNvGraphicFramePr>
            <a:graphicFrameLocks noChangeAspect="1"/>
          </p:cNvGraphicFramePr>
          <p:nvPr userDrawn="1">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52" name="think-cell Slide" r:id="rId24" imgW="270" imgH="270" progId="TCLayout.ActiveDocument.1">
                  <p:embed/>
                </p:oleObj>
              </mc:Choice>
              <mc:Fallback>
                <p:oleObj name="think-cell Slide" r:id="rId24" imgW="270" imgH="270" progId="TCLayout.ActiveDocument.1">
                  <p:embed/>
                  <p:pic>
                    <p:nvPicPr>
                      <p:cNvPr id="0" name="Objet 7"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7" name="Picture 2" descr="C:\Documents and Settings\jerome.fabre\Mes documents\WEDA BAY\Photos\2011 11 M Jouve\EOS-Platform.jpg"/>
          <p:cNvPicPr>
            <a:picLocks noChangeAspect="1" noChangeArrowheads="1"/>
          </p:cNvPicPr>
          <p:nvPr userDrawn="1">
            <p:custDataLst>
              <p:tags r:id="rId16"/>
            </p:custDataLst>
          </p:nvPr>
        </p:nvPicPr>
        <p:blipFill>
          <a:blip r:embed="rId26">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0"/>
          <p:cNvPicPr>
            <a:picLocks noChangeAspect="1" noChangeArrowheads="1"/>
          </p:cNvPicPr>
          <p:nvPr userDrawn="1">
            <p:custDataLst>
              <p:tags r:id="rId17"/>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8"/>
          <p:cNvPicPr>
            <a:picLocks noChangeAspect="1" noChangeArrowheads="1"/>
          </p:cNvPicPr>
          <p:nvPr userDrawn="1">
            <p:custDataLst>
              <p:tags r:id="rId18"/>
            </p:custDataLst>
          </p:nvPr>
        </p:nvPicPr>
        <p:blipFill>
          <a:blip r:embed="rId28">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userDrawn="1">
            <p:custDataLst>
              <p:tags r:id="rId19"/>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33" descr="IMG_1105"/>
          <p:cNvPicPr>
            <a:picLocks noChangeAspect="1" noChangeArrowheads="1"/>
          </p:cNvPicPr>
          <p:nvPr userDrawn="1">
            <p:custDataLst>
              <p:tags r:id="rId20"/>
            </p:custDataLst>
          </p:nvPr>
        </p:nvPicPr>
        <p:blipFill>
          <a:blip r:embed="rId30">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rganigramme : Document 13"/>
          <p:cNvSpPr/>
          <p:nvPr userDrawn="1">
            <p:custDataLst>
              <p:tags r:id="rId21"/>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5" name="Rectangle 14"/>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3084"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85"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6" name="Espace réservé du pied de page 15"/>
          <p:cNvSpPr>
            <a:spLocks noGrp="1" noChangeArrowheads="1"/>
          </p:cNvSpPr>
          <p:nvPr>
            <p:ph type="ftr" sz="quarter" idx="3"/>
            <p:custDataLst>
              <p:tags r:id="rId22"/>
            </p:custDataLst>
          </p:nvPr>
        </p:nvSpPr>
        <p:spPr bwMode="auto">
          <a:xfrm>
            <a:off x="5205413" y="6486525"/>
            <a:ext cx="2895600" cy="2682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88ED2EB5-E599-4B7A-9DD3-77857A9DCED1}" type="slidenum">
              <a:rPr lang="fr-FR"/>
              <a:pPr>
                <a:defRPr/>
              </a:pPr>
              <a:t>‹N°›</a:t>
            </a:fld>
            <a:endParaRPr lang="fr-FR" dirty="0"/>
          </a:p>
        </p:txBody>
      </p:sp>
      <p:grpSp>
        <p:nvGrpSpPr>
          <p:cNvPr id="3088" name="Group 33"/>
          <p:cNvGrpSpPr>
            <a:grpSpLocks/>
          </p:cNvGrpSpPr>
          <p:nvPr userDrawn="1"/>
        </p:nvGrpSpPr>
        <p:grpSpPr bwMode="auto">
          <a:xfrm rot="944328">
            <a:off x="31750" y="295275"/>
            <a:ext cx="1371600" cy="360363"/>
            <a:chOff x="2160" y="3744"/>
            <a:chExt cx="2160" cy="568"/>
          </a:xfrm>
        </p:grpSpPr>
        <p:sp>
          <p:nvSpPr>
            <p:cNvPr id="3089"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3090"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Tree>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4100"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101"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2"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104" name="Text Box 8"/>
          <p:cNvSpPr txBox="1">
            <a:spLocks noChangeArrowheads="1"/>
          </p:cNvSpPr>
          <p:nvPr userDrawn="1"/>
        </p:nvSpPr>
        <p:spPr bwMode="auto">
          <a:xfrm>
            <a:off x="8361363" y="6308725"/>
            <a:ext cx="4587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B1B2D7DB-8D05-48D0-8507-60E1CAC3B1A5}" type="slidenum">
              <a:rPr lang="fr-FR"/>
              <a:pPr>
                <a:defRPr/>
              </a:pPr>
              <a:t>‹N°›</a:t>
            </a:fld>
            <a:endParaRPr lang="fr-FR" dirty="0"/>
          </a:p>
        </p:txBody>
      </p:sp>
      <p:grpSp>
        <p:nvGrpSpPr>
          <p:cNvPr id="4105" name="Group 33"/>
          <p:cNvGrpSpPr>
            <a:grpSpLocks/>
          </p:cNvGrpSpPr>
          <p:nvPr userDrawn="1"/>
        </p:nvGrpSpPr>
        <p:grpSpPr bwMode="auto">
          <a:xfrm rot="944328">
            <a:off x="31750" y="152400"/>
            <a:ext cx="1371600" cy="360363"/>
            <a:chOff x="2160" y="3744"/>
            <a:chExt cx="2160" cy="568"/>
          </a:xfrm>
        </p:grpSpPr>
        <p:sp>
          <p:nvSpPr>
            <p:cNvPr id="410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410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4106"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5124"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5125"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126"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1A53C4BB-C478-43AA-B982-BE9A5CA83E6F}" type="slidenum">
              <a:rPr lang="fr-FR"/>
              <a:pPr>
                <a:defRPr/>
              </a:pPr>
              <a:t>‹N°›</a:t>
            </a:fld>
            <a:endParaRPr lang="fr-FR" dirty="0"/>
          </a:p>
        </p:txBody>
      </p:sp>
      <p:grpSp>
        <p:nvGrpSpPr>
          <p:cNvPr id="5128" name="Group 33"/>
          <p:cNvGrpSpPr>
            <a:grpSpLocks/>
          </p:cNvGrpSpPr>
          <p:nvPr userDrawn="1"/>
        </p:nvGrpSpPr>
        <p:grpSpPr bwMode="auto">
          <a:xfrm rot="944328">
            <a:off x="31750" y="223838"/>
            <a:ext cx="1371600" cy="360362"/>
            <a:chOff x="2160" y="3744"/>
            <a:chExt cx="2160" cy="568"/>
          </a:xfrm>
        </p:grpSpPr>
        <p:sp>
          <p:nvSpPr>
            <p:cNvPr id="5130"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solidFill>
                  <a:srgbClr val="000000"/>
                </a:solidFill>
              </a:endParaRPr>
            </a:p>
          </p:txBody>
        </p:sp>
        <p:sp>
          <p:nvSpPr>
            <p:cNvPr id="5131"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5129"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614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6149"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0"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8F0529C3-EFEA-4B26-8E68-13E475808194}" type="slidenum">
              <a:rPr lang="fr-FR"/>
              <a:pPr>
                <a:defRPr/>
              </a:pPr>
              <a:t>‹N°›</a:t>
            </a:fld>
            <a:endParaRPr lang="fr-FR" dirty="0"/>
          </a:p>
        </p:txBody>
      </p:sp>
      <p:grpSp>
        <p:nvGrpSpPr>
          <p:cNvPr id="6152" name="Group 33"/>
          <p:cNvGrpSpPr>
            <a:grpSpLocks/>
          </p:cNvGrpSpPr>
          <p:nvPr userDrawn="1"/>
        </p:nvGrpSpPr>
        <p:grpSpPr bwMode="auto">
          <a:xfrm rot="944328">
            <a:off x="31750" y="223838"/>
            <a:ext cx="1371600" cy="360362"/>
            <a:chOff x="2160" y="3744"/>
            <a:chExt cx="2160" cy="568"/>
          </a:xfrm>
        </p:grpSpPr>
        <p:sp>
          <p:nvSpPr>
            <p:cNvPr id="6154"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solidFill>
                  <a:srgbClr val="000000"/>
                </a:solidFill>
              </a:endParaRPr>
            </a:p>
          </p:txBody>
        </p:sp>
        <p:sp>
          <p:nvSpPr>
            <p:cNvPr id="6155"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6153"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package" Target="../embeddings/Microsoft_Word_Document2.docx"/><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subTitle" idx="4294967295"/>
          </p:nvPr>
        </p:nvSpPr>
        <p:spPr>
          <a:xfrm>
            <a:off x="250825" y="4076700"/>
            <a:ext cx="8640763" cy="1223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ct val="80000"/>
              </a:lnSpc>
              <a:buFont typeface="Wingdings" pitchFamily="2" charset="2"/>
              <a:buNone/>
            </a:pPr>
            <a:endParaRPr lang="fr-FR" sz="3200" b="1" dirty="0" smtClean="0">
              <a:solidFill>
                <a:schemeClr val="bg1"/>
              </a:solidFill>
            </a:endParaRPr>
          </a:p>
          <a:p>
            <a:pPr marL="0" indent="0" algn="ctr" eaLnBrk="1" hangingPunct="1">
              <a:lnSpc>
                <a:spcPct val="80000"/>
              </a:lnSpc>
              <a:buFont typeface="Wingdings" pitchFamily="2" charset="2"/>
              <a:buNone/>
            </a:pPr>
            <a:r>
              <a:rPr lang="fr-FR" sz="3200" b="1" dirty="0" smtClean="0">
                <a:solidFill>
                  <a:schemeClr val="bg1"/>
                </a:solidFill>
              </a:rPr>
              <a:t>Recyclage Eco-efficient des Alliages de Titane</a:t>
            </a:r>
          </a:p>
          <a:p>
            <a:pPr marL="0" indent="0" algn="ctr" eaLnBrk="1" hangingPunct="1">
              <a:lnSpc>
                <a:spcPct val="80000"/>
              </a:lnSpc>
              <a:buFont typeface="Wingdings" pitchFamily="2" charset="2"/>
              <a:buNone/>
            </a:pPr>
            <a:r>
              <a:rPr lang="fr-FR" sz="2400" b="1" dirty="0" smtClean="0">
                <a:solidFill>
                  <a:schemeClr val="bg1"/>
                </a:solidFill>
              </a:rPr>
              <a:t>Point d’étape au 18 mars 2013</a:t>
            </a:r>
          </a:p>
          <a:p>
            <a:pPr marL="0" indent="0" algn="ctr" eaLnBrk="1" hangingPunct="1">
              <a:lnSpc>
                <a:spcPct val="80000"/>
              </a:lnSpc>
              <a:buFont typeface="Wingdings" pitchFamily="2" charset="2"/>
              <a:buNone/>
            </a:pPr>
            <a:endParaRPr lang="fr-FR" sz="2400" b="1" i="1" dirty="0" smtClean="0">
              <a:solidFill>
                <a:schemeClr val="bg1"/>
              </a:solidFill>
            </a:endParaRPr>
          </a:p>
          <a:p>
            <a:pPr marL="0" indent="0" algn="ctr" eaLnBrk="1" hangingPunct="1">
              <a:lnSpc>
                <a:spcPct val="80000"/>
              </a:lnSpc>
              <a:buFont typeface="Wingdings" pitchFamily="2" charset="2"/>
              <a:buNone/>
            </a:pPr>
            <a:endParaRPr lang="fr-FR" sz="1800" b="1" i="1" dirty="0" smtClean="0">
              <a:solidFill>
                <a:schemeClr val="bg1"/>
              </a:solidFill>
            </a:endParaRPr>
          </a:p>
        </p:txBody>
      </p:sp>
      <p:pic>
        <p:nvPicPr>
          <p:cNvPr id="92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3284538"/>
            <a:ext cx="4308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28791370-9B42-4647-AF3A-619278D13FEA}" type="slidenum">
              <a:rPr lang="fr-FR"/>
              <a:pPr>
                <a:defRPr/>
              </a:pPr>
              <a:t>10</a:t>
            </a:fld>
            <a:endParaRPr lang="fr-FR" dirty="0"/>
          </a:p>
        </p:txBody>
      </p:sp>
      <p:sp>
        <p:nvSpPr>
          <p:cNvPr id="20483" name="Rectangle 3"/>
          <p:cNvSpPr>
            <a:spLocks noGrp="1" noChangeArrowheads="1"/>
          </p:cNvSpPr>
          <p:nvPr>
            <p:ph type="body" idx="4294967295"/>
          </p:nvPr>
        </p:nvSpPr>
        <p:spPr>
          <a:xfrm>
            <a:off x="179388" y="1052513"/>
            <a:ext cx="8518525" cy="4824412"/>
          </a:xfrm>
        </p:spPr>
        <p:txBody>
          <a:bodyPr/>
          <a:lstStyle/>
          <a:p>
            <a:pPr eaLnBrk="1" hangingPunct="1">
              <a:lnSpc>
                <a:spcPct val="80000"/>
              </a:lnSpc>
            </a:pPr>
            <a:endParaRPr lang="fr-FR" sz="1600" dirty="0" smtClean="0"/>
          </a:p>
          <a:p>
            <a:pPr eaLnBrk="1" hangingPunct="1">
              <a:lnSpc>
                <a:spcPct val="80000"/>
              </a:lnSpc>
            </a:pPr>
            <a:r>
              <a:rPr lang="fr-FR" sz="1600" dirty="0" smtClean="0"/>
              <a:t>L’Europe est un acteur mondial majeur dans l’industrie aéronautique. Or, elle ne maîtrise pas la filière d’approvisionnement de cette matière première stratégique. Elle ne possède pas de moyens de recyclage du titane. </a:t>
            </a:r>
          </a:p>
          <a:p>
            <a:pPr eaLnBrk="1" hangingPunct="1">
              <a:lnSpc>
                <a:spcPct val="80000"/>
              </a:lnSpc>
            </a:pPr>
            <a:endParaRPr lang="fr-FR" sz="1600" dirty="0" smtClean="0"/>
          </a:p>
          <a:p>
            <a:pPr eaLnBrk="1" hangingPunct="1">
              <a:lnSpc>
                <a:spcPct val="80000"/>
              </a:lnSpc>
            </a:pPr>
            <a:r>
              <a:rPr lang="fr-FR" sz="1600" dirty="0" smtClean="0"/>
              <a:t>Cette situation profite pleinement aux producteurs U.S. qui collectent et recyclent les chutes nobles produites en Europe.</a:t>
            </a:r>
          </a:p>
          <a:p>
            <a:pPr eaLnBrk="1" hangingPunct="1">
              <a:lnSpc>
                <a:spcPct val="80000"/>
              </a:lnSpc>
            </a:pPr>
            <a:endParaRPr lang="fr-FR" sz="1600" dirty="0" smtClean="0"/>
          </a:p>
          <a:p>
            <a:pPr eaLnBrk="1" hangingPunct="1">
              <a:lnSpc>
                <a:spcPct val="80000"/>
              </a:lnSpc>
            </a:pPr>
            <a:r>
              <a:rPr lang="fr-FR" sz="1600" dirty="0" smtClean="0"/>
              <a:t>L’objectif du projet est de construire et d’exploiter la première unité de recyclage de titane aéronautique en Europe pour amener notre filière de Titane UKAD au meilleur niveau mondial de compétitivité. </a:t>
            </a:r>
          </a:p>
          <a:p>
            <a:pPr eaLnBrk="1" hangingPunct="1">
              <a:lnSpc>
                <a:spcPct val="80000"/>
              </a:lnSpc>
            </a:pPr>
            <a:endParaRPr lang="fr-FR" sz="1600" dirty="0" smtClean="0"/>
          </a:p>
          <a:p>
            <a:pPr eaLnBrk="1" hangingPunct="1">
              <a:lnSpc>
                <a:spcPct val="80000"/>
              </a:lnSpc>
            </a:pPr>
            <a:r>
              <a:rPr lang="fr-FR" sz="1600" dirty="0" smtClean="0"/>
              <a:t>Ce projet s’inscrit dans une politique de développement durable.</a:t>
            </a:r>
          </a:p>
          <a:p>
            <a:pPr eaLnBrk="1" hangingPunct="1">
              <a:lnSpc>
                <a:spcPct val="80000"/>
              </a:lnSpc>
            </a:pPr>
            <a:endParaRPr lang="fr-FR" sz="1600" dirty="0" smtClean="0"/>
          </a:p>
          <a:p>
            <a:pPr eaLnBrk="1" hangingPunct="1">
              <a:lnSpc>
                <a:spcPct val="80000"/>
              </a:lnSpc>
            </a:pPr>
            <a:r>
              <a:rPr lang="fr-FR" sz="1600" dirty="0" smtClean="0"/>
              <a:t>Cette unité serait installée en Auvergne à proximité immédiate d’UKAD, qui a été inaugurée en septembre 2011.</a:t>
            </a:r>
          </a:p>
          <a:p>
            <a:pPr eaLnBrk="1" hangingPunct="1">
              <a:lnSpc>
                <a:spcPct val="80000"/>
              </a:lnSpc>
            </a:pPr>
            <a:endParaRPr lang="fr-FR" sz="1600" dirty="0" smtClean="0"/>
          </a:p>
          <a:p>
            <a:pPr eaLnBrk="1" hangingPunct="1">
              <a:lnSpc>
                <a:spcPct val="80000"/>
              </a:lnSpc>
            </a:pPr>
            <a:r>
              <a:rPr lang="fr-FR" sz="1600" dirty="0" smtClean="0"/>
              <a:t>Nous avons une opportunité unique avec le démarrage des programmes A350, B787 et A320 néo de mettre en place les circuits de collecte européens pour alimenter une usine de recyclage de titane aéronautique en France.</a:t>
            </a:r>
          </a:p>
        </p:txBody>
      </p:sp>
      <p:sp>
        <p:nvSpPr>
          <p:cNvPr id="20484"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0485"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Contexte et objectif du</a:t>
            </a:r>
            <a:r>
              <a:rPr lang="fr-FR" smtClean="0"/>
              <a:t> projet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AF785D42-AEC3-45D3-BF81-96C52C6F6DC5}" type="slidenum">
              <a:rPr lang="fr-FR"/>
              <a:pPr>
                <a:defRPr/>
              </a:pPr>
              <a:t>11</a:t>
            </a:fld>
            <a:endParaRPr lang="fr-FR" dirty="0"/>
          </a:p>
        </p:txBody>
      </p:sp>
      <p:sp>
        <p:nvSpPr>
          <p:cNvPr id="21507" name="Rectangle 3"/>
          <p:cNvSpPr>
            <a:spLocks noGrp="1" noChangeArrowheads="1"/>
          </p:cNvSpPr>
          <p:nvPr>
            <p:ph type="body" idx="4294967295"/>
          </p:nvPr>
        </p:nvSpPr>
        <p:spPr>
          <a:xfrm>
            <a:off x="179388" y="1052513"/>
            <a:ext cx="8713787" cy="4824412"/>
          </a:xfrm>
        </p:spPr>
        <p:txBody>
          <a:bodyPr/>
          <a:lstStyle/>
          <a:p>
            <a:pPr eaLnBrk="1" hangingPunct="1">
              <a:lnSpc>
                <a:spcPct val="90000"/>
              </a:lnSpc>
            </a:pPr>
            <a:r>
              <a:rPr lang="fr-FR" sz="1600" dirty="0" smtClean="0"/>
              <a:t>La condition de réussite du projet est là : le lancement de l’A350 </a:t>
            </a:r>
          </a:p>
          <a:p>
            <a:pPr lvl="1" eaLnBrk="1" hangingPunct="1">
              <a:lnSpc>
                <a:spcPct val="90000"/>
              </a:lnSpc>
            </a:pPr>
            <a:r>
              <a:rPr lang="fr-FR" sz="1400" dirty="0" smtClean="0"/>
              <a:t>Ce programme génèrera, à pleine cadence plus de 8 000 tonnes de chutes par an, </a:t>
            </a:r>
          </a:p>
          <a:p>
            <a:pPr lvl="1" eaLnBrk="1" hangingPunct="1">
              <a:lnSpc>
                <a:spcPct val="90000"/>
              </a:lnSpc>
            </a:pPr>
            <a:r>
              <a:rPr lang="fr-FR" sz="1400" dirty="0" smtClean="0"/>
              <a:t>Soit plus de double du besoin</a:t>
            </a:r>
            <a:r>
              <a:rPr lang="fr-FR" sz="1400" dirty="0" smtClean="0">
                <a:solidFill>
                  <a:srgbClr val="0066FF"/>
                </a:solidFill>
              </a:rPr>
              <a:t> </a:t>
            </a:r>
            <a:r>
              <a:rPr lang="fr-FR" sz="1400" dirty="0" smtClean="0"/>
              <a:t>de cette nouvelle entité.</a:t>
            </a:r>
          </a:p>
          <a:p>
            <a:pPr lvl="1" eaLnBrk="1" hangingPunct="1">
              <a:lnSpc>
                <a:spcPct val="90000"/>
              </a:lnSpc>
            </a:pPr>
            <a:endParaRPr lang="fr-FR" sz="1400" dirty="0" smtClean="0"/>
          </a:p>
          <a:p>
            <a:pPr eaLnBrk="1" hangingPunct="1">
              <a:lnSpc>
                <a:spcPct val="90000"/>
              </a:lnSpc>
            </a:pPr>
            <a:r>
              <a:rPr lang="fr-FR" sz="1600" dirty="0" smtClean="0"/>
              <a:t>Si l’investissement est décidé en 2013 :</a:t>
            </a:r>
            <a:endParaRPr lang="fr-FR" sz="1600" i="1" dirty="0" smtClean="0"/>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L’unité démarrerait en 2016 avec la phase de qualification, et commencerait la montée en régime à partir de 2017, pour être à plein régime en 2021 et produire 4 000 tonnes de lingots par an.</a:t>
            </a:r>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L’organisation de la collecte des chutes se ferait entre 2013 et 2016 via un prestataire externe (PRAXY). Ce délai permettrait aussi aux grands donneurs d’ordre (Airbus en particulier) de renégocier les contrats avec ses sous-traitants afin de mieux maîtriser la gestion de leurs chutes.</a:t>
            </a:r>
          </a:p>
          <a:p>
            <a:pPr marL="457200" lvl="1" indent="0" eaLnBrk="1" hangingPunct="1">
              <a:lnSpc>
                <a:spcPct val="90000"/>
              </a:lnSpc>
              <a:buNone/>
            </a:pPr>
            <a:endParaRPr lang="fr-FR" sz="1400" dirty="0" smtClean="0"/>
          </a:p>
          <a:p>
            <a:pPr lvl="1" eaLnBrk="1" hangingPunct="1">
              <a:lnSpc>
                <a:spcPct val="90000"/>
              </a:lnSpc>
            </a:pPr>
            <a:r>
              <a:rPr lang="fr-FR" sz="1400" dirty="0" smtClean="0"/>
              <a:t>Le traitement des chutes serait réalisé par une filiale française du groupe ELG.</a:t>
            </a:r>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Cette unité de recyclage permettrait à nos clients d’avoir accès à des prix compétitifs, quelles que soient les fluctuations des coûts des matières premières, en échange d’un retour de chutes : </a:t>
            </a:r>
          </a:p>
          <a:p>
            <a:pPr algn="ctr" eaLnBrk="1" hangingPunct="1">
              <a:lnSpc>
                <a:spcPct val="90000"/>
              </a:lnSpc>
              <a:buFont typeface="Wingdings" pitchFamily="2" charset="2"/>
              <a:buNone/>
            </a:pPr>
            <a:endParaRPr lang="fr-FR" sz="1800" b="1" dirty="0"/>
          </a:p>
          <a:p>
            <a:pPr algn="ctr" eaLnBrk="1" hangingPunct="1">
              <a:lnSpc>
                <a:spcPct val="90000"/>
              </a:lnSpc>
              <a:buFont typeface="Wingdings" pitchFamily="2" charset="2"/>
              <a:buNone/>
            </a:pPr>
            <a:r>
              <a:rPr lang="fr-FR" sz="1400" b="1" dirty="0" smtClean="0"/>
              <a:t>C’est le principe de l’Economie Circulaire</a:t>
            </a:r>
          </a:p>
          <a:p>
            <a:pPr eaLnBrk="1" hangingPunct="1">
              <a:lnSpc>
                <a:spcPct val="90000"/>
              </a:lnSpc>
              <a:buFont typeface="Wingdings" pitchFamily="2" charset="2"/>
              <a:buNone/>
            </a:pPr>
            <a:endParaRPr lang="fr-FR" sz="1400" b="1" dirty="0" smtClean="0"/>
          </a:p>
          <a:p>
            <a:pPr eaLnBrk="1" hangingPunct="1">
              <a:lnSpc>
                <a:spcPct val="90000"/>
              </a:lnSpc>
              <a:buFont typeface="Wingdings" pitchFamily="2" charset="2"/>
              <a:buNone/>
            </a:pPr>
            <a:endParaRPr lang="fr-FR" sz="1600" dirty="0" smtClean="0"/>
          </a:p>
          <a:p>
            <a:pPr eaLnBrk="1" hangingPunct="1">
              <a:lnSpc>
                <a:spcPct val="90000"/>
              </a:lnSpc>
            </a:pPr>
            <a:endParaRPr lang="fr-FR" sz="1600" dirty="0" smtClean="0"/>
          </a:p>
          <a:p>
            <a:pPr eaLnBrk="1" hangingPunct="1">
              <a:lnSpc>
                <a:spcPct val="90000"/>
              </a:lnSpc>
              <a:buFont typeface="Wingdings" pitchFamily="2" charset="2"/>
              <a:buNone/>
            </a:pPr>
            <a:endParaRPr lang="fr-FR" dirty="0" smtClean="0"/>
          </a:p>
        </p:txBody>
      </p:sp>
      <p:sp>
        <p:nvSpPr>
          <p:cNvPr id="21508"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1509"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Conditions de réussite</a:t>
            </a:r>
            <a:r>
              <a:rPr lang="fr-FR" smtClean="0"/>
              <a:t> du projet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B6CED2C2-4A26-439A-B6B4-2B3B5DD33901}" type="slidenum">
              <a:rPr lang="fr-FR" smtClean="0"/>
              <a:pPr>
                <a:defRPr/>
              </a:pPr>
              <a:t>12</a:t>
            </a:fld>
            <a:endParaRPr lang="fr-FR" dirty="0"/>
          </a:p>
        </p:txBody>
      </p:sp>
      <p:sp>
        <p:nvSpPr>
          <p:cNvPr id="22532" name="Titre 1"/>
          <p:cNvSpPr txBox="1">
            <a:spLocks/>
          </p:cNvSpPr>
          <p:nvPr/>
        </p:nvSpPr>
        <p:spPr bwMode="auto">
          <a:xfrm>
            <a:off x="468313" y="2603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latin typeface="Calibri" pitchFamily="34" charset="0"/>
              </a:rPr>
              <a:t>Premier roulage A350 – Mars 2013</a:t>
            </a:r>
            <a:endParaRPr lang="fr-FR" sz="2400" b="1">
              <a:solidFill>
                <a:schemeClr val="tx2"/>
              </a:solidFill>
              <a:latin typeface="Calibri" pitchFamily="34" charset="0"/>
            </a:endParaRPr>
          </a:p>
        </p:txBody>
      </p:sp>
      <p:pic>
        <p:nvPicPr>
          <p:cNvPr id="22533" name="Picture 2" descr="C:\Users\verena.bonnet\AppData\Local\Microsoft\Windows\Temporary Internet Files\Content.Outlook\GAVRB6O0\PP_25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23913"/>
            <a:ext cx="80264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E1872A8D-1F15-4122-8D8E-D5C713F0E731}" type="slidenum">
              <a:rPr lang="fr-FR"/>
              <a:pPr>
                <a:defRPr/>
              </a:pPr>
              <a:t>13</a:t>
            </a:fld>
            <a:endParaRPr lang="fr-FR" dirty="0"/>
          </a:p>
        </p:txBody>
      </p:sp>
      <p:sp>
        <p:nvSpPr>
          <p:cNvPr id="23555" name="Rectangle 3"/>
          <p:cNvSpPr>
            <a:spLocks noGrp="1" noChangeArrowheads="1"/>
          </p:cNvSpPr>
          <p:nvPr>
            <p:ph type="body" idx="4294967295"/>
          </p:nvPr>
        </p:nvSpPr>
        <p:spPr>
          <a:xfrm>
            <a:off x="179388" y="981075"/>
            <a:ext cx="8713787" cy="5184775"/>
          </a:xfrm>
        </p:spPr>
        <p:txBody>
          <a:bodyPr/>
          <a:lstStyle/>
          <a:p>
            <a:pPr eaLnBrk="1" hangingPunct="1">
              <a:lnSpc>
                <a:spcPct val="90000"/>
              </a:lnSpc>
              <a:buFont typeface="Wingdings" pitchFamily="2" charset="2"/>
              <a:buNone/>
            </a:pPr>
            <a:r>
              <a:rPr lang="fr-FR" sz="1600" dirty="0" smtClean="0"/>
              <a:t>	Pour  élaborer des lingots de qualité aéronautique, nous avons choisi la technologie de fusion par torches plasma, plus adaptée que la technologie canons d’électrons pour refondre des chutes massives et maîtriser la composition chimique de l’alliages TA6V.</a:t>
            </a:r>
          </a:p>
          <a:p>
            <a:pPr eaLnBrk="1" hangingPunct="1">
              <a:lnSpc>
                <a:spcPct val="90000"/>
              </a:lnSpc>
              <a:buFont typeface="Wingdings" pitchFamily="2" charset="2"/>
              <a:buNone/>
            </a:pPr>
            <a:endParaRPr lang="fr-FR" sz="1600" b="1" dirty="0" smtClean="0">
              <a:solidFill>
                <a:schemeClr val="accent2"/>
              </a:solidFill>
            </a:endParaRPr>
          </a:p>
          <a:p>
            <a:pPr eaLnBrk="1" hangingPunct="1">
              <a:lnSpc>
                <a:spcPct val="90000"/>
              </a:lnSpc>
              <a:buFont typeface="Wingdings" pitchFamily="2" charset="2"/>
              <a:buNone/>
            </a:pPr>
            <a:r>
              <a:rPr lang="fr-FR" sz="1400" dirty="0" smtClean="0"/>
              <a:t>	</a:t>
            </a:r>
            <a:r>
              <a:rPr lang="fr-FR" sz="1600" dirty="0" smtClean="0"/>
              <a:t>Cette technologie est exploitée depuis plus d’une décennie par certains de nos concurrents U.S. (ATI, RTI) et qualifiée, voire imposée pour les pièces tournantes chez certains motoristes aéronautiques. A noter que TIMET est en train d’installer un four plasma.</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Les besoins de R&amp;D sont importants, c’est pourquoi nous prévoyons de faire appel à l’Institut Jean Lamour (Ecole des Mines de Nancy) qui dispose des compétences requises et d’un four EBCHR de laboratoire. Aubert &amp; Duval travaille depuis plus de 10 ans sur les procédés de fusion et de </a:t>
            </a:r>
            <a:r>
              <a:rPr lang="fr-FR" sz="1600" dirty="0" err="1" smtClean="0"/>
              <a:t>refusion</a:t>
            </a:r>
            <a:r>
              <a:rPr lang="fr-FR" sz="1600" dirty="0" smtClean="0"/>
              <a:t> des métaux avec cet institut. </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La durée de la  montée en régime de 5 ans entre 2017 et 2021 participera à la maîtrise du risque technique.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La filière de recyclage envisagée présente un impact environnemental très favorable comparée à la filière classique (Procédé </a:t>
            </a:r>
            <a:r>
              <a:rPr lang="fr-FR" sz="1600" dirty="0" err="1" smtClean="0"/>
              <a:t>Kroll</a:t>
            </a:r>
            <a:r>
              <a:rPr lang="fr-FR" sz="1600" dirty="0" smtClean="0"/>
              <a:t>). Elle permet d’économiser 100 000 tonnes de CO2  par an.</a:t>
            </a:r>
          </a:p>
          <a:p>
            <a:pPr eaLnBrk="1" hangingPunct="1">
              <a:lnSpc>
                <a:spcPct val="90000"/>
              </a:lnSpc>
              <a:buFont typeface="Wingdings" pitchFamily="2" charset="2"/>
              <a:buNone/>
            </a:pPr>
            <a:r>
              <a:rPr lang="fr-FR" sz="1600" dirty="0" smtClean="0"/>
              <a:t>	Elle rejette 3.6 fois moins de CO2  que la filière minerai.</a:t>
            </a:r>
          </a:p>
          <a:p>
            <a:pPr eaLnBrk="1" hangingPunct="1">
              <a:lnSpc>
                <a:spcPct val="90000"/>
              </a:lnSpc>
              <a:buFont typeface="Wingdings" pitchFamily="2" charset="2"/>
              <a:buNone/>
            </a:pPr>
            <a:endParaRPr lang="fr-FR" sz="1800" dirty="0" smtClean="0"/>
          </a:p>
        </p:txBody>
      </p:sp>
      <p:sp>
        <p:nvSpPr>
          <p:cNvPr id="23556"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3557"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Aspects technologiques</a:t>
            </a:r>
            <a:r>
              <a:rPr lang="fr-FR" smtClean="0"/>
              <a:t> du projet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D2DF9B59-8E19-44F3-B7BA-D0A62DA7C856}" type="slidenum">
              <a:rPr lang="fr-FR"/>
              <a:pPr>
                <a:defRPr/>
              </a:pPr>
              <a:t>14</a:t>
            </a:fld>
            <a:endParaRPr lang="fr-FR" dirty="0"/>
          </a:p>
        </p:txBody>
      </p:sp>
      <p:sp>
        <p:nvSpPr>
          <p:cNvPr id="24579" name="Titre 1"/>
          <p:cNvSpPr>
            <a:spLocks noGrp="1"/>
          </p:cNvSpPr>
          <p:nvPr>
            <p:ph type="title" idx="4294967295"/>
          </p:nvPr>
        </p:nvSpPr>
        <p:spPr>
          <a:xfrm>
            <a:off x="1042988" y="3003550"/>
            <a:ext cx="7416800" cy="1289050"/>
          </a:xfrm>
        </p:spPr>
        <p:txBody>
          <a:bodyPr/>
          <a:lstStyle/>
          <a:p>
            <a:pPr algn="ctr" eaLnBrk="1" hangingPunct="1"/>
            <a:r>
              <a:rPr lang="fr-FR" sz="4000" smtClean="0"/>
              <a:t>La description du projet</a:t>
            </a:r>
            <a:endParaRPr lang="en-US" sz="4000" smtClean="0"/>
          </a:p>
        </p:txBody>
      </p:sp>
      <p:sp>
        <p:nvSpPr>
          <p:cNvPr id="24580"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FECBC78C-4D88-4379-B11F-36F71760A200}" type="slidenum">
              <a:rPr lang="fr-FR"/>
              <a:pPr>
                <a:defRPr/>
              </a:pPr>
              <a:t>15</a:t>
            </a:fld>
            <a:endParaRPr lang="fr-FR" dirty="0"/>
          </a:p>
        </p:txBody>
      </p:sp>
      <p:sp>
        <p:nvSpPr>
          <p:cNvPr id="25603" name="Rectangle 2"/>
          <p:cNvSpPr>
            <a:spLocks noGrp="1" noChangeArrowheads="1"/>
          </p:cNvSpPr>
          <p:nvPr>
            <p:ph type="title"/>
          </p:nvPr>
        </p:nvSpPr>
        <p:spPr/>
        <p:txBody>
          <a:bodyPr/>
          <a:lstStyle/>
          <a:p>
            <a:pPr eaLnBrk="1" hangingPunct="1"/>
            <a:r>
              <a:rPr lang="fr-FR" smtClean="0"/>
              <a:t>Description du projet</a:t>
            </a:r>
          </a:p>
        </p:txBody>
      </p:sp>
      <p:sp>
        <p:nvSpPr>
          <p:cNvPr id="25604" name="Rectangle 3"/>
          <p:cNvSpPr>
            <a:spLocks noGrp="1" noChangeArrowheads="1"/>
          </p:cNvSpPr>
          <p:nvPr>
            <p:ph type="body" idx="1"/>
          </p:nvPr>
        </p:nvSpPr>
        <p:spPr>
          <a:xfrm>
            <a:off x="250825" y="1700213"/>
            <a:ext cx="8642350" cy="4608512"/>
          </a:xfrm>
        </p:spPr>
        <p:txBody>
          <a:bodyPr/>
          <a:lstStyle/>
          <a:p>
            <a:pPr eaLnBrk="1" hangingPunct="1">
              <a:buFont typeface="Wingdings" pitchFamily="2" charset="2"/>
              <a:buNone/>
            </a:pPr>
            <a:r>
              <a:rPr lang="fr-FR" sz="1200" dirty="0" smtClean="0">
                <a:latin typeface="Arial" charset="0"/>
              </a:rPr>
              <a:t> 	</a:t>
            </a:r>
            <a:r>
              <a:rPr lang="fr-FR" sz="1600" dirty="0" smtClean="0"/>
              <a:t>Le projet comporte 3 volets : </a:t>
            </a:r>
          </a:p>
          <a:p>
            <a:pPr eaLnBrk="1" hangingPunct="1">
              <a:buFont typeface="Wingdings" pitchFamily="2" charset="2"/>
              <a:buNone/>
            </a:pPr>
            <a:endParaRPr lang="fr-FR" sz="1600" dirty="0" smtClean="0"/>
          </a:p>
          <a:p>
            <a:pPr lvl="1" eaLnBrk="1" hangingPunct="1">
              <a:buFontTx/>
              <a:buChar char="-"/>
            </a:pPr>
            <a:r>
              <a:rPr lang="fr-FR" sz="1400" dirty="0" smtClean="0"/>
              <a:t>Une nouvelle organisation en Europe pour faire le tri et la collecte des chutes de TA6V.</a:t>
            </a:r>
          </a:p>
          <a:p>
            <a:pPr eaLnBrk="1" hangingPunct="1">
              <a:buFontTx/>
              <a:buChar char="-"/>
            </a:pPr>
            <a:endParaRPr lang="fr-FR" sz="1600" dirty="0" smtClean="0"/>
          </a:p>
          <a:p>
            <a:pPr lvl="1" eaLnBrk="1" hangingPunct="1">
              <a:buFontTx/>
              <a:buChar char="-"/>
            </a:pPr>
            <a:r>
              <a:rPr lang="fr-FR" sz="1400" dirty="0" smtClean="0"/>
              <a:t>Le traitement de ces chutes et copeaux.</a:t>
            </a:r>
          </a:p>
          <a:p>
            <a:pPr eaLnBrk="1" hangingPunct="1">
              <a:buFont typeface="Wingdings" pitchFamily="2" charset="2"/>
              <a:buNone/>
            </a:pPr>
            <a:endParaRPr lang="fr-FR" sz="1600" dirty="0" smtClean="0"/>
          </a:p>
          <a:p>
            <a:pPr lvl="1" eaLnBrk="1" hangingPunct="1">
              <a:buFontTx/>
              <a:buChar char="-"/>
            </a:pPr>
            <a:r>
              <a:rPr lang="fr-FR" sz="1400" dirty="0" smtClean="0"/>
              <a:t>Une nouvelle usine en France pour réaliser la fusion PAMCHR et la </a:t>
            </a:r>
            <a:r>
              <a:rPr lang="fr-FR" sz="1400" dirty="0" err="1" smtClean="0"/>
              <a:t>refusion</a:t>
            </a:r>
            <a:r>
              <a:rPr lang="fr-FR" sz="1400" dirty="0" smtClean="0"/>
              <a:t> VAR.</a:t>
            </a:r>
          </a:p>
          <a:p>
            <a:pPr eaLnBrk="1" hangingPunct="1">
              <a:buFontTx/>
              <a:buChar char="-"/>
            </a:pPr>
            <a:endParaRPr lang="fr-FR" sz="1600" dirty="0" smtClean="0"/>
          </a:p>
          <a:p>
            <a:pPr eaLnBrk="1" hangingPunct="1">
              <a:buFontTx/>
              <a:buChar char="-"/>
            </a:pPr>
            <a:endParaRPr lang="fr-FR" sz="1600" dirty="0" smtClean="0"/>
          </a:p>
          <a:p>
            <a:pPr eaLnBrk="1" hangingPunct="1">
              <a:buFont typeface="Wingdings" pitchFamily="2" charset="2"/>
              <a:buNone/>
            </a:pPr>
            <a:r>
              <a:rPr lang="fr-FR" sz="1600" dirty="0" smtClean="0"/>
              <a:t>	Les 2 premiers points seraient réalisés en partenariat avec des acteurs externes déjà présents dans ce type d’activité.</a:t>
            </a:r>
          </a:p>
          <a:p>
            <a:pPr eaLnBrk="1" hangingPunct="1">
              <a:buFont typeface="Wingdings" pitchFamily="2" charset="2"/>
              <a:buNone/>
            </a:pPr>
            <a:endParaRPr lang="fr-FR" sz="1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3E98861F-664E-40A5-B03F-B624D94AB202}" type="slidenum">
              <a:rPr lang="fr-FR"/>
              <a:pPr>
                <a:defRPr/>
              </a:pPr>
              <a:t>16</a:t>
            </a:fld>
            <a:endParaRPr lang="fr-FR" dirty="0"/>
          </a:p>
        </p:txBody>
      </p:sp>
      <p:sp>
        <p:nvSpPr>
          <p:cNvPr id="26627" name="Rectangle 2"/>
          <p:cNvSpPr>
            <a:spLocks noGrp="1" noChangeArrowheads="1"/>
          </p:cNvSpPr>
          <p:nvPr>
            <p:ph type="title"/>
          </p:nvPr>
        </p:nvSpPr>
        <p:spPr/>
        <p:txBody>
          <a:bodyPr/>
          <a:lstStyle/>
          <a:p>
            <a:pPr eaLnBrk="1" hangingPunct="1"/>
            <a:r>
              <a:rPr lang="fr-FR" smtClean="0"/>
              <a:t>Description du projet</a:t>
            </a:r>
          </a:p>
        </p:txBody>
      </p:sp>
      <p:sp>
        <p:nvSpPr>
          <p:cNvPr id="26628" name="Rectangle 3"/>
          <p:cNvSpPr>
            <a:spLocks noGrp="1" noChangeArrowheads="1"/>
          </p:cNvSpPr>
          <p:nvPr>
            <p:ph type="body" idx="1"/>
          </p:nvPr>
        </p:nvSpPr>
        <p:spPr>
          <a:xfrm>
            <a:off x="323850" y="1484313"/>
            <a:ext cx="8496300" cy="4608512"/>
          </a:xfrm>
        </p:spPr>
        <p:txBody>
          <a:bodyPr/>
          <a:lstStyle/>
          <a:p>
            <a:pPr eaLnBrk="1" hangingPunct="1">
              <a:buFont typeface="Wingdings" pitchFamily="2" charset="2"/>
              <a:buNone/>
            </a:pPr>
            <a:r>
              <a:rPr lang="fr-FR" sz="1600" dirty="0" smtClean="0"/>
              <a:t>	La collecte des chutes et des copeaux est un métier assuré par des sociétés spécialisées dans les prestations suivantes :</a:t>
            </a:r>
          </a:p>
          <a:p>
            <a:pPr eaLnBrk="1" hangingPunct="1">
              <a:buFont typeface="Wingdings" pitchFamily="2" charset="2"/>
              <a:buNone/>
            </a:pPr>
            <a:endParaRPr lang="fr-FR" sz="1600" dirty="0" smtClean="0"/>
          </a:p>
          <a:p>
            <a:pPr lvl="1" eaLnBrk="1" hangingPunct="1">
              <a:buClr>
                <a:schemeClr val="tx1"/>
              </a:buClr>
              <a:buFont typeface="Arial" charset="0"/>
              <a:buChar char="-"/>
            </a:pPr>
            <a:r>
              <a:rPr lang="fr-FR" sz="1400" dirty="0" smtClean="0"/>
              <a:t>Mise à disposition dans chaque site industriel de bennes de collecte.</a:t>
            </a:r>
          </a:p>
          <a:p>
            <a:pPr eaLnBrk="1" hangingPunct="1">
              <a:buFontTx/>
              <a:buChar char="-"/>
            </a:pPr>
            <a:endParaRPr lang="fr-FR" sz="1400" dirty="0" smtClean="0"/>
          </a:p>
          <a:p>
            <a:pPr lvl="1" eaLnBrk="1" hangingPunct="1">
              <a:buClr>
                <a:schemeClr val="tx1"/>
              </a:buClr>
              <a:buFont typeface="Arial" charset="0"/>
              <a:buChar char="-"/>
            </a:pPr>
            <a:r>
              <a:rPr lang="fr-FR" sz="1400" dirty="0" smtClean="0"/>
              <a:t>Récupération régulière, regroupement par nuances et type de produits.</a:t>
            </a:r>
          </a:p>
          <a:p>
            <a:pPr lvl="1" eaLnBrk="1" hangingPunct="1">
              <a:buFontTx/>
              <a:buChar char="-"/>
            </a:pPr>
            <a:endParaRPr lang="fr-FR" sz="1400" dirty="0" smtClean="0"/>
          </a:p>
          <a:p>
            <a:pPr lvl="1" eaLnBrk="1" hangingPunct="1">
              <a:buClr>
                <a:schemeClr val="tx1"/>
              </a:buClr>
              <a:buFont typeface="Arial" charset="0"/>
              <a:buChar char="-"/>
            </a:pPr>
            <a:r>
              <a:rPr lang="fr-FR" sz="1400" dirty="0" smtClean="0"/>
              <a:t>Expédition vers un site de traitement</a:t>
            </a:r>
          </a:p>
          <a:p>
            <a:pPr eaLnBrk="1" hangingPunct="1">
              <a:buFont typeface="Wingdings" pitchFamily="2" charset="2"/>
              <a:buNone/>
            </a:pPr>
            <a:endParaRPr lang="fr-FR" sz="1400" dirty="0" smtClean="0"/>
          </a:p>
          <a:p>
            <a:pPr eaLnBrk="1" hangingPunct="1">
              <a:buFont typeface="Wingdings" pitchFamily="2" charset="2"/>
              <a:buNone/>
            </a:pPr>
            <a:endParaRPr lang="fr-FR" sz="1400" dirty="0" smtClean="0">
              <a:latin typeface="Arial" charset="0"/>
            </a:endParaRPr>
          </a:p>
          <a:p>
            <a:pPr eaLnBrk="1" hangingPunct="1">
              <a:buFont typeface="Wingdings" pitchFamily="2" charset="2"/>
              <a:buNone/>
            </a:pPr>
            <a:r>
              <a:rPr lang="fr-FR" sz="1200" dirty="0" smtClean="0">
                <a:latin typeface="Arial" charset="0"/>
              </a:rPr>
              <a:t>	</a:t>
            </a:r>
            <a:r>
              <a:rPr lang="fr-FR" sz="1600" dirty="0" smtClean="0"/>
              <a:t>Un accord de partenariat est en cours de discussion avec le réseau PRAXY, qui travaille déjà avec Aubert &amp; Duval. PRAXY nous a fait parvenir une lettre d’engagement.</a:t>
            </a:r>
          </a:p>
          <a:p>
            <a:pPr eaLnBrk="1" hangingPunct="1">
              <a:buFont typeface="Wingdings" pitchFamily="2" charset="2"/>
              <a:buNone/>
            </a:pPr>
            <a:r>
              <a:rPr lang="fr-FR" sz="1600" dirty="0" smtClean="0"/>
              <a:t>	</a:t>
            </a:r>
          </a:p>
          <a:p>
            <a:pPr eaLnBrk="1" hangingPunct="1">
              <a:buFont typeface="Wingdings" pitchFamily="2" charset="2"/>
              <a:buNone/>
            </a:pPr>
            <a:r>
              <a:rPr lang="fr-FR" sz="1600" dirty="0" smtClean="0"/>
              <a:t>	Un accord avec le  groupe européen ELG sera négocié pour le traitement des chutes. </a:t>
            </a:r>
          </a:p>
          <a:p>
            <a:pPr eaLnBrk="1" hangingPunct="1">
              <a:buFont typeface="Wingdings" pitchFamily="2" charset="2"/>
              <a:buNone/>
            </a:pPr>
            <a:endParaRPr lang="fr-FR"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7DF67A58-E563-405D-B83E-4463D76211A2}" type="slidenum">
              <a:rPr lang="fr-FR"/>
              <a:pPr>
                <a:defRPr/>
              </a:pPr>
              <a:t>17</a:t>
            </a:fld>
            <a:endParaRPr lang="fr-FR" dirty="0"/>
          </a:p>
        </p:txBody>
      </p:sp>
      <p:sp>
        <p:nvSpPr>
          <p:cNvPr id="27651" name="Rectangle 2"/>
          <p:cNvSpPr>
            <a:spLocks noGrp="1" noChangeArrowheads="1"/>
          </p:cNvSpPr>
          <p:nvPr>
            <p:ph type="title"/>
          </p:nvPr>
        </p:nvSpPr>
        <p:spPr/>
        <p:txBody>
          <a:bodyPr/>
          <a:lstStyle/>
          <a:p>
            <a:pPr eaLnBrk="1" hangingPunct="1"/>
            <a:r>
              <a:rPr lang="fr-FR" smtClean="0"/>
              <a:t>Description du projet</a:t>
            </a:r>
          </a:p>
        </p:txBody>
      </p:sp>
      <p:sp>
        <p:nvSpPr>
          <p:cNvPr id="27652" name="Rectangle 3"/>
          <p:cNvSpPr>
            <a:spLocks noGrp="1" noChangeArrowheads="1"/>
          </p:cNvSpPr>
          <p:nvPr>
            <p:ph type="body" idx="1"/>
          </p:nvPr>
        </p:nvSpPr>
        <p:spPr>
          <a:xfrm>
            <a:off x="34925" y="1196975"/>
            <a:ext cx="5183188" cy="3097213"/>
          </a:xfrm>
        </p:spPr>
        <p:txBody>
          <a:bodyPr/>
          <a:lstStyle/>
          <a:p>
            <a:pPr eaLnBrk="1" hangingPunct="1">
              <a:buFont typeface="Wingdings" pitchFamily="2" charset="2"/>
              <a:buNone/>
            </a:pPr>
            <a:r>
              <a:rPr lang="fr-FR" sz="1200" dirty="0" smtClean="0">
                <a:latin typeface="Arial" charset="0"/>
              </a:rPr>
              <a:t>	</a:t>
            </a:r>
            <a:r>
              <a:rPr lang="fr-FR" sz="1600" b="1" dirty="0" smtClean="0"/>
              <a:t>Le traitement des copeaux comporte les opérations suivantes :</a:t>
            </a:r>
          </a:p>
          <a:p>
            <a:pPr lvl="1" eaLnBrk="1" hangingPunct="1">
              <a:buFontTx/>
              <a:buNone/>
            </a:pPr>
            <a:r>
              <a:rPr lang="fr-FR" sz="1400" dirty="0" smtClean="0"/>
              <a:t>-	Tri visuel</a:t>
            </a:r>
          </a:p>
          <a:p>
            <a:pPr lvl="1" eaLnBrk="1" hangingPunct="1">
              <a:buFontTx/>
              <a:buNone/>
            </a:pPr>
            <a:r>
              <a:rPr lang="fr-FR" sz="1400" dirty="0" smtClean="0"/>
              <a:t>-	Broyage en copeaux fins</a:t>
            </a:r>
          </a:p>
          <a:p>
            <a:pPr lvl="1" eaLnBrk="1" hangingPunct="1">
              <a:buFontTx/>
              <a:buNone/>
            </a:pPr>
            <a:r>
              <a:rPr lang="fr-FR" sz="1400" dirty="0" smtClean="0"/>
              <a:t>-	Centrifugation</a:t>
            </a:r>
          </a:p>
          <a:p>
            <a:pPr lvl="1" eaLnBrk="1" hangingPunct="1">
              <a:buFontTx/>
              <a:buNone/>
            </a:pPr>
            <a:r>
              <a:rPr lang="fr-FR" sz="1400" dirty="0" smtClean="0"/>
              <a:t>-	Lavage par des bains de savons (dégraissage)</a:t>
            </a:r>
          </a:p>
          <a:p>
            <a:pPr lvl="1" eaLnBrk="1" hangingPunct="1">
              <a:buFontTx/>
              <a:buNone/>
            </a:pPr>
            <a:r>
              <a:rPr lang="fr-FR" sz="1400" dirty="0" smtClean="0"/>
              <a:t>-	Plusieurs rinçages à l’eau</a:t>
            </a:r>
          </a:p>
          <a:p>
            <a:pPr lvl="1" eaLnBrk="1" hangingPunct="1">
              <a:buFontTx/>
              <a:buNone/>
            </a:pPr>
            <a:r>
              <a:rPr lang="fr-FR" sz="1400" dirty="0" smtClean="0"/>
              <a:t>-	Séchage par air chaud</a:t>
            </a:r>
          </a:p>
          <a:p>
            <a:pPr lvl="1" eaLnBrk="1" hangingPunct="1">
              <a:buFontTx/>
              <a:buNone/>
            </a:pPr>
            <a:r>
              <a:rPr lang="fr-FR" sz="1400" dirty="0" smtClean="0"/>
              <a:t>-	Séparation magnétique </a:t>
            </a:r>
          </a:p>
          <a:p>
            <a:pPr lvl="1" eaLnBrk="1" hangingPunct="1">
              <a:buFontTx/>
              <a:buNone/>
            </a:pPr>
            <a:r>
              <a:rPr lang="fr-FR" sz="1400" dirty="0" smtClean="0"/>
              <a:t>-	Dans certains cas, inspection par rayons X</a:t>
            </a:r>
          </a:p>
          <a:p>
            <a:pPr lvl="1" eaLnBrk="1" hangingPunct="1">
              <a:buClr>
                <a:schemeClr val="tx1"/>
              </a:buClr>
              <a:buFont typeface="Arial" charset="0"/>
              <a:buChar char="-"/>
            </a:pPr>
            <a:r>
              <a:rPr lang="fr-FR" sz="1400" dirty="0" smtClean="0"/>
              <a:t>Conditionnement</a:t>
            </a:r>
          </a:p>
        </p:txBody>
      </p:sp>
      <p:sp>
        <p:nvSpPr>
          <p:cNvPr id="27653" name="Rectangle 4"/>
          <p:cNvSpPr>
            <a:spLocks noChangeArrowheads="1"/>
          </p:cNvSpPr>
          <p:nvPr/>
        </p:nvSpPr>
        <p:spPr bwMode="auto">
          <a:xfrm>
            <a:off x="5362575" y="981075"/>
            <a:ext cx="3889375"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Tx/>
              <a:buChar char="-"/>
            </a:pPr>
            <a:endParaRPr lang="fr-FR" sz="1200" dirty="0"/>
          </a:p>
          <a:p>
            <a:pPr marL="342900" indent="-342900">
              <a:spcBef>
                <a:spcPct val="20000"/>
              </a:spcBef>
              <a:buClr>
                <a:srgbClr val="D3C0A3"/>
              </a:buClr>
              <a:buFont typeface="Wingdings" pitchFamily="2" charset="2"/>
              <a:buNone/>
            </a:pPr>
            <a:r>
              <a:rPr lang="fr-FR" sz="1200" dirty="0"/>
              <a:t>	</a:t>
            </a:r>
            <a:r>
              <a:rPr lang="fr-FR" sz="1600" b="1" dirty="0">
                <a:latin typeface="Calibri" pitchFamily="34" charset="0"/>
              </a:rPr>
              <a:t>Le traitement des chutes massives comporte les opérations suivantes :</a:t>
            </a:r>
          </a:p>
          <a:p>
            <a:pPr marL="742950" lvl="1" indent="-285750">
              <a:spcBef>
                <a:spcPct val="20000"/>
              </a:spcBef>
              <a:buClr>
                <a:srgbClr val="D3C0A3"/>
              </a:buClr>
            </a:pPr>
            <a:r>
              <a:rPr lang="fr-FR" sz="1000" dirty="0"/>
              <a:t>-	</a:t>
            </a:r>
            <a:r>
              <a:rPr lang="fr-FR" sz="1400" dirty="0">
                <a:latin typeface="Calibri" pitchFamily="34" charset="0"/>
              </a:rPr>
              <a:t>Tri visuel</a:t>
            </a:r>
          </a:p>
          <a:p>
            <a:pPr marL="742950" lvl="1" indent="-285750">
              <a:spcBef>
                <a:spcPct val="20000"/>
              </a:spcBef>
              <a:buClr>
                <a:srgbClr val="D3C0A3"/>
              </a:buClr>
            </a:pPr>
            <a:r>
              <a:rPr lang="fr-FR" sz="1400" dirty="0">
                <a:latin typeface="Calibri" pitchFamily="34" charset="0"/>
              </a:rPr>
              <a:t>-	Contrôle nuance</a:t>
            </a:r>
          </a:p>
          <a:p>
            <a:pPr marL="742950" lvl="1" indent="-285750">
              <a:spcBef>
                <a:spcPct val="20000"/>
              </a:spcBef>
              <a:buClr>
                <a:srgbClr val="D3C0A3"/>
              </a:buClr>
            </a:pPr>
            <a:r>
              <a:rPr lang="fr-FR" sz="1400" dirty="0">
                <a:latin typeface="Calibri" pitchFamily="34" charset="0"/>
              </a:rPr>
              <a:t>-	Grenaillage</a:t>
            </a:r>
          </a:p>
          <a:p>
            <a:pPr marL="742950" lvl="1" indent="-285750">
              <a:spcBef>
                <a:spcPct val="20000"/>
              </a:spcBef>
              <a:buClr>
                <a:srgbClr val="D3C0A3"/>
              </a:buClr>
            </a:pPr>
            <a:r>
              <a:rPr lang="fr-FR" sz="1400" dirty="0">
                <a:latin typeface="Calibri" pitchFamily="34" charset="0"/>
              </a:rPr>
              <a:t>-	Calibrage</a:t>
            </a:r>
          </a:p>
          <a:p>
            <a:pPr marL="742950" lvl="1" indent="-285750">
              <a:spcBef>
                <a:spcPct val="20000"/>
              </a:spcBef>
              <a:buClr>
                <a:srgbClr val="D3C0A3"/>
              </a:buClr>
            </a:pPr>
            <a:r>
              <a:rPr lang="fr-FR" sz="1400" dirty="0">
                <a:latin typeface="Calibri" pitchFamily="34" charset="0"/>
              </a:rPr>
              <a:t>-	Elimination des défauts </a:t>
            </a:r>
          </a:p>
          <a:p>
            <a:pPr marL="742950" lvl="1" indent="-285750">
              <a:spcBef>
                <a:spcPct val="20000"/>
              </a:spcBef>
              <a:buClr>
                <a:srgbClr val="D3C0A3"/>
              </a:buClr>
            </a:pPr>
            <a:r>
              <a:rPr lang="fr-FR" sz="1400" dirty="0">
                <a:latin typeface="Calibri" pitchFamily="34" charset="0"/>
              </a:rPr>
              <a:t>-	Conditionnement</a:t>
            </a:r>
          </a:p>
          <a:p>
            <a:pPr marL="342900" indent="-342900">
              <a:spcBef>
                <a:spcPct val="20000"/>
              </a:spcBef>
              <a:buClr>
                <a:srgbClr val="D3C0A3"/>
              </a:buClr>
              <a:buFont typeface="Wingdings" pitchFamily="2" charset="2"/>
              <a:buNone/>
            </a:pPr>
            <a:endParaRPr lang="fr-FR" sz="1400" dirty="0">
              <a:latin typeface="Calibri" pitchFamily="34" charset="0"/>
            </a:endParaRPr>
          </a:p>
        </p:txBody>
      </p:sp>
      <p:sp>
        <p:nvSpPr>
          <p:cNvPr id="27654" name="Rectangle 5"/>
          <p:cNvSpPr>
            <a:spLocks noChangeArrowheads="1"/>
          </p:cNvSpPr>
          <p:nvPr/>
        </p:nvSpPr>
        <p:spPr bwMode="auto">
          <a:xfrm>
            <a:off x="754063" y="4149725"/>
            <a:ext cx="86423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 typeface="Wingdings" pitchFamily="2" charset="2"/>
              <a:buNone/>
            </a:pPr>
            <a:endParaRPr lang="fr-FR" sz="1200"/>
          </a:p>
          <a:p>
            <a:pPr marL="342900" indent="-342900">
              <a:spcBef>
                <a:spcPct val="20000"/>
              </a:spcBef>
              <a:buClr>
                <a:srgbClr val="D3C0A3"/>
              </a:buClr>
              <a:buFont typeface="Wingdings" pitchFamily="2" charset="2"/>
              <a:buNone/>
            </a:pPr>
            <a:r>
              <a:rPr lang="fr-FR" sz="1200"/>
              <a:t>	</a:t>
            </a:r>
            <a:r>
              <a:rPr lang="fr-FR" sz="1600" b="1">
                <a:latin typeface="Calibri" pitchFamily="34" charset="0"/>
              </a:rPr>
              <a:t>La qualité de ces prestations est fondamentale </a:t>
            </a:r>
            <a:r>
              <a:rPr lang="fr-FR" sz="1600">
                <a:latin typeface="Calibri" pitchFamily="34" charset="0"/>
              </a:rPr>
              <a:t>vis-à-vis de la qualité des lingots qui seront obtenus après fusion. </a:t>
            </a:r>
            <a:br>
              <a:rPr lang="fr-FR" sz="1600">
                <a:latin typeface="Calibri" pitchFamily="34" charset="0"/>
              </a:rPr>
            </a:br>
            <a:r>
              <a:rPr lang="fr-FR" sz="1600">
                <a:latin typeface="Calibri" pitchFamily="34" charset="0"/>
              </a:rPr>
              <a:t>Elle permet de garantir l’absence</a:t>
            </a:r>
            <a:r>
              <a:rPr lang="fr-FR" sz="1600" b="1">
                <a:latin typeface="Calibri" pitchFamily="34" charset="0"/>
              </a:rPr>
              <a:t> :</a:t>
            </a:r>
          </a:p>
          <a:p>
            <a:pPr marL="742950" lvl="1" indent="-285750">
              <a:spcBef>
                <a:spcPct val="20000"/>
              </a:spcBef>
              <a:buClr>
                <a:srgbClr val="D3C0A3"/>
              </a:buClr>
            </a:pPr>
            <a:r>
              <a:rPr lang="fr-FR" sz="1000"/>
              <a:t>-	</a:t>
            </a:r>
            <a:r>
              <a:rPr lang="fr-FR" sz="1400">
                <a:latin typeface="Calibri" pitchFamily="34" charset="0"/>
              </a:rPr>
              <a:t>De traces d’huile d’usinage</a:t>
            </a:r>
          </a:p>
          <a:p>
            <a:pPr marL="742950" lvl="1" indent="-285750">
              <a:spcBef>
                <a:spcPct val="20000"/>
              </a:spcBef>
              <a:buClr>
                <a:srgbClr val="D3C0A3"/>
              </a:buClr>
            </a:pPr>
            <a:r>
              <a:rPr lang="fr-FR" sz="1400">
                <a:latin typeface="Calibri" pitchFamily="34" charset="0"/>
              </a:rPr>
              <a:t>-	De carbures de tungstène provenant des outils de coupe</a:t>
            </a:r>
          </a:p>
          <a:p>
            <a:pPr marL="742950" lvl="1" indent="-285750">
              <a:spcBef>
                <a:spcPct val="20000"/>
              </a:spcBef>
              <a:buClr>
                <a:srgbClr val="D3C0A3"/>
              </a:buClr>
            </a:pPr>
            <a:r>
              <a:rPr lang="fr-FR" sz="1400">
                <a:latin typeface="Calibri" pitchFamily="34" charset="0"/>
              </a:rPr>
              <a:t>-	D’oxydes de surface</a:t>
            </a:r>
          </a:p>
          <a:p>
            <a:pPr marL="742950" lvl="1" indent="-285750">
              <a:spcBef>
                <a:spcPct val="20000"/>
              </a:spcBef>
              <a:buClr>
                <a:srgbClr val="D3C0A3"/>
              </a:buClr>
            </a:pPr>
            <a:r>
              <a:rPr lang="fr-FR" sz="1400">
                <a:latin typeface="Calibri" pitchFamily="34" charset="0"/>
              </a:rPr>
              <a:t>-	De mélange avec d’autres nuances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71C3BA3E-BC67-41FA-B8E6-F319A9596443}" type="slidenum">
              <a:rPr lang="fr-FR"/>
              <a:pPr>
                <a:defRPr/>
              </a:pPr>
              <a:t>18</a:t>
            </a:fld>
            <a:endParaRPr lang="fr-FR" dirty="0"/>
          </a:p>
        </p:txBody>
      </p:sp>
      <p:sp>
        <p:nvSpPr>
          <p:cNvPr id="28675" name="Rectangle 2"/>
          <p:cNvSpPr>
            <a:spLocks noGrp="1" noChangeArrowheads="1"/>
          </p:cNvSpPr>
          <p:nvPr>
            <p:ph type="title"/>
          </p:nvPr>
        </p:nvSpPr>
        <p:spPr/>
        <p:txBody>
          <a:bodyPr/>
          <a:lstStyle/>
          <a:p>
            <a:pPr eaLnBrk="1" hangingPunct="1"/>
            <a:r>
              <a:rPr lang="fr-FR" smtClean="0"/>
              <a:t>Description du projet</a:t>
            </a:r>
          </a:p>
        </p:txBody>
      </p:sp>
      <p:sp>
        <p:nvSpPr>
          <p:cNvPr id="28676" name="Text Box 3"/>
          <p:cNvSpPr txBox="1">
            <a:spLocks noChangeArrowheads="1"/>
          </p:cNvSpPr>
          <p:nvPr/>
        </p:nvSpPr>
        <p:spPr bwMode="auto">
          <a:xfrm>
            <a:off x="755650" y="1557338"/>
            <a:ext cx="7345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28677" name="Text Box 4"/>
          <p:cNvSpPr txBox="1">
            <a:spLocks noChangeArrowheads="1"/>
          </p:cNvSpPr>
          <p:nvPr/>
        </p:nvSpPr>
        <p:spPr bwMode="auto">
          <a:xfrm>
            <a:off x="323850" y="1412875"/>
            <a:ext cx="835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solidFill>
                  <a:srgbClr val="000000"/>
                </a:solidFill>
                <a:latin typeface="Calibri" pitchFamily="34" charset="0"/>
                <a:cs typeface="Times New Roman" pitchFamily="18" charset="0"/>
              </a:rPr>
              <a:t>La figure ci-dessous, illustre le principe de fonctionnement d’un four PAMCHR.</a:t>
            </a:r>
          </a:p>
        </p:txBody>
      </p:sp>
      <p:pic>
        <p:nvPicPr>
          <p:cNvPr id="286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58963"/>
            <a:ext cx="6408737"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Line 7"/>
          <p:cNvSpPr>
            <a:spLocks noChangeShapeType="1"/>
          </p:cNvSpPr>
          <p:nvPr/>
        </p:nvSpPr>
        <p:spPr bwMode="auto">
          <a:xfrm flipH="1" flipV="1">
            <a:off x="5580063" y="4292600"/>
            <a:ext cx="863600" cy="792163"/>
          </a:xfrm>
          <a:prstGeom prst="line">
            <a:avLst/>
          </a:prstGeom>
          <a:noFill/>
          <a:ln w="254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Text Box 8"/>
          <p:cNvSpPr txBox="1">
            <a:spLocks noChangeArrowheads="1"/>
          </p:cNvSpPr>
          <p:nvPr/>
        </p:nvSpPr>
        <p:spPr bwMode="auto">
          <a:xfrm>
            <a:off x="6437313" y="2060575"/>
            <a:ext cx="2095500" cy="776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700" b="1" i="1">
                <a:solidFill>
                  <a:srgbClr val="606060"/>
                </a:solidFill>
                <a:latin typeface="Comic Sans MS" pitchFamily="66" charset="0"/>
              </a:rPr>
              <a:t>Plasma Torches</a:t>
            </a: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79F03D07-1328-4A9D-90BA-2AD28382C437}" type="slidenum">
              <a:rPr lang="fr-FR"/>
              <a:pPr>
                <a:defRPr/>
              </a:pPr>
              <a:t>19</a:t>
            </a:fld>
            <a:endParaRPr lang="fr-FR" dirty="0"/>
          </a:p>
        </p:txBody>
      </p:sp>
      <p:sp>
        <p:nvSpPr>
          <p:cNvPr id="29699" name="Rectangle 2"/>
          <p:cNvSpPr>
            <a:spLocks noGrp="1" noChangeArrowheads="1"/>
          </p:cNvSpPr>
          <p:nvPr>
            <p:ph type="body" idx="1"/>
          </p:nvPr>
        </p:nvSpPr>
        <p:spPr>
          <a:xfrm>
            <a:off x="250825" y="1268413"/>
            <a:ext cx="8569325" cy="603250"/>
          </a:xfrm>
        </p:spPr>
        <p:txBody>
          <a:bodyPr/>
          <a:lstStyle/>
          <a:p>
            <a:pPr eaLnBrk="1" hangingPunct="1">
              <a:buFont typeface="Wingdings" pitchFamily="2" charset="2"/>
              <a:buNone/>
            </a:pPr>
            <a:r>
              <a:rPr lang="fr-FR" sz="1200" dirty="0" smtClean="0">
                <a:latin typeface="Arial" charset="0"/>
              </a:rPr>
              <a:t>	</a:t>
            </a:r>
            <a:r>
              <a:rPr lang="fr-FR" sz="1600" dirty="0" smtClean="0"/>
              <a:t>Un four industriel de ce type, capable de produire 4 000 tonnes de lingots par an, est d’une taille imposante (cf. l’échelle des personnages dans la figure ci-dessous).</a:t>
            </a:r>
          </a:p>
        </p:txBody>
      </p:sp>
      <p:sp>
        <p:nvSpPr>
          <p:cNvPr id="29700" name="Rectangle 4"/>
          <p:cNvSpPr>
            <a:spLocks noGrp="1" noChangeArrowheads="1"/>
          </p:cNvSpPr>
          <p:nvPr>
            <p:ph type="title"/>
          </p:nvPr>
        </p:nvSpPr>
        <p:spPr>
          <a:noFill/>
        </p:spPr>
        <p:txBody>
          <a:bodyPr/>
          <a:lstStyle/>
          <a:p>
            <a:pPr eaLnBrk="1" hangingPunct="1"/>
            <a:r>
              <a:rPr lang="fr-FR" smtClean="0"/>
              <a:t>Description du projet</a:t>
            </a:r>
          </a:p>
        </p:txBody>
      </p:sp>
      <p:sp>
        <p:nvSpPr>
          <p:cNvPr id="29701" name="Text Box 5"/>
          <p:cNvSpPr txBox="1">
            <a:spLocks noChangeArrowheads="1"/>
          </p:cNvSpPr>
          <p:nvPr/>
        </p:nvSpPr>
        <p:spPr bwMode="auto">
          <a:xfrm>
            <a:off x="7885113" y="2038350"/>
            <a:ext cx="1187450" cy="3602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sz="1400"/>
          </a:p>
          <a:p>
            <a:pPr eaLnBrk="1" hangingPunct="1">
              <a:spcBef>
                <a:spcPct val="50000"/>
              </a:spcBef>
            </a:pPr>
            <a:r>
              <a:rPr lang="fr-FR" sz="1400">
                <a:latin typeface="Calibri" pitchFamily="34" charset="0"/>
              </a:rPr>
              <a:t>Alimentation en chutes :</a:t>
            </a:r>
          </a:p>
          <a:p>
            <a:pPr eaLnBrk="1" hangingPunct="1">
              <a:spcBef>
                <a:spcPct val="50000"/>
              </a:spcBef>
            </a:pPr>
            <a:r>
              <a:rPr lang="fr-FR" sz="1400">
                <a:latin typeface="Calibri" pitchFamily="34" charset="0"/>
              </a:rPr>
              <a:t>- Copeaux</a:t>
            </a:r>
          </a:p>
          <a:p>
            <a:pPr eaLnBrk="1" hangingPunct="1">
              <a:spcBef>
                <a:spcPct val="50000"/>
              </a:spcBef>
            </a:pPr>
            <a:r>
              <a:rPr lang="fr-FR" sz="1400">
                <a:latin typeface="Calibri" pitchFamily="34" charset="0"/>
              </a:rPr>
              <a:t>- Massifs : </a:t>
            </a:r>
            <a:br>
              <a:rPr lang="fr-FR" sz="1400">
                <a:latin typeface="Calibri" pitchFamily="34" charset="0"/>
              </a:rPr>
            </a:br>
            <a:r>
              <a:rPr lang="fr-FR" sz="1400">
                <a:latin typeface="Calibri" pitchFamily="34" charset="0"/>
              </a:rPr>
              <a:t>&lt; Ø 250 mm</a:t>
            </a:r>
          </a:p>
          <a:p>
            <a:pPr eaLnBrk="1" hangingPunct="1">
              <a:spcBef>
                <a:spcPct val="50000"/>
              </a:spcBef>
            </a:pPr>
            <a:endParaRPr lang="fr-FR" sz="1400">
              <a:latin typeface="Calibri" pitchFamily="34" charset="0"/>
            </a:endParaRPr>
          </a:p>
          <a:p>
            <a:pPr eaLnBrk="1" hangingPunct="1">
              <a:spcBef>
                <a:spcPct val="50000"/>
              </a:spcBef>
            </a:pPr>
            <a:endParaRPr lang="fr-FR" sz="1400">
              <a:latin typeface="Calibri" pitchFamily="34" charset="0"/>
            </a:endParaRPr>
          </a:p>
          <a:p>
            <a:pPr eaLnBrk="1" hangingPunct="1">
              <a:spcBef>
                <a:spcPct val="50000"/>
              </a:spcBef>
            </a:pPr>
            <a:endParaRPr lang="fr-FR" sz="1400">
              <a:latin typeface="Calibri" pitchFamily="34" charset="0"/>
            </a:endParaRPr>
          </a:p>
          <a:p>
            <a:pPr eaLnBrk="1" hangingPunct="1">
              <a:spcBef>
                <a:spcPct val="50000"/>
              </a:spcBef>
            </a:pPr>
            <a:endParaRPr lang="fr-FR" sz="1400"/>
          </a:p>
          <a:p>
            <a:pPr eaLnBrk="1" hangingPunct="1">
              <a:spcBef>
                <a:spcPct val="50000"/>
              </a:spcBef>
            </a:pPr>
            <a:endParaRPr lang="fr-FR" sz="1400"/>
          </a:p>
          <a:p>
            <a:pPr eaLnBrk="1" hangingPunct="1">
              <a:spcBef>
                <a:spcPct val="50000"/>
              </a:spcBef>
            </a:pPr>
            <a:endParaRPr lang="fr-FR" sz="1400"/>
          </a:p>
        </p:txBody>
      </p:sp>
      <p:sp>
        <p:nvSpPr>
          <p:cNvPr id="29702" name="Text Box 6"/>
          <p:cNvSpPr txBox="1">
            <a:spLocks noChangeArrowheads="1"/>
          </p:cNvSpPr>
          <p:nvPr/>
        </p:nvSpPr>
        <p:spPr bwMode="auto">
          <a:xfrm>
            <a:off x="34925" y="1989138"/>
            <a:ext cx="1728788" cy="3921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sz="1400"/>
          </a:p>
          <a:p>
            <a:pPr eaLnBrk="1" hangingPunct="1">
              <a:spcBef>
                <a:spcPct val="50000"/>
              </a:spcBef>
            </a:pPr>
            <a:r>
              <a:rPr lang="fr-FR" sz="1400">
                <a:latin typeface="Calibri" pitchFamily="34" charset="0"/>
              </a:rPr>
              <a:t>Production </a:t>
            </a:r>
            <a:br>
              <a:rPr lang="fr-FR" sz="1400">
                <a:latin typeface="Calibri" pitchFamily="34" charset="0"/>
              </a:rPr>
            </a:br>
            <a:r>
              <a:rPr lang="fr-FR" sz="1400">
                <a:latin typeface="Calibri" pitchFamily="34" charset="0"/>
              </a:rPr>
              <a:t>de lingots :</a:t>
            </a:r>
          </a:p>
          <a:p>
            <a:pPr eaLnBrk="1" hangingPunct="1">
              <a:spcBef>
                <a:spcPct val="50000"/>
              </a:spcBef>
            </a:pPr>
            <a:r>
              <a:rPr lang="fr-FR" sz="1400">
                <a:latin typeface="Calibri" pitchFamily="34" charset="0"/>
              </a:rPr>
              <a:t>- Longueur : </a:t>
            </a:r>
            <a:br>
              <a:rPr lang="fr-FR" sz="1400">
                <a:latin typeface="Calibri" pitchFamily="34" charset="0"/>
              </a:rPr>
            </a:br>
            <a:r>
              <a:rPr lang="fr-FR" sz="1400">
                <a:latin typeface="Calibri" pitchFamily="34" charset="0"/>
              </a:rPr>
              <a:t>5500 mm</a:t>
            </a:r>
          </a:p>
          <a:p>
            <a:pPr eaLnBrk="1" hangingPunct="1">
              <a:spcBef>
                <a:spcPct val="50000"/>
              </a:spcBef>
            </a:pPr>
            <a:r>
              <a:rPr lang="fr-FR" sz="1400">
                <a:latin typeface="Calibri" pitchFamily="34" charset="0"/>
              </a:rPr>
              <a:t>- Diamètre : </a:t>
            </a:r>
            <a:br>
              <a:rPr lang="fr-FR" sz="1400">
                <a:latin typeface="Calibri" pitchFamily="34" charset="0"/>
              </a:rPr>
            </a:br>
            <a:r>
              <a:rPr lang="fr-FR" sz="1400">
                <a:latin typeface="Calibri" pitchFamily="34" charset="0"/>
              </a:rPr>
              <a:t>900 mm</a:t>
            </a:r>
          </a:p>
          <a:p>
            <a:pPr eaLnBrk="1" hangingPunct="1">
              <a:spcBef>
                <a:spcPct val="50000"/>
              </a:spcBef>
            </a:pPr>
            <a:endParaRPr lang="fr-FR" sz="1400">
              <a:latin typeface="Calibri" pitchFamily="34" charset="0"/>
            </a:endParaRPr>
          </a:p>
          <a:p>
            <a:pPr eaLnBrk="1" hangingPunct="1">
              <a:spcBef>
                <a:spcPct val="50000"/>
              </a:spcBef>
            </a:pPr>
            <a:r>
              <a:rPr lang="fr-FR" sz="1400">
                <a:latin typeface="Calibri" pitchFamily="34" charset="0"/>
              </a:rPr>
              <a:t>Production de brames</a:t>
            </a:r>
            <a:br>
              <a:rPr lang="fr-FR" sz="1400">
                <a:latin typeface="Calibri" pitchFamily="34" charset="0"/>
              </a:rPr>
            </a:br>
            <a:r>
              <a:rPr lang="fr-FR" sz="1400">
                <a:latin typeface="Calibri" pitchFamily="34" charset="0"/>
              </a:rPr>
              <a:t>500 mm x 1300 mm</a:t>
            </a:r>
          </a:p>
          <a:p>
            <a:pPr eaLnBrk="1" hangingPunct="1">
              <a:spcBef>
                <a:spcPct val="50000"/>
              </a:spcBef>
            </a:pPr>
            <a:endParaRPr lang="fr-FR" sz="1400">
              <a:latin typeface="Calibri" pitchFamily="34" charset="0"/>
            </a:endParaRPr>
          </a:p>
          <a:p>
            <a:pPr eaLnBrk="1" hangingPunct="1">
              <a:spcBef>
                <a:spcPct val="50000"/>
              </a:spcBef>
            </a:pPr>
            <a:r>
              <a:rPr lang="fr-FR" sz="1400">
                <a:latin typeface="Calibri" pitchFamily="34" charset="0"/>
              </a:rPr>
              <a:t>Poids maxi : 16 T</a:t>
            </a:r>
          </a:p>
          <a:p>
            <a:pPr eaLnBrk="1" hangingPunct="1">
              <a:spcBef>
                <a:spcPct val="50000"/>
              </a:spcBef>
            </a:pPr>
            <a:endParaRPr lang="fr-FR" sz="1400">
              <a:latin typeface="Calibri" pitchFamily="34" charset="0"/>
            </a:endParaRPr>
          </a:p>
        </p:txBody>
      </p:sp>
      <p:pic>
        <p:nvPicPr>
          <p:cNvPr id="29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989138"/>
            <a:ext cx="63373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Text Box 8"/>
          <p:cNvSpPr txBox="1">
            <a:spLocks noChangeArrowheads="1"/>
          </p:cNvSpPr>
          <p:nvPr/>
        </p:nvSpPr>
        <p:spPr bwMode="auto">
          <a:xfrm>
            <a:off x="4859338" y="2341563"/>
            <a:ext cx="26654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a:t>Four ALD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p:txBody>
          <a:bodyPr/>
          <a:lstStyle/>
          <a:p>
            <a:pPr>
              <a:defRPr/>
            </a:pPr>
            <a:fld id="{2F0B9524-17AE-407B-B3C1-FD79A21410F2}" type="slidenum">
              <a:rPr lang="fr-FR"/>
              <a:pPr>
                <a:defRPr/>
              </a:pPr>
              <a:t>2</a:t>
            </a:fld>
            <a:endParaRPr lang="fr-FR" dirty="0"/>
          </a:p>
        </p:txBody>
      </p:sp>
      <p:sp>
        <p:nvSpPr>
          <p:cNvPr id="10243" name="Rectangle 6"/>
          <p:cNvSpPr>
            <a:spLocks noChangeArrowheads="1"/>
          </p:cNvSpPr>
          <p:nvPr/>
        </p:nvSpPr>
        <p:spPr bwMode="auto">
          <a:xfrm>
            <a:off x="0" y="6381750"/>
            <a:ext cx="179388" cy="476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Text Box 7"/>
          <p:cNvSpPr txBox="1">
            <a:spLocks noChangeArrowheads="1"/>
          </p:cNvSpPr>
          <p:nvPr/>
        </p:nvSpPr>
        <p:spPr bwMode="auto">
          <a:xfrm>
            <a:off x="179388" y="4556125"/>
            <a:ext cx="7272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2000">
                <a:latin typeface="Calibri" pitchFamily="34" charset="0"/>
              </a:rPr>
              <a:t>Les partenaires du projet :</a:t>
            </a:r>
          </a:p>
        </p:txBody>
      </p:sp>
      <p:pic>
        <p:nvPicPr>
          <p:cNvPr id="102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157788"/>
            <a:ext cx="7223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5300663"/>
            <a:ext cx="10810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5297488"/>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988" y="6183313"/>
            <a:ext cx="6492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6237288"/>
            <a:ext cx="136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descr="ANd9GcT7GQXX9LLlCpmwXjsDn6iGKkqpNsTnDVNYkXyL866ZZ8GrTtw2Z02yyK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445125"/>
            <a:ext cx="17287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4850" y="5373688"/>
            <a:ext cx="20891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638" y="6230938"/>
            <a:ext cx="936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6230938"/>
            <a:ext cx="136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388" y="6230938"/>
            <a:ext cx="12239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3"/>
          <p:cNvPicPr>
            <a:picLocks noChangeAspect="1" noChangeArrowheads="1"/>
          </p:cNvPicPr>
          <p:nvPr/>
        </p:nvPicPr>
        <p:blipFill>
          <a:blip r:embed="rId13">
            <a:extLst>
              <a:ext uri="{28A0092B-C50C-407E-A947-70E740481C1C}">
                <a14:useLocalDpi xmlns:a14="http://schemas.microsoft.com/office/drawing/2010/main" val="0"/>
              </a:ext>
            </a:extLst>
          </a:blip>
          <a:srcRect l="87708" r="2133" b="60576"/>
          <a:stretch>
            <a:fillRect/>
          </a:stretch>
        </p:blipFill>
        <p:spPr bwMode="auto">
          <a:xfrm>
            <a:off x="1403350" y="5229225"/>
            <a:ext cx="7207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6" name="Text Box 25"/>
          <p:cNvSpPr txBox="1">
            <a:spLocks noChangeArrowheads="1"/>
          </p:cNvSpPr>
          <p:nvPr/>
        </p:nvSpPr>
        <p:spPr bwMode="auto">
          <a:xfrm>
            <a:off x="2124075" y="2405063"/>
            <a:ext cx="61928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600">
                <a:latin typeface="Calibri" pitchFamily="34" charset="0"/>
              </a:rPr>
              <a:t> Le marché mondial du Titane	</a:t>
            </a:r>
          </a:p>
          <a:p>
            <a:pPr eaLnBrk="1" hangingPunct="1">
              <a:spcBef>
                <a:spcPct val="50000"/>
              </a:spcBef>
              <a:buFontTx/>
              <a:buChar char="•"/>
            </a:pPr>
            <a:r>
              <a:rPr lang="fr-FR" sz="1600">
                <a:latin typeface="Calibri" pitchFamily="34" charset="0"/>
              </a:rPr>
              <a:t> Le recyclage du Titane	</a:t>
            </a:r>
          </a:p>
          <a:p>
            <a:pPr eaLnBrk="1" hangingPunct="1">
              <a:spcBef>
                <a:spcPct val="50000"/>
              </a:spcBef>
              <a:buFontTx/>
              <a:buChar char="•"/>
            </a:pPr>
            <a:r>
              <a:rPr lang="fr-FR" sz="1600">
                <a:latin typeface="Calibri" pitchFamily="34" charset="0"/>
              </a:rPr>
              <a:t> Les enjeux du projet EcoTitanium</a:t>
            </a:r>
          </a:p>
          <a:p>
            <a:pPr eaLnBrk="1" hangingPunct="1">
              <a:spcBef>
                <a:spcPct val="50000"/>
              </a:spcBef>
              <a:buFontTx/>
              <a:buChar char="•"/>
            </a:pPr>
            <a:r>
              <a:rPr lang="fr-FR" sz="1600">
                <a:latin typeface="Calibri" pitchFamily="34" charset="0"/>
              </a:rPr>
              <a:t> La description du projet</a:t>
            </a:r>
          </a:p>
          <a:p>
            <a:pPr eaLnBrk="1" hangingPunct="1">
              <a:spcBef>
                <a:spcPct val="50000"/>
              </a:spcBef>
              <a:buFontTx/>
              <a:buChar char="•"/>
            </a:pPr>
            <a:r>
              <a:rPr lang="fr-FR" sz="1600">
                <a:latin typeface="Calibri" pitchFamily="34" charset="0"/>
              </a:rPr>
              <a:t> Les données économiques du projet EcoTitanium	</a:t>
            </a:r>
          </a:p>
        </p:txBody>
      </p:sp>
      <p:sp>
        <p:nvSpPr>
          <p:cNvPr id="10257" name="Text Box 26"/>
          <p:cNvSpPr txBox="1">
            <a:spLocks noChangeArrowheads="1"/>
          </p:cNvSpPr>
          <p:nvPr/>
        </p:nvSpPr>
        <p:spPr bwMode="auto">
          <a:xfrm>
            <a:off x="2700338" y="1700213"/>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2400">
                <a:latin typeface="Calibri" pitchFamily="34" charset="0"/>
              </a:rPr>
              <a:t>Sommaire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56889A1C-BF0B-4B84-903A-C33DF6C2F039}" type="slidenum">
              <a:rPr lang="fr-FR"/>
              <a:pPr>
                <a:defRPr/>
              </a:pPr>
              <a:t>20</a:t>
            </a:fld>
            <a:endParaRPr lang="fr-FR" dirty="0"/>
          </a:p>
        </p:txBody>
      </p:sp>
      <p:sp>
        <p:nvSpPr>
          <p:cNvPr id="30723" name="Rectangle 2"/>
          <p:cNvSpPr>
            <a:spLocks noGrp="1" noChangeArrowheads="1"/>
          </p:cNvSpPr>
          <p:nvPr>
            <p:ph type="title"/>
          </p:nvPr>
        </p:nvSpPr>
        <p:spPr/>
        <p:txBody>
          <a:bodyPr/>
          <a:lstStyle/>
          <a:p>
            <a:pPr eaLnBrk="1" hangingPunct="1"/>
            <a:r>
              <a:rPr lang="fr-FR" smtClean="0"/>
              <a:t>Organisation et moyens</a:t>
            </a:r>
          </a:p>
        </p:txBody>
      </p:sp>
      <p:sp>
        <p:nvSpPr>
          <p:cNvPr id="30724" name="Text Box 3"/>
          <p:cNvSpPr txBox="1">
            <a:spLocks noChangeArrowheads="1"/>
          </p:cNvSpPr>
          <p:nvPr/>
        </p:nvSpPr>
        <p:spPr bwMode="auto">
          <a:xfrm>
            <a:off x="539750" y="1196975"/>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Au-delà de la montée en régime, la structure opérationnelle sera la suivante :</a:t>
            </a:r>
          </a:p>
        </p:txBody>
      </p:sp>
      <p:sp>
        <p:nvSpPr>
          <p:cNvPr id="30725" name="Text Box 4"/>
          <p:cNvSpPr txBox="1">
            <a:spLocks noChangeArrowheads="1"/>
          </p:cNvSpPr>
          <p:nvPr/>
        </p:nvSpPr>
        <p:spPr bwMode="auto">
          <a:xfrm>
            <a:off x="1187450" y="5556250"/>
            <a:ext cx="7705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latin typeface="Calibri" pitchFamily="34" charset="0"/>
              </a:rPr>
              <a:t>L’effectif de la filiale sera de 62 personnes. </a:t>
            </a:r>
          </a:p>
          <a:p>
            <a:pPr eaLnBrk="1" hangingPunct="1"/>
            <a:r>
              <a:rPr lang="fr-FR" sz="1600">
                <a:latin typeface="Calibri" pitchFamily="34" charset="0"/>
              </a:rPr>
              <a:t>EcoTitanium s’appuiera sur les fonctions supports d’Aubert &amp; Duval, au travers d’une convention de services.</a:t>
            </a:r>
          </a:p>
        </p:txBody>
      </p:sp>
      <p:pic>
        <p:nvPicPr>
          <p:cNvPr id="307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484313"/>
            <a:ext cx="7200900"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4EA07043-3F74-4B2D-8371-77EAB88BFE9D}" type="slidenum">
              <a:rPr lang="fr-FR"/>
              <a:pPr>
                <a:defRPr/>
              </a:pPr>
              <a:t>21</a:t>
            </a:fld>
            <a:endParaRPr lang="fr-FR" dirty="0"/>
          </a:p>
        </p:txBody>
      </p:sp>
      <p:sp>
        <p:nvSpPr>
          <p:cNvPr id="31747" name="Titre 1"/>
          <p:cNvSpPr>
            <a:spLocks noGrp="1"/>
          </p:cNvSpPr>
          <p:nvPr>
            <p:ph type="title" idx="4294967295"/>
          </p:nvPr>
        </p:nvSpPr>
        <p:spPr>
          <a:xfrm>
            <a:off x="1042988" y="3003550"/>
            <a:ext cx="7416800" cy="1289050"/>
          </a:xfrm>
        </p:spPr>
        <p:txBody>
          <a:bodyPr/>
          <a:lstStyle/>
          <a:p>
            <a:pPr algn="ctr" eaLnBrk="1" hangingPunct="1"/>
            <a:r>
              <a:rPr lang="fr-FR" sz="3600" dirty="0" smtClean="0"/>
              <a:t>Les données économiques </a:t>
            </a:r>
            <a:br>
              <a:rPr lang="fr-FR" sz="3600" dirty="0" smtClean="0"/>
            </a:br>
            <a:r>
              <a:rPr lang="fr-FR" sz="3600" dirty="0" smtClean="0"/>
              <a:t>du projet </a:t>
            </a:r>
            <a:r>
              <a:rPr lang="fr-FR" sz="3600" dirty="0" err="1" smtClean="0"/>
              <a:t>EcoTitanium</a:t>
            </a:r>
            <a:endParaRPr lang="en-US" sz="3600" dirty="0" smtClean="0"/>
          </a:p>
        </p:txBody>
      </p:sp>
      <p:sp>
        <p:nvSpPr>
          <p:cNvPr id="31748"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22</a:t>
            </a:fld>
            <a:endParaRPr lang="fr-FR" dirty="0"/>
          </a:p>
        </p:txBody>
      </p:sp>
      <p:sp>
        <p:nvSpPr>
          <p:cNvPr id="6" name="Rectangle 2"/>
          <p:cNvSpPr>
            <a:spLocks noGrp="1" noChangeArrowheads="1"/>
          </p:cNvSpPr>
          <p:nvPr>
            <p:ph idx="1"/>
          </p:nvPr>
        </p:nvSpPr>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smtClean="0"/>
          </a:p>
          <a:p>
            <a:pPr marL="0" indent="0" algn="ctr" eaLnBrk="1" hangingPunct="1">
              <a:buNone/>
            </a:pPr>
            <a:r>
              <a:rPr lang="fr-FR" sz="3200" b="1" dirty="0" smtClean="0"/>
              <a:t>Marchés</a:t>
            </a:r>
          </a:p>
        </p:txBody>
      </p:sp>
    </p:spTree>
    <p:extLst>
      <p:ext uri="{BB962C8B-B14F-4D97-AF65-F5344CB8AC3E}">
        <p14:creationId xmlns:p14="http://schemas.microsoft.com/office/powerpoint/2010/main" val="2754386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416F53B8-8D4F-4DEF-B652-638CAA580CFC}" type="slidenum">
              <a:rPr lang="fr-FR"/>
              <a:pPr>
                <a:defRPr/>
              </a:pPr>
              <a:t>23</a:t>
            </a:fld>
            <a:endParaRPr lang="fr-FR" dirty="0"/>
          </a:p>
        </p:txBody>
      </p:sp>
      <p:sp>
        <p:nvSpPr>
          <p:cNvPr id="32771" name="Rectangle 3"/>
          <p:cNvSpPr>
            <a:spLocks noGrp="1" noChangeArrowheads="1"/>
          </p:cNvSpPr>
          <p:nvPr>
            <p:ph idx="1"/>
          </p:nvPr>
        </p:nvSpPr>
        <p:spPr>
          <a:xfrm>
            <a:off x="468313" y="1412875"/>
            <a:ext cx="8229600" cy="4824413"/>
          </a:xfrm>
        </p:spPr>
        <p:txBody>
          <a:bodyPr/>
          <a:lstStyle/>
          <a:p>
            <a:pPr eaLnBrk="1" hangingPunct="1">
              <a:lnSpc>
                <a:spcPct val="90000"/>
              </a:lnSpc>
              <a:buFont typeface="Wingdings" pitchFamily="2" charset="2"/>
              <a:buNone/>
            </a:pPr>
            <a:r>
              <a:rPr lang="fr-FR" sz="1200" dirty="0" smtClean="0">
                <a:latin typeface="Arial" charset="0"/>
              </a:rPr>
              <a:t>	</a:t>
            </a:r>
            <a:r>
              <a:rPr lang="fr-FR" sz="1600" dirty="0" smtClean="0"/>
              <a:t>L’entreprise </a:t>
            </a:r>
            <a:r>
              <a:rPr lang="fr-FR" sz="1600" dirty="0" err="1" smtClean="0"/>
              <a:t>EcoTitanium</a:t>
            </a:r>
            <a:r>
              <a:rPr lang="fr-FR" sz="1600" dirty="0" smtClean="0"/>
              <a:t> se positionne principalement sur la production de lingots de titane destinés au marché de l’aéronautique.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Ces lingots seront vendus à un client unique UKAD, qui les transformera en demi-produits.</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UKAD servira cinq familles de clients à partir de lingots UKTMP et de lingots </a:t>
            </a:r>
            <a:r>
              <a:rPr lang="fr-FR" sz="1600" dirty="0" err="1" smtClean="0"/>
              <a:t>EcoTitanium</a:t>
            </a:r>
            <a:r>
              <a:rPr lang="fr-FR" sz="1600" dirty="0" smtClean="0"/>
              <a:t> : </a:t>
            </a:r>
          </a:p>
          <a:p>
            <a:pPr eaLnBrk="1" hangingPunct="1">
              <a:lnSpc>
                <a:spcPct val="90000"/>
              </a:lnSpc>
              <a:buFont typeface="Wingdings" pitchFamily="2" charset="2"/>
              <a:buNone/>
            </a:pPr>
            <a:endParaRPr lang="fr-FR" sz="1600" dirty="0" smtClean="0"/>
          </a:p>
          <a:p>
            <a:pPr lvl="1" eaLnBrk="1" hangingPunct="1">
              <a:lnSpc>
                <a:spcPct val="90000"/>
              </a:lnSpc>
              <a:buFontTx/>
              <a:buNone/>
            </a:pPr>
            <a:r>
              <a:rPr lang="fr-FR" sz="1600" dirty="0" smtClean="0"/>
              <a:t>-	Les matriceurs de pièces aéronautiques structures et moteurs (Aubert &amp; Duval est le deuxième matriceur mondial)</a:t>
            </a:r>
          </a:p>
          <a:p>
            <a:pPr lvl="1" eaLnBrk="1" hangingPunct="1">
              <a:lnSpc>
                <a:spcPct val="90000"/>
              </a:lnSpc>
              <a:buFontTx/>
              <a:buNone/>
            </a:pPr>
            <a:r>
              <a:rPr lang="fr-FR" sz="1600" dirty="0" smtClean="0"/>
              <a:t>-	La filière des </a:t>
            </a:r>
            <a:r>
              <a:rPr lang="fr-FR" sz="1600" dirty="0" err="1" smtClean="0"/>
              <a:t>fasteners</a:t>
            </a:r>
            <a:r>
              <a:rPr lang="fr-FR" sz="1600" dirty="0" smtClean="0"/>
              <a:t> (boulonnerie aéronautique)</a:t>
            </a:r>
          </a:p>
          <a:p>
            <a:pPr lvl="1" eaLnBrk="1" hangingPunct="1">
              <a:lnSpc>
                <a:spcPct val="90000"/>
              </a:lnSpc>
              <a:buFontTx/>
              <a:buNone/>
            </a:pPr>
            <a:r>
              <a:rPr lang="fr-FR" sz="1600" dirty="0" smtClean="0"/>
              <a:t>-	Le médical (prothèses,…)</a:t>
            </a:r>
          </a:p>
          <a:p>
            <a:pPr lvl="1" eaLnBrk="1" hangingPunct="1">
              <a:lnSpc>
                <a:spcPct val="90000"/>
              </a:lnSpc>
              <a:buClr>
                <a:schemeClr val="tx1"/>
              </a:buClr>
              <a:buFont typeface="Arial" charset="0"/>
              <a:buChar char="-"/>
            </a:pPr>
            <a:r>
              <a:rPr lang="fr-FR" sz="1600" dirty="0" smtClean="0"/>
              <a:t>Les applications corrosion (pétrole,…).</a:t>
            </a:r>
          </a:p>
          <a:p>
            <a:pPr lvl="1" eaLnBrk="1" hangingPunct="1">
              <a:lnSpc>
                <a:spcPct val="90000"/>
              </a:lnSpc>
              <a:buFontTx/>
              <a:buChar char="-"/>
            </a:pPr>
            <a:r>
              <a:rPr lang="fr-FR" sz="1600" dirty="0" smtClean="0"/>
              <a:t>La défense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a:t>
            </a:r>
            <a:r>
              <a:rPr lang="fr-FR" sz="1600" u="sng" dirty="0" smtClean="0">
                <a:solidFill>
                  <a:srgbClr val="0070C0"/>
                </a:solidFill>
              </a:rPr>
              <a:t>(Cf. annexe 2)</a:t>
            </a:r>
          </a:p>
        </p:txBody>
      </p:sp>
      <p:sp>
        <p:nvSpPr>
          <p:cNvPr id="32772" name="Rectangle 2"/>
          <p:cNvSpPr>
            <a:spLocks noGrp="1" noChangeArrowheads="1"/>
          </p:cNvSpPr>
          <p:nvPr>
            <p:ph type="title"/>
          </p:nvPr>
        </p:nvSpPr>
        <p:spPr/>
        <p:txBody>
          <a:bodyPr/>
          <a:lstStyle/>
          <a:p>
            <a:pPr marL="381000" indent="-381000" eaLnBrk="1" hangingPunct="1"/>
            <a:r>
              <a:rPr lang="fr-FR" sz="2000" smtClean="0"/>
              <a:t>Marché sur lequel se positionne l’entreprise</a:t>
            </a:r>
            <a:endParaRPr lang="fr-FR" sz="16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585B93B7-2E89-48F5-BA44-47A123E2782F}" type="slidenum">
              <a:rPr lang="fr-FR"/>
              <a:pPr>
                <a:defRPr/>
              </a:pPr>
              <a:t>24</a:t>
            </a:fld>
            <a:endParaRPr lang="fr-FR" dirty="0"/>
          </a:p>
        </p:txBody>
      </p:sp>
      <p:sp>
        <p:nvSpPr>
          <p:cNvPr id="14339" name="Rectangle 2"/>
          <p:cNvSpPr>
            <a:spLocks noGrp="1" noChangeArrowheads="1"/>
          </p:cNvSpPr>
          <p:nvPr>
            <p:ph type="title"/>
          </p:nvPr>
        </p:nvSpPr>
        <p:spPr>
          <a:xfrm>
            <a:off x="468313" y="333375"/>
            <a:ext cx="8229600" cy="649288"/>
          </a:xfrm>
        </p:spPr>
        <p:txBody>
          <a:bodyPr/>
          <a:lstStyle/>
          <a:p>
            <a:r>
              <a:rPr lang="fr-FR" sz="2000" smtClean="0"/>
              <a:t>Les marchés prévisionnels d’UKAD</a:t>
            </a:r>
          </a:p>
        </p:txBody>
      </p:sp>
      <p:sp>
        <p:nvSpPr>
          <p:cNvPr id="14340" name="Text Box 3"/>
          <p:cNvSpPr txBox="1">
            <a:spLocks noChangeArrowheads="1"/>
          </p:cNvSpPr>
          <p:nvPr/>
        </p:nvSpPr>
        <p:spPr bwMode="auto">
          <a:xfrm>
            <a:off x="1116013" y="5949950"/>
            <a:ext cx="792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En 2021, UKAD devrait se positionner parmi les 10 plus grands élaborateurs / transformateurs de titane</a:t>
            </a:r>
          </a:p>
        </p:txBody>
      </p:sp>
      <p:graphicFrame>
        <p:nvGraphicFramePr>
          <p:cNvPr id="6" name="Graphique 5"/>
          <p:cNvGraphicFramePr>
            <a:graphicFrameLocks noGrp="1"/>
          </p:cNvGraphicFramePr>
          <p:nvPr/>
        </p:nvGraphicFramePr>
        <p:xfrm>
          <a:off x="107504" y="932022"/>
          <a:ext cx="8808082" cy="5198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651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25</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b="1" dirty="0"/>
          </a:p>
          <a:p>
            <a:pPr marL="0" indent="0" algn="ctr" eaLnBrk="1" hangingPunct="1">
              <a:buNone/>
            </a:pPr>
            <a:r>
              <a:rPr lang="fr-FR" sz="3200" b="1" dirty="0" smtClean="0"/>
              <a:t>Outil d’aide à la détermination </a:t>
            </a:r>
            <a:br>
              <a:rPr lang="fr-FR" sz="3200" b="1" dirty="0" smtClean="0"/>
            </a:br>
            <a:r>
              <a:rPr lang="fr-FR" sz="3200" b="1" dirty="0" smtClean="0"/>
              <a:t>du prix de vente du lingot</a:t>
            </a:r>
          </a:p>
        </p:txBody>
      </p:sp>
    </p:spTree>
    <p:extLst>
      <p:ext uri="{BB962C8B-B14F-4D97-AF65-F5344CB8AC3E}">
        <p14:creationId xmlns:p14="http://schemas.microsoft.com/office/powerpoint/2010/main" val="1218537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04013022-41CD-4787-99FE-5D204C95334D}" type="slidenum">
              <a:rPr lang="fr-FR"/>
              <a:pPr>
                <a:defRPr/>
              </a:pPr>
              <a:t>26</a:t>
            </a:fld>
            <a:endParaRPr lang="fr-FR" dirty="0"/>
          </a:p>
        </p:txBody>
      </p:sp>
      <p:sp>
        <p:nvSpPr>
          <p:cNvPr id="39939" name="Rectangle 2"/>
          <p:cNvSpPr>
            <a:spLocks noGrp="1" noChangeArrowheads="1"/>
          </p:cNvSpPr>
          <p:nvPr>
            <p:ph type="title"/>
          </p:nvPr>
        </p:nvSpPr>
        <p:spPr>
          <a:xfrm>
            <a:off x="323850" y="404813"/>
            <a:ext cx="8229600" cy="649287"/>
          </a:xfrm>
        </p:spPr>
        <p:txBody>
          <a:bodyPr/>
          <a:lstStyle/>
          <a:p>
            <a:pPr eaLnBrk="1" hangingPunct="1"/>
            <a:r>
              <a:rPr lang="fr-FR" sz="2000" dirty="0" smtClean="0"/>
              <a:t>Outil d’aide à la détermination du prix de vente théorique du lingot</a:t>
            </a:r>
          </a:p>
        </p:txBody>
      </p:sp>
      <p:pic>
        <p:nvPicPr>
          <p:cNvPr id="3994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765175"/>
            <a:ext cx="76327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4"/>
          <p:cNvSpPr txBox="1">
            <a:spLocks noChangeArrowheads="1"/>
          </p:cNvSpPr>
          <p:nvPr/>
        </p:nvSpPr>
        <p:spPr bwMode="auto">
          <a:xfrm>
            <a:off x="1331913" y="5556250"/>
            <a:ext cx="7416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Cette courbe a été établie afin de générer un ROC de référence 2021 (13 M€) qui correspond à l’achat des chutes et la vente des lingots élaborés au prix de marché spot. Le prix de vente des lingots affiché ci-dessus permet d’assurer le même ROC en fonction du prix d’achat des chutes. </a:t>
            </a:r>
          </a:p>
        </p:txBody>
      </p:sp>
    </p:spTree>
    <p:extLst>
      <p:ext uri="{BB962C8B-B14F-4D97-AF65-F5344CB8AC3E}">
        <p14:creationId xmlns:p14="http://schemas.microsoft.com/office/powerpoint/2010/main" val="1550138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D292AD41-BDD6-4952-99EC-F0579F3A3489}" type="slidenum">
              <a:rPr lang="fr-FR"/>
              <a:pPr>
                <a:defRPr/>
              </a:pPr>
              <a:t>27</a:t>
            </a:fld>
            <a:endParaRPr lang="fr-FR" dirty="0"/>
          </a:p>
        </p:txBody>
      </p:sp>
      <p:sp>
        <p:nvSpPr>
          <p:cNvPr id="40963" name="Espace réservé du contenu 2"/>
          <p:cNvSpPr>
            <a:spLocks noGrp="1"/>
          </p:cNvSpPr>
          <p:nvPr>
            <p:ph idx="4294967295"/>
          </p:nvPr>
        </p:nvSpPr>
        <p:spPr>
          <a:xfrm>
            <a:off x="468313" y="1844675"/>
            <a:ext cx="8351837" cy="4608513"/>
          </a:xfrm>
        </p:spPr>
        <p:txBody>
          <a:bodyPr/>
          <a:lstStyle/>
          <a:p>
            <a:pPr marL="190500" indent="-190500" eaLnBrk="1" hangingPunct="1"/>
            <a:r>
              <a:rPr lang="fr-FR" sz="1600" smtClean="0"/>
              <a:t> Calcul d’un prix de vente théorique de lingots intégrant les différentes origines des chutes et les prix d’achat associés et générant un résultat opérationnel courant de référence.</a:t>
            </a:r>
          </a:p>
          <a:p>
            <a:pPr marL="190500" indent="-190500" eaLnBrk="1" hangingPunct="1"/>
            <a:endParaRPr lang="fr-FR" sz="1600" smtClean="0"/>
          </a:p>
          <a:p>
            <a:pPr marL="190500" indent="-190500" eaLnBrk="1" hangingPunct="1"/>
            <a:r>
              <a:rPr lang="fr-FR" sz="1600" smtClean="0"/>
              <a:t> Comparaison entre le prix de vente théorique et le prix de marché estimé qui conduit au prix de vente retenu.</a:t>
            </a:r>
          </a:p>
          <a:p>
            <a:pPr marL="190500" indent="-190500" eaLnBrk="1" hangingPunct="1"/>
            <a:endParaRPr lang="fr-FR" sz="1600" smtClean="0"/>
          </a:p>
          <a:p>
            <a:pPr marL="190500" indent="-190500" eaLnBrk="1" hangingPunct="1"/>
            <a:r>
              <a:rPr lang="fr-FR" sz="1600" smtClean="0"/>
              <a:t> Calcul du CA annuel global, avec le prix de vente de lingot correspondant à chaque marché.</a:t>
            </a:r>
          </a:p>
          <a:p>
            <a:pPr marL="190500" indent="-190500" eaLnBrk="1" hangingPunct="1">
              <a:buFont typeface="Wingdings" pitchFamily="2" charset="2"/>
              <a:buNone/>
            </a:pPr>
            <a:endParaRPr lang="fr-FR" sz="1600" smtClean="0"/>
          </a:p>
        </p:txBody>
      </p:sp>
      <p:sp>
        <p:nvSpPr>
          <p:cNvPr id="40964" name="Rectangle 4"/>
          <p:cNvSpPr>
            <a:spLocks noChangeArrowheads="1"/>
          </p:cNvSpPr>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sz="2400" b="1">
                <a:solidFill>
                  <a:schemeClr val="tx2"/>
                </a:solidFill>
                <a:latin typeface="Calibri" pitchFamily="34" charset="0"/>
              </a:rPr>
              <a:t>Prix de vente lingots</a:t>
            </a:r>
          </a:p>
        </p:txBody>
      </p:sp>
    </p:spTree>
    <p:extLst>
      <p:ext uri="{BB962C8B-B14F-4D97-AF65-F5344CB8AC3E}">
        <p14:creationId xmlns:p14="http://schemas.microsoft.com/office/powerpoint/2010/main" val="2366281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28</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Les flux matières</a:t>
            </a:r>
          </a:p>
        </p:txBody>
      </p:sp>
    </p:spTree>
    <p:extLst>
      <p:ext uri="{BB962C8B-B14F-4D97-AF65-F5344CB8AC3E}">
        <p14:creationId xmlns:p14="http://schemas.microsoft.com/office/powerpoint/2010/main" val="3157278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numéro de diapositive 2"/>
          <p:cNvSpPr>
            <a:spLocks noGrp="1"/>
          </p:cNvSpPr>
          <p:nvPr>
            <p:ph type="sldNum" sz="quarter" idx="11"/>
          </p:nvPr>
        </p:nvSpPr>
        <p:spPr/>
        <p:txBody>
          <a:bodyPr/>
          <a:lstStyle/>
          <a:p>
            <a:pPr>
              <a:defRPr/>
            </a:pPr>
            <a:fld id="{2BD1587F-552B-4CBB-B5C8-5E3AC57A60B2}" type="slidenum">
              <a:rPr lang="fr-FR"/>
              <a:pPr>
                <a:defRPr/>
              </a:pPr>
              <a:t>29</a:t>
            </a:fld>
            <a:endParaRPr lang="fr-FR" dirty="0"/>
          </a:p>
        </p:txBody>
      </p:sp>
      <p:sp>
        <p:nvSpPr>
          <p:cNvPr id="33795" name="Rectangle 2"/>
          <p:cNvSpPr>
            <a:spLocks noGrp="1" noChangeArrowheads="1"/>
          </p:cNvSpPr>
          <p:nvPr>
            <p:ph type="title" idx="4294967295"/>
          </p:nvPr>
        </p:nvSpPr>
        <p:spPr/>
        <p:txBody>
          <a:bodyPr/>
          <a:lstStyle/>
          <a:p>
            <a:pPr eaLnBrk="1" hangingPunct="1"/>
            <a:r>
              <a:rPr lang="fr-FR" smtClean="0"/>
              <a:t> Les Flux Généraux de l’activité EcoTitanium</a:t>
            </a:r>
          </a:p>
        </p:txBody>
      </p:sp>
      <p:sp>
        <p:nvSpPr>
          <p:cNvPr id="33796" name="Rectangle 13"/>
          <p:cNvSpPr>
            <a:spLocks noChangeArrowheads="1"/>
          </p:cNvSpPr>
          <p:nvPr/>
        </p:nvSpPr>
        <p:spPr bwMode="auto">
          <a:xfrm>
            <a:off x="0" y="6264275"/>
            <a:ext cx="179388"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2" name="Rectangle à coins arrondis 1"/>
          <p:cNvSpPr/>
          <p:nvPr/>
        </p:nvSpPr>
        <p:spPr>
          <a:xfrm>
            <a:off x="2987675" y="270827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Elaboration lingot </a:t>
            </a:r>
            <a:r>
              <a:rPr lang="fr-FR" sz="1600" dirty="0" err="1">
                <a:solidFill>
                  <a:srgbClr val="FF0000"/>
                </a:solidFill>
              </a:rPr>
              <a:t>EcoTi</a:t>
            </a:r>
            <a:r>
              <a:rPr lang="fr-FR" sz="1600" dirty="0">
                <a:solidFill>
                  <a:srgbClr val="FF0000"/>
                </a:solidFill>
              </a:rPr>
              <a:t>-UKAD</a:t>
            </a:r>
          </a:p>
        </p:txBody>
      </p:sp>
      <p:sp>
        <p:nvSpPr>
          <p:cNvPr id="6" name="Rectangle à coins arrondis 5"/>
          <p:cNvSpPr/>
          <p:nvPr/>
        </p:nvSpPr>
        <p:spPr>
          <a:xfrm>
            <a:off x="2987675" y="3789363"/>
            <a:ext cx="2160588" cy="576262"/>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Forgeage billettes UKAD Forge</a:t>
            </a:r>
          </a:p>
        </p:txBody>
      </p:sp>
      <p:sp>
        <p:nvSpPr>
          <p:cNvPr id="7" name="Rectangle à coins arrondis 6"/>
          <p:cNvSpPr/>
          <p:nvPr/>
        </p:nvSpPr>
        <p:spPr>
          <a:xfrm>
            <a:off x="1339850" y="482282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Transformation Branche Alliages</a:t>
            </a:r>
          </a:p>
        </p:txBody>
      </p:sp>
      <p:sp>
        <p:nvSpPr>
          <p:cNvPr id="8" name="Rectangle à coins arrondis 7"/>
          <p:cNvSpPr/>
          <p:nvPr/>
        </p:nvSpPr>
        <p:spPr>
          <a:xfrm>
            <a:off x="4643438" y="4822825"/>
            <a:ext cx="2160587"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Matriçage Pamiers</a:t>
            </a:r>
          </a:p>
        </p:txBody>
      </p:sp>
      <p:sp>
        <p:nvSpPr>
          <p:cNvPr id="9" name="Rectangle à coins arrondis 8"/>
          <p:cNvSpPr/>
          <p:nvPr/>
        </p:nvSpPr>
        <p:spPr>
          <a:xfrm>
            <a:off x="1350963" y="5984875"/>
            <a:ext cx="5464175"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Client</a:t>
            </a:r>
          </a:p>
        </p:txBody>
      </p:sp>
      <p:cxnSp>
        <p:nvCxnSpPr>
          <p:cNvPr id="13" name="Connecteur droit avec flèche 12"/>
          <p:cNvCxnSpPr>
            <a:stCxn id="2" idx="2"/>
            <a:endCxn id="6" idx="0"/>
          </p:cNvCxnSpPr>
          <p:nvPr/>
        </p:nvCxnSpPr>
        <p:spPr>
          <a:xfrm>
            <a:off x="4067175" y="3284538"/>
            <a:ext cx="0" cy="504825"/>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6" idx="2"/>
            <a:endCxn id="8" idx="0"/>
          </p:cNvCxnSpPr>
          <p:nvPr/>
        </p:nvCxnSpPr>
        <p:spPr>
          <a:xfrm>
            <a:off x="4067175" y="4365625"/>
            <a:ext cx="1657350"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6" idx="2"/>
            <a:endCxn id="9" idx="0"/>
          </p:cNvCxnSpPr>
          <p:nvPr/>
        </p:nvCxnSpPr>
        <p:spPr>
          <a:xfrm>
            <a:off x="4067175" y="4365625"/>
            <a:ext cx="15875" cy="161925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6" idx="2"/>
            <a:endCxn id="7" idx="0"/>
          </p:cNvCxnSpPr>
          <p:nvPr/>
        </p:nvCxnSpPr>
        <p:spPr>
          <a:xfrm flipH="1">
            <a:off x="2419350" y="4365625"/>
            <a:ext cx="1647825"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624763" y="2544763"/>
            <a:ext cx="3175" cy="71913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807" name="ZoneTexte 22"/>
          <p:cNvSpPr txBox="1">
            <a:spLocks noChangeArrowheads="1"/>
          </p:cNvSpPr>
          <p:nvPr/>
        </p:nvSpPr>
        <p:spPr bwMode="auto">
          <a:xfrm>
            <a:off x="7596188" y="2460625"/>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Flux</a:t>
            </a:r>
          </a:p>
          <a:p>
            <a:pPr eaLnBrk="1" hangingPunct="1"/>
            <a:r>
              <a:rPr lang="fr-FR" sz="1600">
                <a:solidFill>
                  <a:srgbClr val="000000"/>
                </a:solidFill>
              </a:rPr>
              <a:t>produits</a:t>
            </a:r>
          </a:p>
        </p:txBody>
      </p:sp>
      <p:cxnSp>
        <p:nvCxnSpPr>
          <p:cNvPr id="26" name="Connecteur en arc 25"/>
          <p:cNvCxnSpPr/>
          <p:nvPr/>
        </p:nvCxnSpPr>
        <p:spPr>
          <a:xfrm rot="5400000">
            <a:off x="7088188" y="3987800"/>
            <a:ext cx="1079500" cy="1270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09" name="ZoneTexte 56325"/>
          <p:cNvSpPr txBox="1">
            <a:spLocks noChangeArrowheads="1"/>
          </p:cNvSpPr>
          <p:nvPr/>
        </p:nvSpPr>
        <p:spPr bwMode="auto">
          <a:xfrm>
            <a:off x="7596188" y="3744913"/>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Retour chutes contractualisé</a:t>
            </a:r>
          </a:p>
        </p:txBody>
      </p:sp>
      <p:cxnSp>
        <p:nvCxnSpPr>
          <p:cNvPr id="41" name="Connecteur en arc 40"/>
          <p:cNvCxnSpPr/>
          <p:nvPr/>
        </p:nvCxnSpPr>
        <p:spPr>
          <a:xfrm rot="5400000">
            <a:off x="7062788" y="5307013"/>
            <a:ext cx="1079500" cy="127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11" name="ZoneTexte 42"/>
          <p:cNvSpPr txBox="1">
            <a:spLocks noChangeArrowheads="1"/>
          </p:cNvSpPr>
          <p:nvPr/>
        </p:nvSpPr>
        <p:spPr bwMode="auto">
          <a:xfrm>
            <a:off x="7577138" y="5065713"/>
            <a:ext cx="1512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Complément achat chutes externes</a:t>
            </a:r>
          </a:p>
        </p:txBody>
      </p:sp>
      <p:cxnSp>
        <p:nvCxnSpPr>
          <p:cNvPr id="44" name="Connecteur en arc 43"/>
          <p:cNvCxnSpPr>
            <a:stCxn id="33" idx="1"/>
            <a:endCxn id="9" idx="1"/>
          </p:cNvCxnSpPr>
          <p:nvPr/>
        </p:nvCxnSpPr>
        <p:spPr>
          <a:xfrm rot="10800000" flipV="1">
            <a:off x="1350963" y="1916113"/>
            <a:ext cx="1636712" cy="4356100"/>
          </a:xfrm>
          <a:prstGeom prst="curvedConnector3">
            <a:avLst>
              <a:gd name="adj1" fmla="val 162569"/>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Connecteur en arc 50"/>
          <p:cNvCxnSpPr>
            <a:stCxn id="33" idx="1"/>
            <a:endCxn id="7" idx="1"/>
          </p:cNvCxnSpPr>
          <p:nvPr/>
        </p:nvCxnSpPr>
        <p:spPr>
          <a:xfrm rot="10800000" flipV="1">
            <a:off x="1339850" y="1916113"/>
            <a:ext cx="1647825" cy="3194050"/>
          </a:xfrm>
          <a:prstGeom prst="curvedConnector3">
            <a:avLst>
              <a:gd name="adj1" fmla="val 11387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7" idx="2"/>
          </p:cNvCxnSpPr>
          <p:nvPr/>
        </p:nvCxnSpPr>
        <p:spPr>
          <a:xfrm>
            <a:off x="2419350" y="5399088"/>
            <a:ext cx="14288" cy="61118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5724525" y="5394325"/>
            <a:ext cx="14288" cy="611188"/>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necteur en arc 67"/>
          <p:cNvCxnSpPr>
            <a:stCxn id="33" idx="3"/>
            <a:endCxn id="8" idx="3"/>
          </p:cNvCxnSpPr>
          <p:nvPr/>
        </p:nvCxnSpPr>
        <p:spPr>
          <a:xfrm>
            <a:off x="5135563" y="1916113"/>
            <a:ext cx="1668462" cy="3194050"/>
          </a:xfrm>
          <a:prstGeom prst="curvedConnector3">
            <a:avLst>
              <a:gd name="adj1" fmla="val 113698"/>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2987675" y="1557338"/>
            <a:ext cx="2147888" cy="719137"/>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Traitement des chutes, partenariat</a:t>
            </a:r>
          </a:p>
        </p:txBody>
      </p:sp>
      <p:cxnSp>
        <p:nvCxnSpPr>
          <p:cNvPr id="80" name="Connecteur en arc 79"/>
          <p:cNvCxnSpPr>
            <a:stCxn id="2" idx="0"/>
            <a:endCxn id="33" idx="2"/>
          </p:cNvCxnSpPr>
          <p:nvPr/>
        </p:nvCxnSpPr>
        <p:spPr>
          <a:xfrm rot="16200000" flipV="1">
            <a:off x="3848100" y="2489200"/>
            <a:ext cx="431800" cy="635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19" name="Connecteur en arc 130"/>
          <p:cNvCxnSpPr>
            <a:cxnSpLocks noChangeShapeType="1"/>
            <a:endCxn id="6" idx="1"/>
          </p:cNvCxnSpPr>
          <p:nvPr/>
        </p:nvCxnSpPr>
        <p:spPr bwMode="auto">
          <a:xfrm rot="5400000">
            <a:off x="2006600" y="3097213"/>
            <a:ext cx="1949450" cy="12700"/>
          </a:xfrm>
          <a:prstGeom prst="bentConnector4">
            <a:avLst>
              <a:gd name="adj1" fmla="val 19704"/>
              <a:gd name="adj2" fmla="val 1800000"/>
            </a:avLst>
          </a:prstGeom>
          <a:noFill/>
          <a:ln w="76200" algn="ctr">
            <a:solidFill>
              <a:srgbClr val="16C6D8"/>
            </a:solidFill>
            <a:miter lim="800000"/>
            <a:headEnd type="arrow" w="med" len="med"/>
            <a:tailEnd/>
          </a:ln>
          <a:extLst>
            <a:ext uri="{909E8E84-426E-40DD-AFC4-6F175D3DCCD1}">
              <a14:hiddenFill xmlns:a14="http://schemas.microsoft.com/office/drawing/2010/main">
                <a:noFill/>
              </a14:hiddenFill>
            </a:ext>
          </a:extLst>
        </p:spPr>
      </p:cxnSp>
      <p:cxnSp>
        <p:nvCxnSpPr>
          <p:cNvPr id="179" name="Connecteur en arc 178"/>
          <p:cNvCxnSpPr/>
          <p:nvPr/>
        </p:nvCxnSpPr>
        <p:spPr>
          <a:xfrm flipV="1">
            <a:off x="5135563" y="1557338"/>
            <a:ext cx="1628775" cy="1778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21" name="ZoneTexte 210"/>
          <p:cNvSpPr txBox="1">
            <a:spLocks noChangeArrowheads="1"/>
          </p:cNvSpPr>
          <p:nvPr/>
        </p:nvSpPr>
        <p:spPr bwMode="auto">
          <a:xfrm>
            <a:off x="90488" y="3875088"/>
            <a:ext cx="750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Chutes</a:t>
            </a:r>
          </a:p>
          <a:p>
            <a:pPr eaLnBrk="1" hangingPunct="1"/>
            <a:r>
              <a:rPr lang="fr-FR" sz="1400">
                <a:solidFill>
                  <a:srgbClr val="000000"/>
                </a:solidFill>
              </a:rPr>
              <a:t>100%</a:t>
            </a:r>
          </a:p>
        </p:txBody>
      </p:sp>
      <p:sp>
        <p:nvSpPr>
          <p:cNvPr id="33822" name="ZoneTexte 211"/>
          <p:cNvSpPr txBox="1">
            <a:spLocks noChangeArrowheads="1"/>
          </p:cNvSpPr>
          <p:nvPr/>
        </p:nvSpPr>
        <p:spPr bwMode="auto">
          <a:xfrm>
            <a:off x="755650" y="3167063"/>
            <a:ext cx="12112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90%</a:t>
            </a:r>
          </a:p>
          <a:p>
            <a:pPr eaLnBrk="1" hangingPunct="1"/>
            <a:r>
              <a:rPr lang="fr-FR" sz="1400">
                <a:solidFill>
                  <a:srgbClr val="000000"/>
                </a:solidFill>
              </a:rPr>
              <a:t>Copeaux 0%</a:t>
            </a:r>
          </a:p>
        </p:txBody>
      </p:sp>
      <p:sp>
        <p:nvSpPr>
          <p:cNvPr id="33823" name="ZoneTexte 213"/>
          <p:cNvSpPr txBox="1">
            <a:spLocks noChangeArrowheads="1"/>
          </p:cNvSpPr>
          <p:nvPr/>
        </p:nvSpPr>
        <p:spPr bwMode="auto">
          <a:xfrm>
            <a:off x="1773238" y="2716213"/>
            <a:ext cx="1309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100%</a:t>
            </a:r>
          </a:p>
          <a:p>
            <a:pPr eaLnBrk="1" hangingPunct="1"/>
            <a:r>
              <a:rPr lang="fr-FR" sz="1400">
                <a:solidFill>
                  <a:srgbClr val="000000"/>
                </a:solidFill>
              </a:rPr>
              <a:t>Copeaux 50%</a:t>
            </a:r>
          </a:p>
        </p:txBody>
      </p:sp>
      <p:sp>
        <p:nvSpPr>
          <p:cNvPr id="33824" name="ZoneTexte 214"/>
          <p:cNvSpPr txBox="1">
            <a:spLocks noChangeArrowheads="1"/>
          </p:cNvSpPr>
          <p:nvPr/>
        </p:nvSpPr>
        <p:spPr bwMode="auto">
          <a:xfrm>
            <a:off x="5970588" y="2759075"/>
            <a:ext cx="1309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95%</a:t>
            </a:r>
          </a:p>
          <a:p>
            <a:pPr eaLnBrk="1" hangingPunct="1"/>
            <a:r>
              <a:rPr lang="fr-FR" sz="1400">
                <a:solidFill>
                  <a:srgbClr val="000000"/>
                </a:solidFill>
              </a:rPr>
              <a:t>Copeaux 90%</a:t>
            </a:r>
          </a:p>
        </p:txBody>
      </p:sp>
      <p:sp>
        <p:nvSpPr>
          <p:cNvPr id="33825" name="ZoneTexte 180"/>
          <p:cNvSpPr txBox="1">
            <a:spLocks noChangeArrowheads="1"/>
          </p:cNvSpPr>
          <p:nvPr/>
        </p:nvSpPr>
        <p:spPr bwMode="auto">
          <a:xfrm>
            <a:off x="5435600" y="1016000"/>
            <a:ext cx="1427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Hypothèse:</a:t>
            </a:r>
          </a:p>
          <a:p>
            <a:pPr eaLnBrk="1" hangingPunct="1"/>
            <a:r>
              <a:rPr lang="fr-FR" sz="1600">
                <a:solidFill>
                  <a:srgbClr val="000000"/>
                </a:solidFill>
              </a:rPr>
              <a:t>40 % massifs</a:t>
            </a:r>
          </a:p>
          <a:p>
            <a:pPr eaLnBrk="1" hangingPunct="1"/>
            <a:r>
              <a:rPr lang="fr-FR" sz="1600">
                <a:solidFill>
                  <a:srgbClr val="000000"/>
                </a:solidFill>
              </a:rPr>
              <a:t>60% copeaux</a:t>
            </a:r>
          </a:p>
        </p:txBody>
      </p:sp>
      <p:sp>
        <p:nvSpPr>
          <p:cNvPr id="36" name="Rectangle à coins arrondis 35"/>
          <p:cNvSpPr/>
          <p:nvPr/>
        </p:nvSpPr>
        <p:spPr>
          <a:xfrm>
            <a:off x="6804025" y="1268413"/>
            <a:ext cx="2160588" cy="5762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Marché chutes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0633B6E2-A323-4728-8ECE-EB1E1C0C8A0C}" type="slidenum">
              <a:rPr lang="fr-FR"/>
              <a:pPr>
                <a:defRPr/>
              </a:pPr>
              <a:t>3</a:t>
            </a:fld>
            <a:endParaRPr lang="fr-FR" dirty="0"/>
          </a:p>
        </p:txBody>
      </p:sp>
      <p:sp>
        <p:nvSpPr>
          <p:cNvPr id="11267" name="Titre 1"/>
          <p:cNvSpPr>
            <a:spLocks noGrp="1"/>
          </p:cNvSpPr>
          <p:nvPr>
            <p:ph type="title" idx="4294967295"/>
          </p:nvPr>
        </p:nvSpPr>
        <p:spPr>
          <a:xfrm>
            <a:off x="1042988" y="3003550"/>
            <a:ext cx="7416800" cy="1289050"/>
          </a:xfrm>
        </p:spPr>
        <p:txBody>
          <a:bodyPr/>
          <a:lstStyle/>
          <a:p>
            <a:pPr algn="ctr"/>
            <a:r>
              <a:rPr lang="fr-FR" sz="4000" smtClean="0"/>
              <a:t>Le marché mondial du Titane</a:t>
            </a:r>
            <a:endParaRPr lang="en-US" sz="4000" smtClean="0"/>
          </a:p>
        </p:txBody>
      </p:sp>
      <p:sp>
        <p:nvSpPr>
          <p:cNvPr id="11268"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4"/>
          <p:cNvSpPr>
            <a:spLocks noGrp="1"/>
          </p:cNvSpPr>
          <p:nvPr>
            <p:ph type="sldNum" sz="quarter" idx="11"/>
          </p:nvPr>
        </p:nvSpPr>
        <p:spPr/>
        <p:txBody>
          <a:bodyPr/>
          <a:lstStyle/>
          <a:p>
            <a:pPr>
              <a:defRPr/>
            </a:pPr>
            <a:fld id="{E27DB4F3-CC02-4CCC-8695-64550DB080FE}" type="slidenum">
              <a:rPr lang="fr-FR"/>
              <a:pPr>
                <a:defRPr/>
              </a:pPr>
              <a:t>30</a:t>
            </a:fld>
            <a:endParaRPr lang="fr-FR" dirty="0"/>
          </a:p>
        </p:txBody>
      </p:sp>
      <p:sp>
        <p:nvSpPr>
          <p:cNvPr id="34819" name="Rectangle 2"/>
          <p:cNvSpPr>
            <a:spLocks noGrp="1" noChangeArrowheads="1"/>
          </p:cNvSpPr>
          <p:nvPr>
            <p:ph type="title"/>
          </p:nvPr>
        </p:nvSpPr>
        <p:spPr/>
        <p:txBody>
          <a:bodyPr/>
          <a:lstStyle/>
          <a:p>
            <a:pPr eaLnBrk="1" hangingPunct="1"/>
            <a:r>
              <a:rPr lang="fr-FR" sz="2000" smtClean="0"/>
              <a:t>Schéma d’enfournement des chutes à pleine capacité</a:t>
            </a:r>
          </a:p>
        </p:txBody>
      </p:sp>
      <p:sp>
        <p:nvSpPr>
          <p:cNvPr id="34820" name="Text Box 3"/>
          <p:cNvSpPr txBox="1">
            <a:spLocks noChangeArrowheads="1"/>
          </p:cNvSpPr>
          <p:nvPr/>
        </p:nvSpPr>
        <p:spPr bwMode="auto">
          <a:xfrm>
            <a:off x="2700338" y="1196975"/>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rgbClr val="FF0000"/>
                </a:solidFill>
              </a:rPr>
              <a:t>4000</a:t>
            </a:r>
            <a:r>
              <a:rPr lang="fr-FR" sz="1000" b="1"/>
              <a:t> T</a:t>
            </a:r>
            <a:r>
              <a:rPr lang="fr-FR" sz="1000"/>
              <a:t> de lingots refondus VAR</a:t>
            </a:r>
          </a:p>
        </p:txBody>
      </p:sp>
      <p:sp>
        <p:nvSpPr>
          <p:cNvPr id="34821" name="Text Box 4"/>
          <p:cNvSpPr txBox="1">
            <a:spLocks noChangeArrowheads="1"/>
          </p:cNvSpPr>
          <p:nvPr/>
        </p:nvSpPr>
        <p:spPr bwMode="auto">
          <a:xfrm>
            <a:off x="2700338" y="1600200"/>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4200 T d’électrodes PAMCHR</a:t>
            </a:r>
          </a:p>
        </p:txBody>
      </p:sp>
      <p:sp>
        <p:nvSpPr>
          <p:cNvPr id="34822" name="Text Box 5"/>
          <p:cNvSpPr txBox="1">
            <a:spLocks noChangeArrowheads="1"/>
          </p:cNvSpPr>
          <p:nvPr/>
        </p:nvSpPr>
        <p:spPr bwMode="auto">
          <a:xfrm>
            <a:off x="2700338" y="1984375"/>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chemeClr val="accent2"/>
                </a:solidFill>
              </a:rPr>
              <a:t>4400 T</a:t>
            </a:r>
            <a:r>
              <a:rPr lang="fr-FR" sz="1000"/>
              <a:t> à enfourner</a:t>
            </a:r>
          </a:p>
        </p:txBody>
      </p:sp>
      <p:sp>
        <p:nvSpPr>
          <p:cNvPr id="34823" name="Text Box 6"/>
          <p:cNvSpPr txBox="1">
            <a:spLocks noChangeArrowheads="1"/>
          </p:cNvSpPr>
          <p:nvPr/>
        </p:nvSpPr>
        <p:spPr bwMode="auto">
          <a:xfrm>
            <a:off x="1547813" y="2387600"/>
            <a:ext cx="2376487"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chemeClr val="folHlink"/>
                </a:solidFill>
              </a:rPr>
              <a:t>900 T</a:t>
            </a:r>
            <a:r>
              <a:rPr lang="fr-FR" sz="1000"/>
              <a:t> d’éponges</a:t>
            </a:r>
          </a:p>
        </p:txBody>
      </p:sp>
      <p:sp>
        <p:nvSpPr>
          <p:cNvPr id="34824" name="Text Box 7"/>
          <p:cNvSpPr txBox="1">
            <a:spLocks noChangeArrowheads="1"/>
          </p:cNvSpPr>
          <p:nvPr/>
        </p:nvSpPr>
        <p:spPr bwMode="auto">
          <a:xfrm>
            <a:off x="4572000" y="2378075"/>
            <a:ext cx="3024188"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t>3500 T</a:t>
            </a:r>
            <a:r>
              <a:rPr lang="fr-FR" sz="1000"/>
              <a:t> de massifs et copeaux traités</a:t>
            </a:r>
          </a:p>
        </p:txBody>
      </p:sp>
      <p:sp>
        <p:nvSpPr>
          <p:cNvPr id="34825" name="Text Box 8"/>
          <p:cNvSpPr txBox="1">
            <a:spLocks noChangeArrowheads="1"/>
          </p:cNvSpPr>
          <p:nvPr/>
        </p:nvSpPr>
        <p:spPr bwMode="auto">
          <a:xfrm>
            <a:off x="4572000" y="2771775"/>
            <a:ext cx="302418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UKAD et AD génèrent </a:t>
            </a:r>
            <a:r>
              <a:rPr lang="fr-FR" sz="1000" b="1"/>
              <a:t>1510 T</a:t>
            </a:r>
            <a:r>
              <a:rPr lang="fr-FR" sz="1000"/>
              <a:t> (après traitement) :</a:t>
            </a:r>
          </a:p>
          <a:p>
            <a:pPr eaLnBrk="1" hangingPunct="1">
              <a:spcBef>
                <a:spcPct val="50000"/>
              </a:spcBef>
            </a:pPr>
            <a:r>
              <a:rPr lang="fr-FR" sz="1000"/>
              <a:t>         </a:t>
            </a:r>
            <a:r>
              <a:rPr lang="fr-FR" sz="1000">
                <a:sym typeface="Wingdings" pitchFamily="2" charset="2"/>
              </a:rPr>
              <a:t> </a:t>
            </a:r>
            <a:r>
              <a:rPr lang="fr-FR" sz="1000"/>
              <a:t>1010 T de massifs, </a:t>
            </a:r>
          </a:p>
          <a:p>
            <a:pPr eaLnBrk="1" hangingPunct="1">
              <a:spcBef>
                <a:spcPct val="50000"/>
              </a:spcBef>
            </a:pPr>
            <a:r>
              <a:rPr lang="fr-FR" sz="1000"/>
              <a:t>         </a:t>
            </a:r>
            <a:r>
              <a:rPr lang="fr-FR" sz="1000">
                <a:sym typeface="Wingdings" pitchFamily="2" charset="2"/>
              </a:rPr>
              <a:t> </a:t>
            </a:r>
            <a:r>
              <a:rPr lang="fr-FR" sz="1000"/>
              <a:t>500 T copeaux.</a:t>
            </a:r>
          </a:p>
        </p:txBody>
      </p:sp>
      <p:sp>
        <p:nvSpPr>
          <p:cNvPr id="34826" name="Text Box 9"/>
          <p:cNvSpPr txBox="1">
            <a:spLocks noChangeArrowheads="1"/>
          </p:cNvSpPr>
          <p:nvPr/>
        </p:nvSpPr>
        <p:spPr bwMode="auto">
          <a:xfrm>
            <a:off x="2700338" y="3616325"/>
            <a:ext cx="4392612"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000"/>
              <a:t>Soit </a:t>
            </a:r>
            <a:r>
              <a:rPr lang="fr-FR" sz="1000" b="1"/>
              <a:t>1990 T</a:t>
            </a:r>
            <a:r>
              <a:rPr lang="fr-FR" sz="1000"/>
              <a:t> de massifs et copeaux </a:t>
            </a:r>
            <a:r>
              <a:rPr lang="fr-FR" sz="1000" u="sng"/>
              <a:t>traités</a:t>
            </a:r>
            <a:r>
              <a:rPr lang="fr-FR" sz="1000"/>
              <a:t> à approvisionner. 200T (50T de massifs et 150 T de copeaux) proviennent des clients hors AIRBUS, en économie circulaire. Reste </a:t>
            </a:r>
            <a:r>
              <a:rPr lang="fr-FR" sz="1000" b="1"/>
              <a:t>1790</a:t>
            </a:r>
            <a:r>
              <a:rPr lang="fr-FR" sz="1000"/>
              <a:t> </a:t>
            </a:r>
            <a:r>
              <a:rPr lang="fr-FR" sz="1000" b="1"/>
              <a:t>T</a:t>
            </a:r>
            <a:r>
              <a:rPr lang="fr-FR" sz="1000"/>
              <a:t> à approvisionner :</a:t>
            </a:r>
          </a:p>
          <a:p>
            <a:pPr eaLnBrk="1" hangingPunct="1">
              <a:spcBef>
                <a:spcPct val="50000"/>
              </a:spcBef>
            </a:pPr>
            <a:r>
              <a:rPr lang="fr-FR" sz="1000"/>
              <a:t>                </a:t>
            </a:r>
            <a:r>
              <a:rPr lang="fr-FR" sz="1000">
                <a:sym typeface="Wingdings" pitchFamily="2" charset="2"/>
              </a:rPr>
              <a:t> 795</a:t>
            </a:r>
            <a:r>
              <a:rPr lang="fr-FR" sz="1000"/>
              <a:t> T de massifs</a:t>
            </a:r>
          </a:p>
          <a:p>
            <a:pPr eaLnBrk="1" hangingPunct="1">
              <a:spcBef>
                <a:spcPct val="50000"/>
              </a:spcBef>
            </a:pPr>
            <a:r>
              <a:rPr lang="fr-FR" sz="1000"/>
              <a:t>                </a:t>
            </a:r>
            <a:r>
              <a:rPr lang="fr-FR" sz="1000">
                <a:sym typeface="Wingdings" pitchFamily="2" charset="2"/>
              </a:rPr>
              <a:t> </a:t>
            </a:r>
            <a:r>
              <a:rPr lang="fr-FR" sz="1000"/>
              <a:t>995 T de copeaux.</a:t>
            </a:r>
          </a:p>
        </p:txBody>
      </p:sp>
      <p:sp>
        <p:nvSpPr>
          <p:cNvPr id="34827" name="Text Box 10"/>
          <p:cNvSpPr txBox="1">
            <a:spLocks noChangeArrowheads="1"/>
          </p:cNvSpPr>
          <p:nvPr/>
        </p:nvSpPr>
        <p:spPr bwMode="auto">
          <a:xfrm>
            <a:off x="2700338" y="4797425"/>
            <a:ext cx="4392612" cy="93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u="sng"/>
              <a:t>Avant traitement</a:t>
            </a:r>
            <a:r>
              <a:rPr lang="fr-FR" sz="1000"/>
              <a:t>, il faut donc approvisionner :</a:t>
            </a:r>
          </a:p>
          <a:p>
            <a:pPr eaLnBrk="1" hangingPunct="1">
              <a:spcBef>
                <a:spcPct val="50000"/>
              </a:spcBef>
            </a:pPr>
            <a:r>
              <a:rPr lang="fr-FR" sz="1000">
                <a:sym typeface="Wingdings" pitchFamily="2" charset="2"/>
              </a:rPr>
              <a:t>		 </a:t>
            </a:r>
            <a:r>
              <a:rPr lang="fr-FR" sz="1000">
                <a:solidFill>
                  <a:schemeClr val="accent2"/>
                </a:solidFill>
              </a:rPr>
              <a:t>40 % de massifs</a:t>
            </a:r>
            <a:r>
              <a:rPr lang="fr-FR" sz="1000"/>
              <a:t> : 883 T,</a:t>
            </a:r>
          </a:p>
          <a:p>
            <a:pPr eaLnBrk="1" hangingPunct="1">
              <a:spcBef>
                <a:spcPct val="50000"/>
              </a:spcBef>
            </a:pPr>
            <a:r>
              <a:rPr lang="fr-FR" sz="1000"/>
              <a:t>		</a:t>
            </a:r>
            <a:r>
              <a:rPr lang="fr-FR" sz="1000">
                <a:sym typeface="Wingdings" pitchFamily="2" charset="2"/>
              </a:rPr>
              <a:t> </a:t>
            </a:r>
            <a:r>
              <a:rPr lang="fr-FR" sz="1000">
                <a:solidFill>
                  <a:schemeClr val="accent2"/>
                </a:solidFill>
              </a:rPr>
              <a:t>60 % de copeaux</a:t>
            </a:r>
            <a:r>
              <a:rPr lang="fr-FR" sz="1000"/>
              <a:t> : 1326 T,</a:t>
            </a:r>
          </a:p>
          <a:p>
            <a:pPr algn="ctr" eaLnBrk="1" hangingPunct="1">
              <a:spcBef>
                <a:spcPct val="50000"/>
              </a:spcBef>
            </a:pPr>
            <a:r>
              <a:rPr lang="fr-FR" sz="1000" u="sng"/>
              <a:t>Soit </a:t>
            </a:r>
            <a:r>
              <a:rPr lang="fr-FR" sz="1000" b="1" u="sng"/>
              <a:t>2210 T</a:t>
            </a:r>
            <a:r>
              <a:rPr lang="fr-FR" sz="1000" u="sng"/>
              <a:t> non traités à approvisionner</a:t>
            </a:r>
          </a:p>
        </p:txBody>
      </p:sp>
      <p:sp>
        <p:nvSpPr>
          <p:cNvPr id="34828" name="Text Box 11"/>
          <p:cNvSpPr txBox="1">
            <a:spLocks noChangeArrowheads="1"/>
          </p:cNvSpPr>
          <p:nvPr/>
        </p:nvSpPr>
        <p:spPr bwMode="auto">
          <a:xfrm>
            <a:off x="2700338" y="5876925"/>
            <a:ext cx="4392612"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PRAXY nous amenant </a:t>
            </a:r>
            <a:r>
              <a:rPr lang="fr-FR" sz="1000" u="sng"/>
              <a:t>710 T</a:t>
            </a:r>
            <a:r>
              <a:rPr lang="fr-FR" sz="1000"/>
              <a:t> non traitées (285 de massifs et 425 de copeaux), il reste donc à approvisionner  </a:t>
            </a:r>
            <a:r>
              <a:rPr lang="fr-FR" sz="1000" b="1">
                <a:solidFill>
                  <a:srgbClr val="FF0000"/>
                </a:solidFill>
              </a:rPr>
              <a:t>1500</a:t>
            </a:r>
            <a:r>
              <a:rPr lang="fr-FR" sz="1000" b="1"/>
              <a:t> T</a:t>
            </a:r>
            <a:r>
              <a:rPr lang="fr-FR" sz="1000"/>
              <a:t> (AIRBUS):</a:t>
            </a:r>
          </a:p>
          <a:p>
            <a:pPr eaLnBrk="1" hangingPunct="1">
              <a:spcBef>
                <a:spcPct val="50000"/>
              </a:spcBef>
            </a:pPr>
            <a:r>
              <a:rPr lang="fr-FR" sz="1000"/>
              <a:t>	</a:t>
            </a:r>
            <a:r>
              <a:rPr lang="fr-FR" sz="1000">
                <a:sym typeface="Wingdings" pitchFamily="2" charset="2"/>
              </a:rPr>
              <a:t> </a:t>
            </a:r>
            <a:r>
              <a:rPr lang="fr-FR" sz="1000">
                <a:solidFill>
                  <a:schemeClr val="accent2"/>
                </a:solidFill>
              </a:rPr>
              <a:t>40 % de massifs</a:t>
            </a:r>
            <a:r>
              <a:rPr lang="fr-FR" sz="1000"/>
              <a:t> : 600 T </a:t>
            </a:r>
          </a:p>
          <a:p>
            <a:pPr eaLnBrk="1" hangingPunct="1">
              <a:spcBef>
                <a:spcPct val="50000"/>
              </a:spcBef>
            </a:pPr>
            <a:r>
              <a:rPr lang="fr-FR" sz="1000"/>
              <a:t>	</a:t>
            </a:r>
            <a:r>
              <a:rPr lang="fr-FR" sz="1000">
                <a:sym typeface="Wingdings" pitchFamily="2" charset="2"/>
              </a:rPr>
              <a:t> </a:t>
            </a:r>
            <a:r>
              <a:rPr lang="fr-FR" sz="1000">
                <a:solidFill>
                  <a:schemeClr val="accent2"/>
                </a:solidFill>
              </a:rPr>
              <a:t>60 % de copeaux</a:t>
            </a:r>
            <a:r>
              <a:rPr lang="fr-FR" sz="1000"/>
              <a:t> : 900 T</a:t>
            </a:r>
          </a:p>
        </p:txBody>
      </p:sp>
      <p:sp>
        <p:nvSpPr>
          <p:cNvPr id="34829" name="Line 12"/>
          <p:cNvSpPr>
            <a:spLocks noChangeShapeType="1"/>
          </p:cNvSpPr>
          <p:nvPr/>
        </p:nvSpPr>
        <p:spPr bwMode="auto">
          <a:xfrm>
            <a:off x="4716463" y="14557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3"/>
          <p:cNvSpPr>
            <a:spLocks noChangeShapeType="1"/>
          </p:cNvSpPr>
          <p:nvPr/>
        </p:nvSpPr>
        <p:spPr bwMode="auto">
          <a:xfrm>
            <a:off x="4716463" y="18494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4"/>
          <p:cNvSpPr>
            <a:spLocks noChangeShapeType="1"/>
          </p:cNvSpPr>
          <p:nvPr/>
        </p:nvSpPr>
        <p:spPr bwMode="auto">
          <a:xfrm>
            <a:off x="5292725" y="223361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5"/>
          <p:cNvSpPr>
            <a:spLocks noChangeShapeType="1"/>
          </p:cNvSpPr>
          <p:nvPr/>
        </p:nvSpPr>
        <p:spPr bwMode="auto">
          <a:xfrm>
            <a:off x="3563938" y="222885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6"/>
          <p:cNvSpPr>
            <a:spLocks noChangeShapeType="1"/>
          </p:cNvSpPr>
          <p:nvPr/>
        </p:nvSpPr>
        <p:spPr bwMode="auto">
          <a:xfrm>
            <a:off x="5292725" y="262731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17"/>
          <p:cNvSpPr>
            <a:spLocks noChangeShapeType="1"/>
          </p:cNvSpPr>
          <p:nvPr/>
        </p:nvSpPr>
        <p:spPr bwMode="auto">
          <a:xfrm>
            <a:off x="5292725" y="348138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18"/>
          <p:cNvSpPr>
            <a:spLocks noChangeShapeType="1"/>
          </p:cNvSpPr>
          <p:nvPr/>
        </p:nvSpPr>
        <p:spPr bwMode="auto">
          <a:xfrm>
            <a:off x="4716463" y="46529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19"/>
          <p:cNvSpPr>
            <a:spLocks noChangeShapeType="1"/>
          </p:cNvSpPr>
          <p:nvPr/>
        </p:nvSpPr>
        <p:spPr bwMode="auto">
          <a:xfrm>
            <a:off x="4716463" y="573405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Text Box 20"/>
          <p:cNvSpPr txBox="1">
            <a:spLocks noChangeArrowheads="1"/>
          </p:cNvSpPr>
          <p:nvPr/>
        </p:nvSpPr>
        <p:spPr bwMode="auto">
          <a:xfrm>
            <a:off x="7596188" y="2708275"/>
            <a:ext cx="18002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a:t>43% des chutes sont générées en interne UKAD/AD</a:t>
            </a:r>
          </a:p>
        </p:txBody>
      </p:sp>
      <p:sp>
        <p:nvSpPr>
          <p:cNvPr id="34838" name="Line 21"/>
          <p:cNvSpPr>
            <a:spLocks noChangeShapeType="1"/>
          </p:cNvSpPr>
          <p:nvPr/>
        </p:nvSpPr>
        <p:spPr bwMode="auto">
          <a:xfrm>
            <a:off x="8243888" y="3357563"/>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Text Box 22"/>
          <p:cNvSpPr txBox="1">
            <a:spLocks noChangeArrowheads="1"/>
          </p:cNvSpPr>
          <p:nvPr/>
        </p:nvSpPr>
        <p:spPr bwMode="auto">
          <a:xfrm>
            <a:off x="7524750" y="3716338"/>
            <a:ext cx="14398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200"/>
              <a:t>Sécurisation du </a:t>
            </a:r>
          </a:p>
          <a:p>
            <a:pPr algn="ctr" eaLnBrk="1" hangingPunct="1">
              <a:spcBef>
                <a:spcPct val="50000"/>
              </a:spcBef>
            </a:pPr>
            <a:r>
              <a:rPr lang="fr-FR" sz="1200"/>
              <a:t>modèle</a:t>
            </a:r>
          </a:p>
        </p:txBody>
      </p:sp>
      <p:sp>
        <p:nvSpPr>
          <p:cNvPr id="34840" name="Text Box 23"/>
          <p:cNvSpPr txBox="1">
            <a:spLocks noChangeArrowheads="1"/>
          </p:cNvSpPr>
          <p:nvPr/>
        </p:nvSpPr>
        <p:spPr bwMode="auto">
          <a:xfrm>
            <a:off x="107950" y="2852738"/>
            <a:ext cx="25193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Intégration de toutes les chutes internes (UKAD et Branche Alliages) générées par l’activité EcoTitanium</a:t>
            </a:r>
          </a:p>
        </p:txBody>
      </p:sp>
      <p:sp>
        <p:nvSpPr>
          <p:cNvPr id="34841" name="Text Box 24"/>
          <p:cNvSpPr txBox="1">
            <a:spLocks noChangeArrowheads="1"/>
          </p:cNvSpPr>
          <p:nvPr/>
        </p:nvSpPr>
        <p:spPr bwMode="auto">
          <a:xfrm>
            <a:off x="107950" y="3789363"/>
            <a:ext cx="25193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Intégration des chutes clients liées aux ventes d’EcoTitanium (conditions « économie circulaire »)</a:t>
            </a:r>
          </a:p>
        </p:txBody>
      </p:sp>
      <p:sp>
        <p:nvSpPr>
          <p:cNvPr id="34842" name="Text Box 25"/>
          <p:cNvSpPr txBox="1">
            <a:spLocks noChangeArrowheads="1"/>
          </p:cNvSpPr>
          <p:nvPr/>
        </p:nvSpPr>
        <p:spPr bwMode="auto">
          <a:xfrm>
            <a:off x="107950" y="4733925"/>
            <a:ext cx="25923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Les chutes clients et internes issues des lingots UKTMP sont recyclées sur le marché corrosion</a:t>
            </a:r>
          </a:p>
        </p:txBody>
      </p:sp>
      <p:sp>
        <p:nvSpPr>
          <p:cNvPr id="34843" name="Text Box 26"/>
          <p:cNvSpPr txBox="1">
            <a:spLocks noChangeArrowheads="1"/>
          </p:cNvSpPr>
          <p:nvPr/>
        </p:nvSpPr>
        <p:spPr bwMode="auto">
          <a:xfrm>
            <a:off x="96838" y="5516563"/>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Complément de chutes aux conditions de marché</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31</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Investissements et planning</a:t>
            </a:r>
          </a:p>
        </p:txBody>
      </p:sp>
    </p:spTree>
    <p:extLst>
      <p:ext uri="{BB962C8B-B14F-4D97-AF65-F5344CB8AC3E}">
        <p14:creationId xmlns:p14="http://schemas.microsoft.com/office/powerpoint/2010/main" val="1196473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3951D39F-FE81-47FB-9110-85A5E0C68B95}" type="slidenum">
              <a:rPr lang="fr-FR"/>
              <a:pPr>
                <a:defRPr/>
              </a:pPr>
              <a:t>32</a:t>
            </a:fld>
            <a:endParaRPr lang="fr-FR" dirty="0"/>
          </a:p>
        </p:txBody>
      </p:sp>
      <p:sp>
        <p:nvSpPr>
          <p:cNvPr id="35843" name="Rectangle 2"/>
          <p:cNvSpPr>
            <a:spLocks noGrp="1" noChangeArrowheads="1"/>
          </p:cNvSpPr>
          <p:nvPr>
            <p:ph type="title"/>
          </p:nvPr>
        </p:nvSpPr>
        <p:spPr>
          <a:xfrm>
            <a:off x="806450" y="258763"/>
            <a:ext cx="8229600" cy="649287"/>
          </a:xfrm>
        </p:spPr>
        <p:txBody>
          <a:bodyPr/>
          <a:lstStyle/>
          <a:p>
            <a:pPr eaLnBrk="1" hangingPunct="1"/>
            <a:r>
              <a:rPr lang="fr-FR" smtClean="0"/>
              <a:t>Investissements </a:t>
            </a:r>
          </a:p>
        </p:txBody>
      </p:sp>
      <p:sp>
        <p:nvSpPr>
          <p:cNvPr id="35844" name="Rectangle 3"/>
          <p:cNvSpPr>
            <a:spLocks noGrp="1" noChangeArrowheads="1"/>
          </p:cNvSpPr>
          <p:nvPr>
            <p:ph type="body" idx="1"/>
          </p:nvPr>
        </p:nvSpPr>
        <p:spPr>
          <a:xfrm>
            <a:off x="107950" y="692150"/>
            <a:ext cx="8785225" cy="603250"/>
          </a:xfrm>
        </p:spPr>
        <p:txBody>
          <a:bodyPr/>
          <a:lstStyle/>
          <a:p>
            <a:pPr eaLnBrk="1" hangingPunct="1">
              <a:buFont typeface="Wingdings" pitchFamily="2" charset="2"/>
              <a:buNone/>
            </a:pPr>
            <a:r>
              <a:rPr lang="fr-FR" sz="1600" smtClean="0"/>
              <a:t>La décomposition de l’investissement est la suivante :</a:t>
            </a:r>
          </a:p>
        </p:txBody>
      </p:sp>
      <p:sp>
        <p:nvSpPr>
          <p:cNvPr id="35845" name="ZoneTexte 77182"/>
          <p:cNvSpPr txBox="1">
            <a:spLocks noChangeArrowheads="1"/>
          </p:cNvSpPr>
          <p:nvPr/>
        </p:nvSpPr>
        <p:spPr bwMode="auto">
          <a:xfrm>
            <a:off x="900113" y="1836738"/>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Phase 1 :</a:t>
            </a:r>
          </a:p>
          <a:p>
            <a:pPr eaLnBrk="1" hangingPunct="1"/>
            <a:r>
              <a:rPr lang="fr-FR" sz="1600"/>
              <a:t>2013 - 2017</a:t>
            </a:r>
            <a:endParaRPr lang="en-US" sz="1600"/>
          </a:p>
        </p:txBody>
      </p:sp>
      <p:sp>
        <p:nvSpPr>
          <p:cNvPr id="35846" name="ZoneTexte 77182"/>
          <p:cNvSpPr txBox="1">
            <a:spLocks noChangeArrowheads="1"/>
          </p:cNvSpPr>
          <p:nvPr/>
        </p:nvSpPr>
        <p:spPr bwMode="auto">
          <a:xfrm>
            <a:off x="971550" y="5516563"/>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Phase 2 :</a:t>
            </a:r>
          </a:p>
          <a:p>
            <a:pPr eaLnBrk="1" hangingPunct="1"/>
            <a:r>
              <a:rPr lang="fr-FR" sz="1600"/>
              <a:t>2018 - 2020</a:t>
            </a:r>
            <a:endParaRPr lang="en-US" sz="1600"/>
          </a:p>
        </p:txBody>
      </p:sp>
      <p:graphicFrame>
        <p:nvGraphicFramePr>
          <p:cNvPr id="2" name="Tableau 1"/>
          <p:cNvGraphicFramePr>
            <a:graphicFrameLocks noGrp="1"/>
          </p:cNvGraphicFramePr>
          <p:nvPr/>
        </p:nvGraphicFramePr>
        <p:xfrm>
          <a:off x="2484438" y="981075"/>
          <a:ext cx="4391025" cy="4156085"/>
        </p:xfrm>
        <a:graphic>
          <a:graphicData uri="http://schemas.openxmlformats.org/drawingml/2006/table">
            <a:tbl>
              <a:tblPr/>
              <a:tblGrid>
                <a:gridCol w="2877317"/>
                <a:gridCol w="1513708"/>
              </a:tblGrid>
              <a:tr h="544205">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0499">
                <a:tc>
                  <a:txBody>
                    <a:bodyPr/>
                    <a:lstStyle/>
                    <a:p>
                      <a:pPr algn="l" fontAlgn="ctr"/>
                      <a:r>
                        <a:rPr lang="en-US" sz="1200" b="0" i="0" u="none" strike="noStrike">
                          <a:effectLst/>
                          <a:latin typeface="Arial"/>
                        </a:rPr>
                        <a:t>Four PAMCHR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16,0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Annexe four : outillage</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0,4</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1er Four VAR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Annexe VAR : nettoyage haute pression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Annexe VAR : outillage (scie)</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Retourneur à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Unité de pesage et mélangeage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Equipement de préparation des chutes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Parachèvement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Terrain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9">
                <a:tc>
                  <a:txBody>
                    <a:bodyPr/>
                    <a:lstStyle/>
                    <a:p>
                      <a:pPr algn="l" fontAlgn="ctr"/>
                      <a:r>
                        <a:rPr lang="fr-FR" sz="1200" b="0" i="0" u="none" strike="noStrike">
                          <a:effectLst/>
                          <a:latin typeface="Arial"/>
                        </a:rPr>
                        <a:t>Système d'information et de gestion de production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Batiment</a:t>
                      </a:r>
                      <a:r>
                        <a:rPr lang="en-US" sz="1200" b="0" i="0" u="none" strike="noStrike" dirty="0">
                          <a:effectLst/>
                          <a:latin typeface="Arial"/>
                        </a:rPr>
                        <a:t> (</a:t>
                      </a:r>
                      <a:r>
                        <a:rPr lang="en-US" sz="1200" b="0" i="0" u="none" strike="noStrike" dirty="0" err="1">
                          <a:effectLst/>
                          <a:latin typeface="Arial"/>
                        </a:rPr>
                        <a:t>charpente</a:t>
                      </a:r>
                      <a:r>
                        <a:rPr lang="en-US" sz="1200" b="0" i="0" u="none" strike="noStrike" dirty="0">
                          <a:effectLst/>
                          <a:latin typeface="Arial"/>
                        </a:rPr>
                        <a:t>, </a:t>
                      </a:r>
                      <a:r>
                        <a:rPr lang="en-US" sz="1200" b="0" i="0" u="none" strike="noStrike" dirty="0" err="1" smtClean="0">
                          <a:effectLst/>
                          <a:latin typeface="Arial"/>
                        </a:rPr>
                        <a:t>génie</a:t>
                      </a:r>
                      <a:r>
                        <a:rPr lang="en-US" sz="1200" b="0" i="0" u="none" strike="noStrike" baseline="0" dirty="0" smtClean="0">
                          <a:effectLst/>
                          <a:latin typeface="Arial"/>
                        </a:rPr>
                        <a:t> civil</a:t>
                      </a:r>
                      <a:r>
                        <a:rPr lang="en-US" sz="1200" b="0" i="0" u="none" strike="noStrike" dirty="0" smtClean="0">
                          <a:effectLst/>
                          <a:latin typeface="Arial"/>
                        </a:rPr>
                        <a:t>, </a:t>
                      </a:r>
                      <a:r>
                        <a:rPr lang="en-US" sz="1200" b="0" i="0" u="none" strike="noStrike" dirty="0" err="1">
                          <a:effectLst/>
                          <a:latin typeface="Arial"/>
                        </a:rPr>
                        <a:t>bureaux</a:t>
                      </a:r>
                      <a:r>
                        <a:rPr lang="en-US" sz="1200" b="0" i="0" u="none" strike="noStrike" dirty="0">
                          <a:effectLst/>
                          <a:latin typeface="Arial"/>
                        </a:rPr>
                        <a: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7,0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Ponts</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Electricité</a:t>
                      </a:r>
                      <a:r>
                        <a:rPr lang="en-US" sz="1200" b="0" i="0" u="none" strike="noStrike" dirty="0">
                          <a:effectLst/>
                          <a:latin typeface="Arial"/>
                        </a:rPr>
                        <a:t> et </a:t>
                      </a:r>
                      <a:r>
                        <a:rPr lang="en-US" sz="1200" b="0" i="0" u="none" strike="noStrike" dirty="0" err="1">
                          <a:effectLst/>
                          <a:latin typeface="Arial"/>
                        </a:rPr>
                        <a:t>utilités</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5,5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dirty="0">
                          <a:effectLst/>
                          <a:latin typeface="Arial"/>
                        </a:rPr>
                        <a:t>Voirie et Réseaux </a:t>
                      </a:r>
                      <a:r>
                        <a:rPr lang="fr-FR" sz="1200" b="0" i="0" u="none" strike="noStrike" dirty="0" smtClean="0">
                          <a:effectLst/>
                          <a:latin typeface="Arial"/>
                        </a:rPr>
                        <a:t>Divers</a:t>
                      </a:r>
                      <a:endParaRPr lang="fr-FR"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1,8</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smtClean="0">
                          <a:effectLst/>
                          <a:latin typeface="Arial"/>
                        </a:rPr>
                        <a:t>Equipe</a:t>
                      </a:r>
                      <a:r>
                        <a:rPr lang="en-US" sz="1200" b="0" i="0" u="none" strike="noStrike" dirty="0" smtClean="0">
                          <a:effectLst/>
                          <a:latin typeface="Arial"/>
                        </a:rPr>
                        <a:t> </a:t>
                      </a:r>
                      <a:r>
                        <a:rPr lang="en-US" sz="1200" b="0" i="0" u="none" strike="noStrike" dirty="0" err="1" smtClean="0">
                          <a:effectLst/>
                          <a:latin typeface="Arial"/>
                        </a:rPr>
                        <a:t>Projet</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4,9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3,6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l" fontAlgn="b"/>
                      <a:r>
                        <a:rPr lang="en-US" sz="1200" b="0" i="0" u="none" strike="noStrike">
                          <a:effectLst/>
                          <a:latin typeface="Arial"/>
                        </a:rPr>
                        <a:t>TOTAL </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48,9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3" name="Tableau 2"/>
          <p:cNvGraphicFramePr>
            <a:graphicFrameLocks noGrp="1"/>
          </p:cNvGraphicFramePr>
          <p:nvPr/>
        </p:nvGraphicFramePr>
        <p:xfrm>
          <a:off x="2484438" y="5454650"/>
          <a:ext cx="4391025" cy="1006474"/>
        </p:xfrm>
        <a:graphic>
          <a:graphicData uri="http://schemas.openxmlformats.org/drawingml/2006/table">
            <a:tbl>
              <a:tblPr/>
              <a:tblGrid>
                <a:gridCol w="2877317"/>
                <a:gridCol w="1513708"/>
              </a:tblGrid>
              <a:tr h="434614">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90620">
                <a:tc>
                  <a:txBody>
                    <a:bodyPr/>
                    <a:lstStyle/>
                    <a:p>
                      <a:pPr algn="l" fontAlgn="ctr"/>
                      <a:r>
                        <a:rPr lang="en-US" sz="1200" b="0" i="0" u="none" strike="noStrike">
                          <a:effectLst/>
                          <a:latin typeface="Arial"/>
                        </a:rPr>
                        <a:t>2eme Four VAR :</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20">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620">
                <a:tc>
                  <a:txBody>
                    <a:bodyPr/>
                    <a:lstStyle/>
                    <a:p>
                      <a:pPr algn="l" fontAlgn="b"/>
                      <a:r>
                        <a:rPr lang="en-US" sz="1200" b="0" i="0" u="none" strike="noStrike">
                          <a:effectLst/>
                          <a:latin typeface="Arial"/>
                        </a:rPr>
                        <a:t>TOTAL </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3,6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24"/>
          <p:cNvSpPr>
            <a:spLocks noChangeShapeType="1"/>
          </p:cNvSpPr>
          <p:nvPr/>
        </p:nvSpPr>
        <p:spPr bwMode="auto">
          <a:xfrm flipH="1" flipV="1">
            <a:off x="1763006" y="2492895"/>
            <a:ext cx="0" cy="1080567"/>
          </a:xfrm>
          <a:prstGeom prst="line">
            <a:avLst/>
          </a:prstGeom>
          <a:noFill/>
          <a:ln w="158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Espace réservé du numéro de diapositive 4"/>
          <p:cNvSpPr>
            <a:spLocks noGrp="1"/>
          </p:cNvSpPr>
          <p:nvPr>
            <p:ph type="sldNum" sz="quarter" idx="11"/>
          </p:nvPr>
        </p:nvSpPr>
        <p:spPr/>
        <p:txBody>
          <a:bodyPr/>
          <a:lstStyle/>
          <a:p>
            <a:pPr>
              <a:defRPr/>
            </a:pPr>
            <a:fld id="{F3BEB9CA-9FD1-4386-B993-3E2A17A542B6}" type="slidenum">
              <a:rPr lang="fr-FR"/>
              <a:pPr>
                <a:defRPr/>
              </a:pPr>
              <a:t>33</a:t>
            </a:fld>
            <a:endParaRPr lang="fr-FR" dirty="0"/>
          </a:p>
        </p:txBody>
      </p:sp>
      <p:sp>
        <p:nvSpPr>
          <p:cNvPr id="38915" name="Rectangle 2"/>
          <p:cNvSpPr>
            <a:spLocks noGrp="1" noChangeArrowheads="1"/>
          </p:cNvSpPr>
          <p:nvPr>
            <p:ph type="title"/>
          </p:nvPr>
        </p:nvSpPr>
        <p:spPr/>
        <p:txBody>
          <a:bodyPr/>
          <a:lstStyle/>
          <a:p>
            <a:pPr eaLnBrk="1" hangingPunct="1"/>
            <a:r>
              <a:rPr lang="fr-FR" smtClean="0"/>
              <a:t>Planning</a:t>
            </a:r>
          </a:p>
        </p:txBody>
      </p:sp>
      <p:sp>
        <p:nvSpPr>
          <p:cNvPr id="38916" name="Rectangle 3"/>
          <p:cNvSpPr>
            <a:spLocks noGrp="1" noChangeArrowheads="1"/>
          </p:cNvSpPr>
          <p:nvPr>
            <p:ph type="body" idx="1"/>
          </p:nvPr>
        </p:nvSpPr>
        <p:spPr>
          <a:xfrm>
            <a:off x="468313" y="1268413"/>
            <a:ext cx="8229600" cy="377825"/>
          </a:xfrm>
        </p:spPr>
        <p:txBody>
          <a:bodyPr/>
          <a:lstStyle/>
          <a:p>
            <a:pPr eaLnBrk="1" hangingPunct="1">
              <a:buFont typeface="Wingdings" pitchFamily="2" charset="2"/>
              <a:buNone/>
            </a:pPr>
            <a:r>
              <a:rPr lang="fr-FR" sz="1600" dirty="0" smtClean="0"/>
              <a:t>L’échéancier du projet se présente ainsi :</a:t>
            </a:r>
          </a:p>
        </p:txBody>
      </p:sp>
      <p:sp>
        <p:nvSpPr>
          <p:cNvPr id="38917" name="Rectangle 4"/>
          <p:cNvSpPr>
            <a:spLocks noChangeArrowheads="1"/>
          </p:cNvSpPr>
          <p:nvPr/>
        </p:nvSpPr>
        <p:spPr bwMode="auto">
          <a:xfrm>
            <a:off x="323850" y="4292600"/>
            <a:ext cx="8351838"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 typeface="Wingdings" pitchFamily="2" charset="2"/>
              <a:buNone/>
            </a:pPr>
            <a:r>
              <a:rPr lang="fr-FR" sz="1200">
                <a:latin typeface="Calibri" pitchFamily="34" charset="0"/>
              </a:rPr>
              <a:t>	</a:t>
            </a:r>
            <a:r>
              <a:rPr lang="fr-FR" sz="1600">
                <a:latin typeface="Calibri" pitchFamily="34" charset="0"/>
              </a:rPr>
              <a:t>UKAD a choisi de programmer une montée en régime prudente. Le tableau suivant donne les tonnages prévisionnels année par année, jusqu’à l’atteinte du régime nominal en 2021 :</a:t>
            </a:r>
          </a:p>
        </p:txBody>
      </p:sp>
      <p:sp>
        <p:nvSpPr>
          <p:cNvPr id="38918" name="Text Box 7"/>
          <p:cNvSpPr txBox="1">
            <a:spLocks noChangeArrowheads="1"/>
          </p:cNvSpPr>
          <p:nvPr/>
        </p:nvSpPr>
        <p:spPr bwMode="auto">
          <a:xfrm>
            <a:off x="4141788" y="3586163"/>
            <a:ext cx="935037"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T1 2016</a:t>
            </a:r>
          </a:p>
        </p:txBody>
      </p:sp>
      <p:sp>
        <p:nvSpPr>
          <p:cNvPr id="38919" name="Text Box 10"/>
          <p:cNvSpPr txBox="1">
            <a:spLocks noChangeArrowheads="1"/>
          </p:cNvSpPr>
          <p:nvPr/>
        </p:nvSpPr>
        <p:spPr bwMode="auto">
          <a:xfrm>
            <a:off x="4932363" y="35861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2017</a:t>
            </a:r>
          </a:p>
        </p:txBody>
      </p:sp>
      <p:sp>
        <p:nvSpPr>
          <p:cNvPr id="38920" name="Text Box 11"/>
          <p:cNvSpPr txBox="1">
            <a:spLocks noChangeArrowheads="1"/>
          </p:cNvSpPr>
          <p:nvPr/>
        </p:nvSpPr>
        <p:spPr bwMode="auto">
          <a:xfrm>
            <a:off x="5867400" y="3586163"/>
            <a:ext cx="79216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2018</a:t>
            </a:r>
          </a:p>
        </p:txBody>
      </p:sp>
      <p:sp>
        <p:nvSpPr>
          <p:cNvPr id="38921" name="Text Box 12"/>
          <p:cNvSpPr txBox="1">
            <a:spLocks noChangeArrowheads="1"/>
          </p:cNvSpPr>
          <p:nvPr/>
        </p:nvSpPr>
        <p:spPr bwMode="auto">
          <a:xfrm>
            <a:off x="6948488" y="35861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2019</a:t>
            </a:r>
          </a:p>
        </p:txBody>
      </p:sp>
      <p:sp>
        <p:nvSpPr>
          <p:cNvPr id="38922" name="Text Box 13"/>
          <p:cNvSpPr txBox="1">
            <a:spLocks noChangeArrowheads="1"/>
          </p:cNvSpPr>
          <p:nvPr/>
        </p:nvSpPr>
        <p:spPr bwMode="auto">
          <a:xfrm>
            <a:off x="7885113" y="35734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2020</a:t>
            </a:r>
          </a:p>
        </p:txBody>
      </p:sp>
      <p:sp>
        <p:nvSpPr>
          <p:cNvPr id="38923" name="Text Box 14"/>
          <p:cNvSpPr txBox="1">
            <a:spLocks noChangeArrowheads="1"/>
          </p:cNvSpPr>
          <p:nvPr/>
        </p:nvSpPr>
        <p:spPr bwMode="auto">
          <a:xfrm>
            <a:off x="466725" y="3573463"/>
            <a:ext cx="79216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T2 2013</a:t>
            </a:r>
          </a:p>
        </p:txBody>
      </p:sp>
      <p:sp>
        <p:nvSpPr>
          <p:cNvPr id="38924" name="Text Box 15"/>
          <p:cNvSpPr txBox="1">
            <a:spLocks noChangeArrowheads="1"/>
          </p:cNvSpPr>
          <p:nvPr/>
        </p:nvSpPr>
        <p:spPr bwMode="auto">
          <a:xfrm>
            <a:off x="1474788" y="3573463"/>
            <a:ext cx="10096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T4 2013</a:t>
            </a:r>
          </a:p>
        </p:txBody>
      </p:sp>
      <p:sp>
        <p:nvSpPr>
          <p:cNvPr id="38925" name="Line 16"/>
          <p:cNvSpPr>
            <a:spLocks noChangeShapeType="1"/>
          </p:cNvSpPr>
          <p:nvPr/>
        </p:nvSpPr>
        <p:spPr bwMode="auto">
          <a:xfrm flipV="1">
            <a:off x="90011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7"/>
          <p:cNvSpPr>
            <a:spLocks noChangeShapeType="1"/>
          </p:cNvSpPr>
          <p:nvPr/>
        </p:nvSpPr>
        <p:spPr bwMode="auto">
          <a:xfrm flipV="1">
            <a:off x="5219700"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8"/>
          <p:cNvSpPr>
            <a:spLocks noChangeShapeType="1"/>
          </p:cNvSpPr>
          <p:nvPr/>
        </p:nvSpPr>
        <p:spPr bwMode="auto">
          <a:xfrm flipV="1">
            <a:off x="615632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Line 19"/>
          <p:cNvSpPr>
            <a:spLocks noChangeShapeType="1"/>
          </p:cNvSpPr>
          <p:nvPr/>
        </p:nvSpPr>
        <p:spPr bwMode="auto">
          <a:xfrm flipV="1">
            <a:off x="8172450"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20"/>
          <p:cNvSpPr>
            <a:spLocks noChangeShapeType="1"/>
          </p:cNvSpPr>
          <p:nvPr/>
        </p:nvSpPr>
        <p:spPr bwMode="auto">
          <a:xfrm flipV="1">
            <a:off x="450056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21"/>
          <p:cNvSpPr>
            <a:spLocks noChangeShapeType="1"/>
          </p:cNvSpPr>
          <p:nvPr/>
        </p:nvSpPr>
        <p:spPr bwMode="auto">
          <a:xfrm flipV="1">
            <a:off x="723582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Line 22"/>
          <p:cNvSpPr>
            <a:spLocks noChangeShapeType="1"/>
          </p:cNvSpPr>
          <p:nvPr/>
        </p:nvSpPr>
        <p:spPr bwMode="auto">
          <a:xfrm flipV="1">
            <a:off x="896461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Line 24"/>
          <p:cNvSpPr>
            <a:spLocks noChangeShapeType="1"/>
          </p:cNvSpPr>
          <p:nvPr/>
        </p:nvSpPr>
        <p:spPr bwMode="auto">
          <a:xfrm flipV="1">
            <a:off x="19081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Line 25"/>
          <p:cNvSpPr>
            <a:spLocks noChangeShapeType="1"/>
          </p:cNvSpPr>
          <p:nvPr/>
        </p:nvSpPr>
        <p:spPr bwMode="auto">
          <a:xfrm>
            <a:off x="539750" y="340995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Text Box 26"/>
          <p:cNvSpPr txBox="1">
            <a:spLocks noChangeArrowheads="1"/>
          </p:cNvSpPr>
          <p:nvPr/>
        </p:nvSpPr>
        <p:spPr bwMode="auto">
          <a:xfrm>
            <a:off x="423863" y="2662238"/>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Lancement projet</a:t>
            </a:r>
          </a:p>
        </p:txBody>
      </p:sp>
      <p:sp>
        <p:nvSpPr>
          <p:cNvPr id="38936" name="Line 29"/>
          <p:cNvSpPr>
            <a:spLocks noChangeShapeType="1"/>
          </p:cNvSpPr>
          <p:nvPr/>
        </p:nvSpPr>
        <p:spPr bwMode="auto">
          <a:xfrm flipV="1">
            <a:off x="5219700" y="2205038"/>
            <a:ext cx="3673475" cy="9366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Text Box 30"/>
          <p:cNvSpPr txBox="1">
            <a:spLocks noChangeArrowheads="1"/>
          </p:cNvSpPr>
          <p:nvPr/>
        </p:nvSpPr>
        <p:spPr bwMode="auto">
          <a:xfrm>
            <a:off x="4086225" y="2665413"/>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1ère coulées de lingots</a:t>
            </a:r>
          </a:p>
        </p:txBody>
      </p:sp>
      <p:sp>
        <p:nvSpPr>
          <p:cNvPr id="38938" name="Text Box 31"/>
          <p:cNvSpPr txBox="1">
            <a:spLocks noChangeArrowheads="1"/>
          </p:cNvSpPr>
          <p:nvPr/>
        </p:nvSpPr>
        <p:spPr bwMode="auto">
          <a:xfrm>
            <a:off x="6372225" y="2205038"/>
            <a:ext cx="1512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a:t>Montée en régime</a:t>
            </a:r>
          </a:p>
        </p:txBody>
      </p:sp>
      <p:sp>
        <p:nvSpPr>
          <p:cNvPr id="38939" name="Line 32"/>
          <p:cNvSpPr>
            <a:spLocks noChangeShapeType="1"/>
          </p:cNvSpPr>
          <p:nvPr/>
        </p:nvSpPr>
        <p:spPr bwMode="auto">
          <a:xfrm flipV="1">
            <a:off x="27717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0" name="Line 33"/>
          <p:cNvSpPr>
            <a:spLocks noChangeShapeType="1"/>
          </p:cNvSpPr>
          <p:nvPr/>
        </p:nvSpPr>
        <p:spPr bwMode="auto">
          <a:xfrm flipV="1">
            <a:off x="36353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1" name="Text Box 34"/>
          <p:cNvSpPr txBox="1">
            <a:spLocks noChangeArrowheads="1"/>
          </p:cNvSpPr>
          <p:nvPr/>
        </p:nvSpPr>
        <p:spPr bwMode="auto">
          <a:xfrm>
            <a:off x="2555875" y="2060848"/>
            <a:ext cx="1368425"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a:t>Construction  </a:t>
            </a:r>
            <a:r>
              <a:rPr lang="fr-FR" sz="1000" dirty="0" smtClean="0"/>
              <a:t>Bâtiments </a:t>
            </a:r>
          </a:p>
          <a:p>
            <a:pPr algn="ctr" eaLnBrk="1" hangingPunct="1">
              <a:spcBef>
                <a:spcPct val="50000"/>
              </a:spcBef>
            </a:pPr>
            <a:r>
              <a:rPr lang="fr-FR" sz="1000" dirty="0"/>
              <a:t>e</a:t>
            </a:r>
            <a:r>
              <a:rPr lang="fr-FR" sz="1000" dirty="0" smtClean="0"/>
              <a:t>t</a:t>
            </a:r>
          </a:p>
          <a:p>
            <a:pPr algn="ctr" eaLnBrk="1" hangingPunct="1">
              <a:spcBef>
                <a:spcPct val="50000"/>
              </a:spcBef>
            </a:pPr>
            <a:r>
              <a:rPr lang="fr-FR" sz="1000" dirty="0" smtClean="0"/>
              <a:t>Implantation Four Plasma</a:t>
            </a:r>
            <a:endParaRPr lang="fr-FR" sz="1000" dirty="0"/>
          </a:p>
        </p:txBody>
      </p:sp>
      <p:sp>
        <p:nvSpPr>
          <p:cNvPr id="38942" name="Text Box 35"/>
          <p:cNvSpPr txBox="1">
            <a:spLocks noChangeArrowheads="1"/>
          </p:cNvSpPr>
          <p:nvPr/>
        </p:nvSpPr>
        <p:spPr bwMode="auto">
          <a:xfrm>
            <a:off x="2338388" y="3573463"/>
            <a:ext cx="7937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T3 2014</a:t>
            </a:r>
          </a:p>
        </p:txBody>
      </p:sp>
      <p:sp>
        <p:nvSpPr>
          <p:cNvPr id="38943" name="Text Box 36"/>
          <p:cNvSpPr txBox="1">
            <a:spLocks noChangeArrowheads="1"/>
          </p:cNvSpPr>
          <p:nvPr/>
        </p:nvSpPr>
        <p:spPr bwMode="auto">
          <a:xfrm>
            <a:off x="3276600" y="3573463"/>
            <a:ext cx="7937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T1 2015</a:t>
            </a:r>
          </a:p>
        </p:txBody>
      </p:sp>
      <p:graphicFrame>
        <p:nvGraphicFramePr>
          <p:cNvPr id="77888" name="Group 64"/>
          <p:cNvGraphicFramePr>
            <a:graphicFrameLocks noGrp="1"/>
          </p:cNvGraphicFramePr>
          <p:nvPr>
            <p:extLst>
              <p:ext uri="{D42A27DB-BD31-4B8C-83A1-F6EECF244321}">
                <p14:modId xmlns:p14="http://schemas.microsoft.com/office/powerpoint/2010/main" val="4085998777"/>
              </p:ext>
            </p:extLst>
          </p:nvPr>
        </p:nvGraphicFramePr>
        <p:xfrm>
          <a:off x="683568" y="5084763"/>
          <a:ext cx="7820534" cy="822960"/>
        </p:xfrm>
        <a:graphic>
          <a:graphicData uri="http://schemas.openxmlformats.org/drawingml/2006/table">
            <a:tbl>
              <a:tblPr/>
              <a:tblGrid>
                <a:gridCol w="886620"/>
                <a:gridCol w="1155427"/>
                <a:gridCol w="1155427"/>
                <a:gridCol w="1156779"/>
                <a:gridCol w="1155427"/>
                <a:gridCol w="1155427"/>
                <a:gridCol w="1155427"/>
              </a:tblGrid>
              <a:tr h="287338">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Tonnage (t)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Qualification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1810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3790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67" name="Line 65"/>
          <p:cNvSpPr>
            <a:spLocks noChangeShapeType="1"/>
          </p:cNvSpPr>
          <p:nvPr/>
        </p:nvSpPr>
        <p:spPr bwMode="auto">
          <a:xfrm>
            <a:off x="4500563" y="2565400"/>
            <a:ext cx="6477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8" name="Text Box 66"/>
          <p:cNvSpPr txBox="1">
            <a:spLocks noChangeArrowheads="1"/>
          </p:cNvSpPr>
          <p:nvPr/>
        </p:nvSpPr>
        <p:spPr bwMode="auto">
          <a:xfrm>
            <a:off x="4356100" y="2060575"/>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Début qualifications</a:t>
            </a:r>
          </a:p>
        </p:txBody>
      </p:sp>
      <p:sp>
        <p:nvSpPr>
          <p:cNvPr id="35" name="Text Box 27"/>
          <p:cNvSpPr txBox="1">
            <a:spLocks noChangeArrowheads="1"/>
          </p:cNvSpPr>
          <p:nvPr/>
        </p:nvSpPr>
        <p:spPr bwMode="auto">
          <a:xfrm>
            <a:off x="1187624" y="1988840"/>
            <a:ext cx="1150764" cy="4770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smtClean="0"/>
              <a:t>F.I.D.</a:t>
            </a:r>
          </a:p>
          <a:p>
            <a:pPr algn="ctr" eaLnBrk="1" hangingPunct="1">
              <a:spcBef>
                <a:spcPct val="50000"/>
              </a:spcBef>
            </a:pPr>
            <a:r>
              <a:rPr lang="fr-FR" sz="1000" dirty="0" smtClean="0"/>
              <a:t>Septembre 2013</a:t>
            </a:r>
          </a:p>
        </p:txBody>
      </p:sp>
      <p:sp>
        <p:nvSpPr>
          <p:cNvPr id="38935" name="Text Box 27"/>
          <p:cNvSpPr txBox="1">
            <a:spLocks noChangeArrowheads="1"/>
          </p:cNvSpPr>
          <p:nvPr/>
        </p:nvSpPr>
        <p:spPr bwMode="auto">
          <a:xfrm>
            <a:off x="1457325" y="2665413"/>
            <a:ext cx="936625" cy="406400"/>
          </a:xfrm>
          <a:prstGeom prst="rect">
            <a:avLst/>
          </a:prstGeom>
          <a:solidFill>
            <a:schemeClr val="bg1"/>
          </a:solidFill>
          <a:ln w="9525">
            <a:solidFill>
              <a:schemeClr val="tx1"/>
            </a:solidFill>
            <a:miter lim="800000"/>
            <a:headEnd/>
            <a:tailEnd/>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a:t>Commande Four Plasma</a:t>
            </a:r>
          </a:p>
        </p:txBody>
      </p:sp>
    </p:spTree>
    <p:extLst>
      <p:ext uri="{BB962C8B-B14F-4D97-AF65-F5344CB8AC3E}">
        <p14:creationId xmlns:p14="http://schemas.microsoft.com/office/powerpoint/2010/main" val="1301650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34</a:t>
            </a:fld>
            <a:endParaRPr lang="fr-FR" dirty="0"/>
          </a:p>
        </p:txBody>
      </p:sp>
      <p:sp>
        <p:nvSpPr>
          <p:cNvPr id="6" name="Rectangle 2"/>
          <p:cNvSpPr>
            <a:spLocks noGrp="1" noChangeArrowheads="1"/>
          </p:cNvSpPr>
          <p:nvPr>
            <p:ph idx="1"/>
          </p:nvPr>
        </p:nvSpPr>
        <p:spPr>
          <a:xfrm>
            <a:off x="468313" y="692696"/>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b="1" dirty="0"/>
          </a:p>
          <a:p>
            <a:pPr marL="0" indent="0" algn="ctr" eaLnBrk="1" hangingPunct="1">
              <a:buNone/>
            </a:pPr>
            <a:r>
              <a:rPr lang="fr-FR" sz="3200" b="1" dirty="0" smtClean="0"/>
              <a:t>Données économiques Modèle de base</a:t>
            </a:r>
          </a:p>
          <a:p>
            <a:pPr marL="0" indent="0" algn="ctr" eaLnBrk="1" hangingPunct="1">
              <a:buNone/>
            </a:pPr>
            <a:r>
              <a:rPr lang="fr-FR" sz="3200" b="1" dirty="0" smtClean="0"/>
              <a:t>et Analyses de sensibilité</a:t>
            </a:r>
          </a:p>
        </p:txBody>
      </p:sp>
    </p:spTree>
    <p:extLst>
      <p:ext uri="{BB962C8B-B14F-4D97-AF65-F5344CB8AC3E}">
        <p14:creationId xmlns:p14="http://schemas.microsoft.com/office/powerpoint/2010/main" val="2367625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5A708EF6-8C5D-484D-9A33-652A16592CCF}" type="slidenum">
              <a:rPr lang="fr-FR"/>
              <a:pPr>
                <a:defRPr/>
              </a:pPr>
              <a:t>35</a:t>
            </a:fld>
            <a:endParaRPr lang="fr-FR" dirty="0"/>
          </a:p>
        </p:txBody>
      </p:sp>
      <p:sp>
        <p:nvSpPr>
          <p:cNvPr id="37891" name="Rectangle 2"/>
          <p:cNvSpPr>
            <a:spLocks noGrp="1" noChangeArrowheads="1"/>
          </p:cNvSpPr>
          <p:nvPr>
            <p:ph type="title"/>
          </p:nvPr>
        </p:nvSpPr>
        <p:spPr>
          <a:xfrm>
            <a:off x="468313" y="619125"/>
            <a:ext cx="8229600" cy="649288"/>
          </a:xfrm>
        </p:spPr>
        <p:txBody>
          <a:bodyPr/>
          <a:lstStyle/>
          <a:p>
            <a:pPr eaLnBrk="1" hangingPunct="1"/>
            <a:r>
              <a:rPr lang="fr-FR" sz="2000" smtClean="0"/>
              <a:t>Synthèse des données économiques</a:t>
            </a:r>
          </a:p>
        </p:txBody>
      </p:sp>
      <p:sp>
        <p:nvSpPr>
          <p:cNvPr id="37892" name="Rectangle 3"/>
          <p:cNvSpPr>
            <a:spLocks noGrp="1" noChangeArrowheads="1"/>
          </p:cNvSpPr>
          <p:nvPr>
            <p:ph type="body" idx="1"/>
          </p:nvPr>
        </p:nvSpPr>
        <p:spPr>
          <a:xfrm>
            <a:off x="468313" y="1484784"/>
            <a:ext cx="8229600" cy="4824412"/>
          </a:xfrm>
        </p:spPr>
        <p:txBody>
          <a:bodyPr/>
          <a:lstStyle/>
          <a:p>
            <a:pPr eaLnBrk="1" hangingPunct="1">
              <a:defRPr/>
            </a:pPr>
            <a:r>
              <a:rPr lang="fr-FR" sz="1600" dirty="0" smtClean="0"/>
              <a:t>Chiffres clés en 2021 (première année à capacité nominale) :</a:t>
            </a:r>
          </a:p>
          <a:p>
            <a:pPr eaLnBrk="1" hangingPunct="1">
              <a:defRPr/>
            </a:pPr>
            <a:endParaRPr lang="fr-FR" sz="1600" dirty="0" smtClean="0"/>
          </a:p>
          <a:p>
            <a:pPr marL="0" indent="0" eaLnBrk="1" hangingPunct="1">
              <a:buNone/>
              <a:defRPr/>
            </a:pPr>
            <a:r>
              <a:rPr lang="fr-FR" sz="1600" dirty="0" smtClean="0"/>
              <a:t>				</a:t>
            </a:r>
            <a:r>
              <a:rPr lang="fr-FR" sz="1600" b="1" dirty="0" smtClean="0"/>
              <a:t>€/$ = 1,4		</a:t>
            </a:r>
            <a:r>
              <a:rPr lang="fr-FR" sz="1600" b="1" dirty="0"/>
              <a:t>	 €/$ = </a:t>
            </a:r>
            <a:r>
              <a:rPr lang="fr-FR" sz="1600" b="1" dirty="0" smtClean="0"/>
              <a:t>1,3</a:t>
            </a:r>
          </a:p>
          <a:p>
            <a:pPr marL="0" indent="0" eaLnBrk="1" hangingPunct="1">
              <a:buNone/>
              <a:defRPr/>
            </a:pPr>
            <a:endParaRPr lang="fr-FR" sz="1600" b="1" dirty="0" smtClean="0"/>
          </a:p>
          <a:p>
            <a:pPr lvl="1" eaLnBrk="1" hangingPunct="1">
              <a:defRPr/>
            </a:pPr>
            <a:r>
              <a:rPr lang="fr-FR" sz="1400" dirty="0" smtClean="0"/>
              <a:t>CA : 			57,3 M€			61,7 M€</a:t>
            </a:r>
          </a:p>
          <a:p>
            <a:pPr lvl="1" eaLnBrk="1" hangingPunct="1">
              <a:defRPr/>
            </a:pPr>
            <a:r>
              <a:rPr lang="fr-FR" sz="1400" dirty="0" smtClean="0"/>
              <a:t>ROC : 			13 M€ (23 % du CA)		15 M€</a:t>
            </a:r>
          </a:p>
          <a:p>
            <a:pPr lvl="1" eaLnBrk="1" hangingPunct="1">
              <a:defRPr/>
            </a:pPr>
            <a:r>
              <a:rPr lang="fr-FR" sz="1400" dirty="0" smtClean="0"/>
              <a:t>Endettement net		0,7 M€			(2,8) M€</a:t>
            </a:r>
          </a:p>
          <a:p>
            <a:pPr eaLnBrk="1" hangingPunct="1">
              <a:defRPr/>
            </a:pPr>
            <a:endParaRPr lang="fr-FR" sz="1400" u="sng" dirty="0" smtClean="0"/>
          </a:p>
          <a:p>
            <a:pPr marL="0" indent="0" eaLnBrk="1" hangingPunct="1">
              <a:buFont typeface="Wingdings" pitchFamily="2" charset="2"/>
              <a:buNone/>
              <a:defRPr/>
            </a:pPr>
            <a:r>
              <a:rPr lang="fr-FR" sz="1600" u="sng" dirty="0" smtClean="0">
                <a:solidFill>
                  <a:srgbClr val="0070C0"/>
                </a:solidFill>
              </a:rPr>
              <a:t>(</a:t>
            </a:r>
            <a:r>
              <a:rPr lang="fr-FR" sz="1600" u="sng" dirty="0">
                <a:solidFill>
                  <a:srgbClr val="0070C0"/>
                </a:solidFill>
              </a:rPr>
              <a:t>Cf. annexe 3</a:t>
            </a:r>
            <a:r>
              <a:rPr lang="fr-FR" sz="1600" u="sng" dirty="0" smtClean="0">
                <a:solidFill>
                  <a:srgbClr val="0070C0"/>
                </a:solidFill>
              </a:rPr>
              <a:t> : Business plan modèle de base)</a:t>
            </a:r>
            <a:endParaRPr lang="fr-FR" sz="1600" u="sng" dirty="0">
              <a:solidFill>
                <a:srgbClr val="0070C0"/>
              </a:solidFill>
            </a:endParaRPr>
          </a:p>
          <a:p>
            <a:pPr eaLnBrk="1" hangingPunct="1">
              <a:defRPr/>
            </a:pPr>
            <a:endParaRPr lang="fr-FR" sz="1400" u="sng" dirty="0" smtClean="0"/>
          </a:p>
          <a:p>
            <a:pPr eaLnBrk="1" hangingPunct="1">
              <a:defRPr/>
            </a:pPr>
            <a:endParaRPr lang="fr-FR" dirty="0" smtClean="0"/>
          </a:p>
          <a:p>
            <a:pPr eaLnBrk="1" hangingPunct="1">
              <a:defRPr/>
            </a:pPr>
            <a:r>
              <a:rPr lang="fr-FR" sz="1600" dirty="0" smtClean="0"/>
              <a:t>Taux de Rentabilité Interne  = 	17,7 %			19,2 %</a:t>
            </a:r>
          </a:p>
          <a:p>
            <a:pPr marL="0" indent="0" eaLnBrk="1" hangingPunct="1">
              <a:buNone/>
              <a:defRPr/>
            </a:pPr>
            <a:r>
              <a:rPr lang="fr-FR" sz="1600" dirty="0"/>
              <a:t> </a:t>
            </a:r>
            <a:r>
              <a:rPr lang="fr-FR" sz="1600" dirty="0" smtClean="0"/>
              <a:t>      (</a:t>
            </a:r>
            <a:r>
              <a:rPr lang="fr-FR" sz="1600" dirty="0"/>
              <a:t>TRI </a:t>
            </a:r>
            <a:r>
              <a:rPr lang="fr-FR" sz="1600" dirty="0" smtClean="0"/>
              <a:t>projet)</a:t>
            </a:r>
          </a:p>
          <a:p>
            <a:pPr eaLnBrk="1" hangingPunct="1">
              <a:defRPr/>
            </a:pPr>
            <a:endParaRPr lang="fr-FR" sz="1600" dirty="0" smtClean="0"/>
          </a:p>
          <a:p>
            <a:pPr eaLnBrk="1" hangingPunct="1">
              <a:defRPr/>
            </a:pPr>
            <a:r>
              <a:rPr lang="fr-FR" sz="1600" dirty="0" smtClean="0"/>
              <a:t>Durée de remboursement = 		12 ans 7 mois		11 ans 6 mois</a:t>
            </a:r>
          </a:p>
          <a:p>
            <a:pPr marL="0" indent="0" eaLnBrk="1" hangingPunct="1">
              <a:buFont typeface="Wingdings" pitchFamily="2" charset="2"/>
              <a:buNone/>
              <a:defRPr/>
            </a:pPr>
            <a:endParaRPr lang="fr-FR"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36</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Analyses de sensibilité</a:t>
            </a:r>
          </a:p>
        </p:txBody>
      </p:sp>
    </p:spTree>
    <p:extLst>
      <p:ext uri="{BB962C8B-B14F-4D97-AF65-F5344CB8AC3E}">
        <p14:creationId xmlns:p14="http://schemas.microsoft.com/office/powerpoint/2010/main" val="857973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CE257FE8-DE8F-4F89-A07B-7CF5F2B820C1}" type="slidenum">
              <a:rPr lang="fr-FR"/>
              <a:pPr>
                <a:defRPr/>
              </a:pPr>
              <a:t>37</a:t>
            </a:fld>
            <a:endParaRPr lang="fr-FR" dirty="0"/>
          </a:p>
        </p:txBody>
      </p:sp>
      <p:sp>
        <p:nvSpPr>
          <p:cNvPr id="43011"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3012" name="Rectangle 3"/>
          <p:cNvSpPr>
            <a:spLocks noGrp="1" noChangeArrowheads="1"/>
          </p:cNvSpPr>
          <p:nvPr>
            <p:ph type="body" idx="1"/>
          </p:nvPr>
        </p:nvSpPr>
        <p:spPr>
          <a:xfrm>
            <a:off x="395536" y="1196975"/>
            <a:ext cx="8229600" cy="5111750"/>
          </a:xfrm>
        </p:spPr>
        <p:txBody>
          <a:bodyPr/>
          <a:lstStyle/>
          <a:p>
            <a:pPr eaLnBrk="1" hangingPunct="1"/>
            <a:r>
              <a:rPr lang="fr-FR" sz="1600" dirty="0" smtClean="0"/>
              <a:t>Parité €/$ :</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400" u="sng" dirty="0" smtClean="0"/>
          </a:p>
          <a:p>
            <a:pPr eaLnBrk="1" hangingPunct="1"/>
            <a:endParaRPr lang="fr-FR" dirty="0" smtClean="0"/>
          </a:p>
          <a:p>
            <a:pPr eaLnBrk="1" hangingPunct="1"/>
            <a:endParaRPr lang="fr-FR" dirty="0" smtClean="0"/>
          </a:p>
          <a:p>
            <a:pPr eaLnBrk="1" hangingPunct="1"/>
            <a:r>
              <a:rPr lang="fr-FR" sz="1600" dirty="0" smtClean="0"/>
              <a:t>Prix d’achat des chutes sur le marché libre (en % du prix du lingot sur le marché libre).</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p:txBody>
      </p:sp>
      <p:graphicFrame>
        <p:nvGraphicFramePr>
          <p:cNvPr id="8" name="Objet 7"/>
          <p:cNvGraphicFramePr>
            <a:graphicFrameLocks noChangeAspect="1"/>
          </p:cNvGraphicFramePr>
          <p:nvPr>
            <p:extLst>
              <p:ext uri="{D42A27DB-BD31-4B8C-83A1-F6EECF244321}">
                <p14:modId xmlns:p14="http://schemas.microsoft.com/office/powerpoint/2010/main" val="2801515605"/>
              </p:ext>
            </p:extLst>
          </p:nvPr>
        </p:nvGraphicFramePr>
        <p:xfrm>
          <a:off x="467543" y="1700808"/>
          <a:ext cx="7957921" cy="1656184"/>
        </p:xfrm>
        <a:graphic>
          <a:graphicData uri="http://schemas.openxmlformats.org/presentationml/2006/ole">
            <mc:AlternateContent xmlns:mc="http://schemas.openxmlformats.org/markup-compatibility/2006">
              <mc:Choice xmlns:v="urn:schemas-microsoft-com:vml" Requires="v">
                <p:oleObj spid="_x0000_s122944" name="Document" r:id="rId3" imgW="6967302" imgH="1324118" progId="Word.Document.12">
                  <p:embed/>
                </p:oleObj>
              </mc:Choice>
              <mc:Fallback>
                <p:oleObj name="Document" r:id="rId3" imgW="6967302" imgH="1324118" progId="Word.Document.12">
                  <p:embed/>
                  <p:pic>
                    <p:nvPicPr>
                      <p:cNvPr id="0" name=""/>
                      <p:cNvPicPr/>
                      <p:nvPr/>
                    </p:nvPicPr>
                    <p:blipFill>
                      <a:blip r:embed="rId4"/>
                      <a:stretch>
                        <a:fillRect/>
                      </a:stretch>
                    </p:blipFill>
                    <p:spPr>
                      <a:xfrm>
                        <a:off x="467543" y="1700808"/>
                        <a:ext cx="7957921" cy="1656184"/>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1240886875"/>
              </p:ext>
            </p:extLst>
          </p:nvPr>
        </p:nvGraphicFramePr>
        <p:xfrm>
          <a:off x="539551" y="3933056"/>
          <a:ext cx="8298297" cy="1872208"/>
        </p:xfrm>
        <a:graphic>
          <a:graphicData uri="http://schemas.openxmlformats.org/presentationml/2006/ole">
            <mc:AlternateContent xmlns:mc="http://schemas.openxmlformats.org/markup-compatibility/2006">
              <mc:Choice xmlns:v="urn:schemas-microsoft-com:vml" Requires="v">
                <p:oleObj spid="_x0000_s122945" name="Document" r:id="rId5" imgW="6967302" imgH="1446289" progId="Word.Document.12">
                  <p:embed/>
                </p:oleObj>
              </mc:Choice>
              <mc:Fallback>
                <p:oleObj name="Document" r:id="rId5" imgW="6967302" imgH="1446289" progId="Word.Document.12">
                  <p:embed/>
                  <p:pic>
                    <p:nvPicPr>
                      <p:cNvPr id="0" name=""/>
                      <p:cNvPicPr/>
                      <p:nvPr/>
                    </p:nvPicPr>
                    <p:blipFill>
                      <a:blip r:embed="rId6"/>
                      <a:stretch>
                        <a:fillRect/>
                      </a:stretch>
                    </p:blipFill>
                    <p:spPr>
                      <a:xfrm>
                        <a:off x="539551" y="3933056"/>
                        <a:ext cx="8298297" cy="1872208"/>
                      </a:xfrm>
                      <a:prstGeom prst="rect">
                        <a:avLst/>
                      </a:prstGeom>
                    </p:spPr>
                  </p:pic>
                </p:oleObj>
              </mc:Fallback>
            </mc:AlternateContent>
          </a:graphicData>
        </a:graphic>
      </p:graphicFrame>
    </p:spTree>
    <p:extLst>
      <p:ext uri="{BB962C8B-B14F-4D97-AF65-F5344CB8AC3E}">
        <p14:creationId xmlns:p14="http://schemas.microsoft.com/office/powerpoint/2010/main" val="2979861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ECF909C3-F54F-42DA-8CE4-44B940AE2B88}" type="slidenum">
              <a:rPr lang="fr-FR"/>
              <a:pPr>
                <a:defRPr/>
              </a:pPr>
              <a:t>38</a:t>
            </a:fld>
            <a:endParaRPr lang="fr-FR" dirty="0"/>
          </a:p>
        </p:txBody>
      </p:sp>
      <p:sp>
        <p:nvSpPr>
          <p:cNvPr id="45059"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5060" name="Rectangle 3"/>
          <p:cNvSpPr>
            <a:spLocks noGrp="1" noChangeArrowheads="1"/>
          </p:cNvSpPr>
          <p:nvPr>
            <p:ph type="body" idx="1"/>
          </p:nvPr>
        </p:nvSpPr>
        <p:spPr>
          <a:xfrm>
            <a:off x="468313" y="1485602"/>
            <a:ext cx="8229600" cy="5111750"/>
          </a:xfrm>
        </p:spPr>
        <p:txBody>
          <a:bodyPr/>
          <a:lstStyle/>
          <a:p>
            <a:pPr eaLnBrk="1" hangingPunct="1"/>
            <a:r>
              <a:rPr lang="fr-FR" sz="1600" dirty="0" smtClean="0"/>
              <a:t>Sensibilité </a:t>
            </a:r>
            <a:r>
              <a:rPr lang="fr-FR" sz="1600" dirty="0"/>
              <a:t>au montant des investissements</a:t>
            </a:r>
            <a:endParaRPr lang="en-US" sz="1600" dirty="0"/>
          </a:p>
          <a:p>
            <a:pPr marL="0" indent="0" eaLnBrk="1" hangingPunct="1">
              <a:buNone/>
            </a:pPr>
            <a:endParaRPr lang="fr-FR" sz="1600" dirty="0" smtClean="0"/>
          </a:p>
          <a:p>
            <a:pPr eaLnBrk="1" hangingPunct="1"/>
            <a:endParaRPr lang="fr-FR" sz="1600" dirty="0" smtClean="0"/>
          </a:p>
        </p:txBody>
      </p:sp>
      <p:graphicFrame>
        <p:nvGraphicFramePr>
          <p:cNvPr id="2" name="Objet 1"/>
          <p:cNvGraphicFramePr>
            <a:graphicFrameLocks noChangeAspect="1"/>
          </p:cNvGraphicFramePr>
          <p:nvPr>
            <p:extLst>
              <p:ext uri="{D42A27DB-BD31-4B8C-83A1-F6EECF244321}">
                <p14:modId xmlns:p14="http://schemas.microsoft.com/office/powerpoint/2010/main" val="845985634"/>
              </p:ext>
            </p:extLst>
          </p:nvPr>
        </p:nvGraphicFramePr>
        <p:xfrm>
          <a:off x="611560" y="2636912"/>
          <a:ext cx="8064896" cy="1728192"/>
        </p:xfrm>
        <a:graphic>
          <a:graphicData uri="http://schemas.openxmlformats.org/presentationml/2006/ole">
            <mc:AlternateContent xmlns:mc="http://schemas.openxmlformats.org/markup-compatibility/2006">
              <mc:Choice xmlns:v="urn:schemas-microsoft-com:vml" Requires="v">
                <p:oleObj spid="_x0000_s123937" name="Document" r:id="rId3" imgW="6967302" imgH="1446289" progId="Word.Document.12">
                  <p:embed/>
                </p:oleObj>
              </mc:Choice>
              <mc:Fallback>
                <p:oleObj name="Document" r:id="rId3" imgW="6967302" imgH="1446289" progId="Word.Document.12">
                  <p:embed/>
                  <p:pic>
                    <p:nvPicPr>
                      <p:cNvPr id="0" name=""/>
                      <p:cNvPicPr/>
                      <p:nvPr/>
                    </p:nvPicPr>
                    <p:blipFill>
                      <a:blip r:embed="rId4"/>
                      <a:stretch>
                        <a:fillRect/>
                      </a:stretch>
                    </p:blipFill>
                    <p:spPr>
                      <a:xfrm>
                        <a:off x="611560" y="2636912"/>
                        <a:ext cx="8064896" cy="1728192"/>
                      </a:xfrm>
                      <a:prstGeom prst="rect">
                        <a:avLst/>
                      </a:prstGeom>
                    </p:spPr>
                  </p:pic>
                </p:oleObj>
              </mc:Fallback>
            </mc:AlternateContent>
          </a:graphicData>
        </a:graphic>
      </p:graphicFrame>
    </p:spTree>
    <p:extLst>
      <p:ext uri="{BB962C8B-B14F-4D97-AF65-F5344CB8AC3E}">
        <p14:creationId xmlns:p14="http://schemas.microsoft.com/office/powerpoint/2010/main" val="1326515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ECF909C3-F54F-42DA-8CE4-44B940AE2B88}" type="slidenum">
              <a:rPr lang="fr-FR"/>
              <a:pPr>
                <a:defRPr/>
              </a:pPr>
              <a:t>39</a:t>
            </a:fld>
            <a:endParaRPr lang="fr-FR" dirty="0"/>
          </a:p>
        </p:txBody>
      </p:sp>
      <p:sp>
        <p:nvSpPr>
          <p:cNvPr id="45059"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5060" name="Rectangle 3"/>
          <p:cNvSpPr>
            <a:spLocks noGrp="1" noChangeArrowheads="1"/>
          </p:cNvSpPr>
          <p:nvPr>
            <p:ph type="body" idx="1"/>
          </p:nvPr>
        </p:nvSpPr>
        <p:spPr>
          <a:xfrm>
            <a:off x="468313" y="1485602"/>
            <a:ext cx="8229600" cy="5111750"/>
          </a:xfrm>
        </p:spPr>
        <p:txBody>
          <a:bodyPr/>
          <a:lstStyle/>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lgn="ctr">
              <a:buNone/>
            </a:pPr>
            <a:r>
              <a:rPr lang="fr-FR" sz="1600" dirty="0" smtClean="0"/>
              <a:t>Le </a:t>
            </a:r>
            <a:r>
              <a:rPr lang="fr-FR" sz="1600" dirty="0"/>
              <a:t>point mort de l’installation se situe à 1 530 t en 2023 (ROC = 0</a:t>
            </a:r>
            <a:r>
              <a:rPr lang="fr-FR" sz="1600" dirty="0" smtClean="0"/>
              <a:t>).</a:t>
            </a:r>
          </a:p>
          <a:p>
            <a:pPr marL="0" indent="0" eaLnBrk="1" hangingPunct="1">
              <a:buNone/>
            </a:pPr>
            <a:endParaRPr lang="fr-FR" sz="1600" dirty="0" smtClean="0"/>
          </a:p>
          <a:p>
            <a:pPr eaLnBrk="1" hangingPunct="1"/>
            <a:endParaRPr lang="fr-FR" sz="1600" dirty="0" smtClean="0"/>
          </a:p>
        </p:txBody>
      </p:sp>
    </p:spTree>
    <p:extLst>
      <p:ext uri="{BB962C8B-B14F-4D97-AF65-F5344CB8AC3E}">
        <p14:creationId xmlns:p14="http://schemas.microsoft.com/office/powerpoint/2010/main" val="1079106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3C590A38-94E8-4EAA-A80C-B44B936539C6}" type="slidenum">
              <a:rPr lang="fr-FR"/>
              <a:pPr>
                <a:defRPr/>
              </a:pPr>
              <a:t>4</a:t>
            </a:fld>
            <a:endParaRPr lang="fr-FR" dirty="0"/>
          </a:p>
        </p:txBody>
      </p:sp>
      <p:sp>
        <p:nvSpPr>
          <p:cNvPr id="13315" name="Rectangle 2"/>
          <p:cNvSpPr>
            <a:spLocks noGrp="1" noChangeArrowheads="1"/>
          </p:cNvSpPr>
          <p:nvPr>
            <p:ph type="title"/>
          </p:nvPr>
        </p:nvSpPr>
        <p:spPr>
          <a:xfrm>
            <a:off x="468313" y="333375"/>
            <a:ext cx="8229600" cy="649288"/>
          </a:xfrm>
        </p:spPr>
        <p:txBody>
          <a:bodyPr/>
          <a:lstStyle/>
          <a:p>
            <a:r>
              <a:rPr lang="fr-FR" sz="2000" smtClean="0"/>
              <a:t>L’évolution du marché aéronautique</a:t>
            </a:r>
          </a:p>
        </p:txBody>
      </p:sp>
      <p:sp>
        <p:nvSpPr>
          <p:cNvPr id="13316" name="Rectangle 3"/>
          <p:cNvSpPr>
            <a:spLocks noGrp="1" noChangeArrowheads="1"/>
          </p:cNvSpPr>
          <p:nvPr>
            <p:ph type="body" idx="1"/>
          </p:nvPr>
        </p:nvSpPr>
        <p:spPr>
          <a:xfrm>
            <a:off x="71438" y="5446713"/>
            <a:ext cx="8964612" cy="790575"/>
          </a:xfrm>
          <a:noFill/>
        </p:spPr>
        <p:txBody>
          <a:bodyPr/>
          <a:lstStyle/>
          <a:p>
            <a:pPr>
              <a:buFont typeface="Wingdings" pitchFamily="2" charset="2"/>
              <a:buNone/>
            </a:pPr>
            <a:r>
              <a:rPr lang="fr-FR" sz="1400" dirty="0" smtClean="0"/>
              <a:t>	Selon une étude de PF. </a:t>
            </a:r>
            <a:r>
              <a:rPr lang="fr-FR" sz="1400" dirty="0" err="1" smtClean="0"/>
              <a:t>Louvigné</a:t>
            </a:r>
            <a:r>
              <a:rPr lang="fr-FR" sz="1400" dirty="0" smtClean="0"/>
              <a:t>, « Le Marché du Titane – Veille et Enjeux – </a:t>
            </a:r>
            <a:r>
              <a:rPr lang="fr-FR" sz="1400" dirty="0" err="1" smtClean="0"/>
              <a:t>Nov</a:t>
            </a:r>
            <a:r>
              <a:rPr lang="fr-FR" sz="1400" dirty="0" smtClean="0"/>
              <a:t> 2010 », le marché total de l’aéronautique passerait de </a:t>
            </a:r>
            <a:r>
              <a:rPr lang="fr-FR" sz="1400" b="1" dirty="0" smtClean="0"/>
              <a:t>35 000</a:t>
            </a:r>
            <a:r>
              <a:rPr lang="fr-FR" sz="1400" dirty="0" smtClean="0"/>
              <a:t> tonnes en 2010 à près de </a:t>
            </a:r>
            <a:r>
              <a:rPr lang="fr-FR" sz="1400" b="1" dirty="0" smtClean="0"/>
              <a:t>80 000</a:t>
            </a:r>
            <a:r>
              <a:rPr lang="fr-FR" sz="1400" dirty="0" smtClean="0"/>
              <a:t> tonnes en 2017.</a:t>
            </a:r>
          </a:p>
          <a:p>
            <a:pPr>
              <a:buFont typeface="Wingdings" pitchFamily="2" charset="2"/>
              <a:buNone/>
            </a:pPr>
            <a:r>
              <a:rPr lang="fr-FR" sz="1400" dirty="0" smtClean="0"/>
              <a:t>		</a:t>
            </a:r>
            <a:r>
              <a:rPr lang="fr-FR" sz="1400" u="sng" dirty="0" smtClean="0">
                <a:solidFill>
                  <a:srgbClr val="0070C0"/>
                </a:solidFill>
              </a:rPr>
              <a:t>(Cf. en annexe 1 : les acteurs du marché)</a:t>
            </a:r>
            <a:endParaRPr lang="fr-FR" sz="1400" dirty="0" smtClean="0"/>
          </a:p>
          <a:p>
            <a:endParaRPr lang="fr-FR" sz="1400" dirty="0" smtClean="0"/>
          </a:p>
          <a:p>
            <a:pPr>
              <a:buFont typeface="Wingdings" pitchFamily="2" charset="2"/>
              <a:buNone/>
            </a:pPr>
            <a:endParaRPr lang="fr-FR" sz="1400" dirty="0" smtClean="0"/>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08050"/>
            <a:ext cx="7272337"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40</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Financement</a:t>
            </a:r>
          </a:p>
        </p:txBody>
      </p:sp>
    </p:spTree>
    <p:extLst>
      <p:ext uri="{BB962C8B-B14F-4D97-AF65-F5344CB8AC3E}">
        <p14:creationId xmlns:p14="http://schemas.microsoft.com/office/powerpoint/2010/main" val="1309348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8639FBA4-8EB0-47FA-8B05-9AFE05047446}" type="slidenum">
              <a:rPr lang="fr-FR"/>
              <a:pPr>
                <a:defRPr/>
              </a:pPr>
              <a:t>41</a:t>
            </a:fld>
            <a:endParaRPr lang="fr-FR" dirty="0"/>
          </a:p>
        </p:txBody>
      </p:sp>
      <p:sp>
        <p:nvSpPr>
          <p:cNvPr id="36867" name="Rectangle 2"/>
          <p:cNvSpPr>
            <a:spLocks noGrp="1" noChangeArrowheads="1"/>
          </p:cNvSpPr>
          <p:nvPr>
            <p:ph type="title"/>
          </p:nvPr>
        </p:nvSpPr>
        <p:spPr/>
        <p:txBody>
          <a:bodyPr/>
          <a:lstStyle/>
          <a:p>
            <a:pPr eaLnBrk="1" hangingPunct="1"/>
            <a:r>
              <a:rPr lang="fr-FR" smtClean="0"/>
              <a:t>Financement</a:t>
            </a:r>
          </a:p>
        </p:txBody>
      </p:sp>
      <p:sp>
        <p:nvSpPr>
          <p:cNvPr id="40964" name="Rectangle 3"/>
          <p:cNvSpPr>
            <a:spLocks noGrp="1" noChangeArrowheads="1"/>
          </p:cNvSpPr>
          <p:nvPr>
            <p:ph type="body" idx="1"/>
          </p:nvPr>
        </p:nvSpPr>
        <p:spPr>
          <a:xfrm>
            <a:off x="0" y="1196975"/>
            <a:ext cx="9144000" cy="4608513"/>
          </a:xfrm>
        </p:spPr>
        <p:txBody>
          <a:bodyPr/>
          <a:lstStyle/>
          <a:p>
            <a:pPr eaLnBrk="1" hangingPunct="1">
              <a:buFont typeface="Wingdings" pitchFamily="2" charset="2"/>
              <a:buNone/>
              <a:defRPr/>
            </a:pPr>
            <a:endParaRPr lang="fr-FR" sz="1600" dirty="0" smtClean="0"/>
          </a:p>
          <a:p>
            <a:pPr eaLnBrk="1" hangingPunct="1">
              <a:buFont typeface="Wingdings" pitchFamily="2" charset="2"/>
              <a:buNone/>
              <a:defRPr/>
            </a:pPr>
            <a:r>
              <a:rPr lang="fr-FR" sz="1600" dirty="0" smtClean="0"/>
              <a:t>Le besoin de financement se décompose comme suit :</a:t>
            </a:r>
          </a:p>
          <a:p>
            <a:pPr eaLnBrk="1" hangingPunct="1">
              <a:buFont typeface="Wingdings" pitchFamily="2" charset="2"/>
              <a:buNone/>
              <a:defRPr/>
            </a:pPr>
            <a:endParaRPr lang="fr-FR" sz="1600" dirty="0" smtClean="0"/>
          </a:p>
          <a:p>
            <a:pPr lvl="1" eaLnBrk="1" hangingPunct="1">
              <a:tabLst>
                <a:tab pos="4038600" algn="l"/>
              </a:tabLst>
              <a:defRPr/>
            </a:pPr>
            <a:r>
              <a:rPr lang="fr-FR" sz="1600" dirty="0" smtClean="0"/>
              <a:t>Fonds propres	23 M€</a:t>
            </a:r>
          </a:p>
          <a:p>
            <a:pPr marL="715963" lvl="1" indent="-258763" eaLnBrk="1" hangingPunct="1">
              <a:tabLst>
                <a:tab pos="4038600" algn="l"/>
              </a:tabLst>
              <a:defRPr/>
            </a:pPr>
            <a:r>
              <a:rPr lang="fr-FR" sz="1600" dirty="0" smtClean="0"/>
              <a:t>Emprunts (Crédit Agricole et </a:t>
            </a:r>
            <a:r>
              <a:rPr lang="fr-FR" sz="1600" dirty="0" err="1" smtClean="0"/>
              <a:t>Oséo</a:t>
            </a:r>
            <a:r>
              <a:rPr lang="fr-FR" sz="1600" dirty="0" smtClean="0"/>
              <a:t>)	34,5 M€ (4.8 M€ en 2015, 25.3 en 2016 et 4.3 M€ en 2017)</a:t>
            </a:r>
          </a:p>
          <a:p>
            <a:pPr lvl="1" eaLnBrk="1" hangingPunct="1">
              <a:tabLst>
                <a:tab pos="4038600" algn="l"/>
              </a:tabLst>
              <a:defRPr/>
            </a:pPr>
            <a:r>
              <a:rPr lang="fr-FR" sz="1600" dirty="0" smtClean="0"/>
              <a:t>Aides Publiques	  3,9 M€</a:t>
            </a:r>
          </a:p>
          <a:p>
            <a:pPr eaLnBrk="1" hangingPunct="1">
              <a:buFont typeface="Wingdings" pitchFamily="2" charset="2"/>
              <a:buNone/>
              <a:defRPr/>
            </a:pPr>
            <a:endParaRPr lang="fr-FR" sz="1600" dirty="0" smtClean="0"/>
          </a:p>
          <a:p>
            <a:pPr eaLnBrk="1" hangingPunct="1">
              <a:buFont typeface="Wingdings" pitchFamily="2" charset="2"/>
              <a:buNone/>
              <a:defRPr/>
            </a:pPr>
            <a:endParaRPr lang="fr-FR" sz="1600" dirty="0" smtClean="0"/>
          </a:p>
          <a:p>
            <a:pPr eaLnBrk="1" hangingPunct="1">
              <a:buFont typeface="Wingdings" pitchFamily="2" charset="2"/>
              <a:buNone/>
              <a:defRPr/>
            </a:pPr>
            <a:r>
              <a:rPr lang="fr-FR" sz="1600" dirty="0" smtClean="0"/>
              <a:t>Les fonds propres sont amenés par :</a:t>
            </a:r>
          </a:p>
          <a:p>
            <a:pPr eaLnBrk="1" hangingPunct="1">
              <a:buFont typeface="Wingdings" pitchFamily="2" charset="2"/>
              <a:buNone/>
              <a:defRPr/>
            </a:pPr>
            <a:endParaRPr lang="fr-FR" sz="1600" dirty="0"/>
          </a:p>
          <a:p>
            <a:pPr lvl="1" eaLnBrk="1" hangingPunct="1">
              <a:defRPr/>
            </a:pPr>
            <a:r>
              <a:rPr lang="fr-FR" sz="1600" dirty="0" smtClean="0"/>
              <a:t>UKAD : 10 M€ (dont 50% à charge AD, soit 5 M€)</a:t>
            </a:r>
          </a:p>
          <a:p>
            <a:pPr lvl="1" eaLnBrk="1" hangingPunct="1">
              <a:defRPr/>
            </a:pPr>
            <a:r>
              <a:rPr lang="fr-FR" sz="1600" dirty="0" smtClean="0"/>
              <a:t>L’ADEME dans le cadre des investissements d’avenir, à hauteur de 9,5 M€.</a:t>
            </a:r>
          </a:p>
          <a:p>
            <a:pPr lvl="1" eaLnBrk="1" hangingPunct="1">
              <a:defRPr/>
            </a:pPr>
            <a:r>
              <a:rPr lang="fr-FR" sz="1600" dirty="0" smtClean="0"/>
              <a:t>Le CREDIT AGRICOLE, à hauteur de 3,5 M€.</a:t>
            </a:r>
          </a:p>
          <a:p>
            <a:pPr eaLnBrk="1" hangingPunct="1">
              <a:buFont typeface="Wingdings" pitchFamily="2" charset="2"/>
              <a:buNone/>
              <a:defRPr/>
            </a:pPr>
            <a:endParaRPr lang="fr-FR" sz="1600" dirty="0" smtClean="0"/>
          </a:p>
        </p:txBody>
      </p:sp>
    </p:spTree>
    <p:extLst>
      <p:ext uri="{BB962C8B-B14F-4D97-AF65-F5344CB8AC3E}">
        <p14:creationId xmlns:p14="http://schemas.microsoft.com/office/powerpoint/2010/main" val="2276596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9388" y="1124545"/>
            <a:ext cx="8785225" cy="5184775"/>
          </a:xfrm>
        </p:spPr>
        <p:txBody>
          <a:bodyPr/>
          <a:lstStyle/>
          <a:p>
            <a:pPr eaLnBrk="1" hangingPunct="1">
              <a:lnSpc>
                <a:spcPct val="90000"/>
              </a:lnSpc>
              <a:defRPr/>
            </a:pPr>
            <a:r>
              <a:rPr lang="fr-FR" sz="1800" dirty="0" smtClean="0"/>
              <a:t>Si l’activité d’</a:t>
            </a:r>
            <a:r>
              <a:rPr lang="fr-FR" sz="1800" dirty="0" err="1" smtClean="0"/>
              <a:t>EcoTitanium</a:t>
            </a:r>
            <a:r>
              <a:rPr lang="fr-FR" sz="1800" dirty="0" smtClean="0"/>
              <a:t> est nulle en 2023, l’ADEME récupère 		</a:t>
            </a:r>
            <a:r>
              <a:rPr lang="fr-FR" sz="1800" b="1" dirty="0" smtClean="0"/>
              <a:t>4,75 M€</a:t>
            </a:r>
            <a:r>
              <a:rPr lang="fr-FR" sz="1800" dirty="0" smtClean="0"/>
              <a:t> </a:t>
            </a:r>
          </a:p>
          <a:p>
            <a:pPr marL="400050" lvl="1" indent="0" eaLnBrk="1" hangingPunct="1">
              <a:lnSpc>
                <a:spcPct val="90000"/>
              </a:lnSpc>
              <a:buFontTx/>
              <a:buNone/>
              <a:defRPr/>
            </a:pPr>
            <a:r>
              <a:rPr lang="fr-FR" sz="1600" dirty="0" smtClean="0"/>
              <a:t>(50% de la mise initiale), </a:t>
            </a:r>
            <a:r>
              <a:rPr lang="fr-FR" sz="1600" dirty="0" err="1" smtClean="0"/>
              <a:t>proportionalité</a:t>
            </a:r>
            <a:r>
              <a:rPr lang="fr-FR" sz="1600" dirty="0" smtClean="0"/>
              <a:t> aux tonnes </a:t>
            </a:r>
            <a:r>
              <a:rPr lang="fr-FR" sz="1600" dirty="0" err="1" smtClean="0"/>
              <a:t>Ecotitanium</a:t>
            </a:r>
            <a:r>
              <a:rPr lang="fr-FR" sz="1600" dirty="0" smtClean="0"/>
              <a:t> pour atteindre la mise initiale à 1530 t.</a:t>
            </a:r>
          </a:p>
          <a:p>
            <a:pPr eaLnBrk="1" hangingPunct="1">
              <a:lnSpc>
                <a:spcPct val="90000"/>
              </a:lnSpc>
              <a:defRPr/>
            </a:pPr>
            <a:endParaRPr lang="fr-FR" sz="1800" dirty="0" smtClean="0"/>
          </a:p>
          <a:p>
            <a:pPr eaLnBrk="1" hangingPunct="1">
              <a:lnSpc>
                <a:spcPct val="90000"/>
              </a:lnSpc>
              <a:defRPr/>
            </a:pPr>
            <a:r>
              <a:rPr lang="fr-FR" sz="1800" dirty="0" smtClean="0"/>
              <a:t>Si l’activité d’</a:t>
            </a:r>
            <a:r>
              <a:rPr lang="fr-FR" sz="1800" dirty="0" err="1" smtClean="0"/>
              <a:t>EcoTitanium</a:t>
            </a:r>
            <a:r>
              <a:rPr lang="fr-FR" sz="1800" dirty="0" smtClean="0"/>
              <a:t> atteint le point mort, l’ADEME récupère sa mise initiale :									</a:t>
            </a:r>
            <a:r>
              <a:rPr lang="fr-FR" sz="1800" b="1" dirty="0" smtClean="0"/>
              <a:t>9,50 M€</a:t>
            </a:r>
          </a:p>
          <a:p>
            <a:pPr marL="0" indent="0" eaLnBrk="1" hangingPunct="1">
              <a:lnSpc>
                <a:spcPct val="90000"/>
              </a:lnSpc>
              <a:buFont typeface="Wingdings" pitchFamily="2" charset="2"/>
              <a:buNone/>
              <a:defRPr/>
            </a:pPr>
            <a:endParaRPr lang="fr-FR" sz="1800" dirty="0" smtClean="0"/>
          </a:p>
          <a:p>
            <a:pPr eaLnBrk="1" hangingPunct="1">
              <a:lnSpc>
                <a:spcPct val="90000"/>
              </a:lnSpc>
              <a:defRPr/>
            </a:pPr>
            <a:r>
              <a:rPr lang="fr-FR" sz="1800" dirty="0"/>
              <a:t>Si l’activité d’</a:t>
            </a:r>
            <a:r>
              <a:rPr lang="fr-FR" sz="1800" dirty="0" err="1"/>
              <a:t>EcoTitanium</a:t>
            </a:r>
            <a:r>
              <a:rPr lang="fr-FR" sz="1800" dirty="0"/>
              <a:t> est supérieure au point mort, l’ADEME est </a:t>
            </a:r>
            <a:r>
              <a:rPr lang="fr-FR" sz="1800" dirty="0" smtClean="0"/>
              <a:t>rémunérée </a:t>
            </a:r>
            <a:r>
              <a:rPr lang="fr-FR" sz="1800" dirty="0"/>
              <a:t>au-delà de sa mise initiale, au prorata des tonnes </a:t>
            </a:r>
            <a:r>
              <a:rPr lang="fr-FR" sz="1800" dirty="0" smtClean="0"/>
              <a:t>vendues </a:t>
            </a:r>
            <a:r>
              <a:rPr lang="fr-FR" sz="1800" dirty="0"/>
              <a:t>par </a:t>
            </a:r>
            <a:r>
              <a:rPr lang="fr-FR" sz="1800" dirty="0" err="1"/>
              <a:t>EcoTitanium</a:t>
            </a:r>
            <a:r>
              <a:rPr lang="fr-FR" sz="1800" dirty="0"/>
              <a:t> (2/3) et UKAD (1/3), et au prorata de la somme des </a:t>
            </a:r>
            <a:r>
              <a:rPr lang="fr-FR" sz="1800" dirty="0" err="1"/>
              <a:t>Ebitda</a:t>
            </a:r>
            <a:r>
              <a:rPr lang="fr-FR" sz="1800" dirty="0"/>
              <a:t> d’UKAD et d’</a:t>
            </a:r>
            <a:r>
              <a:rPr lang="fr-FR" sz="1800" dirty="0" err="1"/>
              <a:t>EcoTitanium</a:t>
            </a:r>
            <a:r>
              <a:rPr lang="fr-FR" sz="1800" dirty="0" smtClean="0"/>
              <a:t>.</a:t>
            </a:r>
          </a:p>
          <a:p>
            <a:pPr eaLnBrk="1" hangingPunct="1">
              <a:lnSpc>
                <a:spcPct val="90000"/>
              </a:lnSpc>
              <a:defRPr/>
            </a:pPr>
            <a:endParaRPr lang="fr-FR" sz="1800" dirty="0"/>
          </a:p>
          <a:p>
            <a:pPr eaLnBrk="1" hangingPunct="1">
              <a:lnSpc>
                <a:spcPct val="90000"/>
              </a:lnSpc>
              <a:defRPr/>
            </a:pPr>
            <a:r>
              <a:rPr lang="fr-FR" sz="1800" dirty="0" smtClean="0"/>
              <a:t>Valorisation maximale des parts ADEME à 2,5 fois la part ADEME initiale</a:t>
            </a:r>
            <a:br>
              <a:rPr lang="fr-FR" sz="1800" dirty="0" smtClean="0"/>
            </a:br>
            <a:r>
              <a:rPr lang="fr-FR" sz="1800" dirty="0" smtClean="0"/>
              <a:t>(schéma industriel optimisé) : 					</a:t>
            </a:r>
            <a:r>
              <a:rPr lang="fr-FR" sz="1800" b="1" dirty="0" smtClean="0"/>
              <a:t>23,75 M€</a:t>
            </a:r>
          </a:p>
          <a:p>
            <a:pPr eaLnBrk="1" hangingPunct="1">
              <a:lnSpc>
                <a:spcPct val="90000"/>
              </a:lnSpc>
              <a:defRPr/>
            </a:pPr>
            <a:endParaRPr lang="fr-FR" sz="1800" b="1" dirty="0"/>
          </a:p>
          <a:p>
            <a:pPr eaLnBrk="1" hangingPunct="1">
              <a:lnSpc>
                <a:spcPct val="90000"/>
              </a:lnSpc>
              <a:buFont typeface="Wingdings" pitchFamily="2" charset="2"/>
              <a:buChar char="Ø"/>
              <a:defRPr/>
            </a:pPr>
            <a:r>
              <a:rPr lang="fr-FR" sz="1600" dirty="0" smtClean="0"/>
              <a:t>L’ADEME sort entre 2023 et 2025, après une première demande qu’UKAD est en droit de refuser (situation financière, investissements), le rachat des parts doit être effectif dans les 2 ans. Le taux d’intérêt annuel retenu est de 11,3 %.</a:t>
            </a:r>
          </a:p>
          <a:p>
            <a:pPr eaLnBrk="1" hangingPunct="1">
              <a:lnSpc>
                <a:spcPct val="90000"/>
              </a:lnSpc>
              <a:buFont typeface="Wingdings" pitchFamily="2" charset="2"/>
              <a:buChar char="Ø"/>
              <a:defRPr/>
            </a:pPr>
            <a:r>
              <a:rPr lang="fr-FR" sz="1600" dirty="0" smtClean="0"/>
              <a:t>UKAD peut anticiper le rachat des parts à l’ADEME. Les versements partiels sont valorisés sur la base du taux de 11,3%/an et viennent se déduire du montant estimé en </a:t>
            </a:r>
            <a:r>
              <a:rPr lang="fr-FR" sz="1800" dirty="0" smtClean="0"/>
              <a:t>2023.</a:t>
            </a:r>
          </a:p>
        </p:txBody>
      </p:sp>
      <p:sp>
        <p:nvSpPr>
          <p:cNvPr id="47107" name="Espace réservé du numéro de diapositive 2"/>
          <p:cNvSpPr txBox="1">
            <a:spLocks noGrp="1"/>
          </p:cNvSpPr>
          <p:nvPr/>
        </p:nvSpPr>
        <p:spPr bwMode="auto">
          <a:xfrm>
            <a:off x="8101013" y="6486525"/>
            <a:ext cx="5857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F89FC00-239E-42ED-B998-7871B1F25E1A}" type="slidenum">
              <a:rPr lang="fr-FR" sz="1200" b="1">
                <a:latin typeface="Constantia" pitchFamily="18" charset="0"/>
              </a:rPr>
              <a:pPr algn="r" eaLnBrk="1" hangingPunct="1"/>
              <a:t>42</a:t>
            </a:fld>
            <a:endParaRPr lang="fr-FR" sz="1200" b="1">
              <a:latin typeface="Constantia" pitchFamily="18" charset="0"/>
            </a:endParaRPr>
          </a:p>
        </p:txBody>
      </p:sp>
      <p:sp>
        <p:nvSpPr>
          <p:cNvPr id="47108" name="Titre 1"/>
          <p:cNvSpPr>
            <a:spLocks noGrp="1"/>
          </p:cNvSpPr>
          <p:nvPr>
            <p:ph type="title"/>
          </p:nvPr>
        </p:nvSpPr>
        <p:spPr>
          <a:xfrm>
            <a:off x="539552" y="475456"/>
            <a:ext cx="8229600" cy="649288"/>
          </a:xfrm>
        </p:spPr>
        <p:txBody>
          <a:bodyPr/>
          <a:lstStyle/>
          <a:p>
            <a:pPr eaLnBrk="1" hangingPunct="1"/>
            <a:r>
              <a:rPr lang="fr-FR" dirty="0" smtClean="0"/>
              <a:t>Valorisation des parts de l’ADEME en </a:t>
            </a:r>
            <a:r>
              <a:rPr lang="fr-FR" dirty="0" smtClean="0"/>
              <a:t>2023</a:t>
            </a:r>
            <a:br>
              <a:rPr lang="fr-FR" dirty="0" smtClean="0"/>
            </a:br>
            <a:r>
              <a:rPr lang="fr-FR" sz="1400" u="sng" dirty="0" smtClean="0">
                <a:solidFill>
                  <a:srgbClr val="0070C0"/>
                </a:solidFill>
              </a:rPr>
              <a:t>(Données économiques : Cf. annexe 4)</a:t>
            </a:r>
            <a:endParaRPr lang="en-US" sz="1400" u="sng" dirty="0" smtClean="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pPr>
              <a:defRPr/>
            </a:pPr>
            <a:fld id="{14CD365A-9B04-4851-AD04-48A1365DA338}" type="slidenum">
              <a:rPr lang="fr-FR"/>
              <a:pPr>
                <a:defRPr/>
              </a:pPr>
              <a:t>43</a:t>
            </a:fld>
            <a:endParaRPr lang="fr-FR" dirty="0"/>
          </a:p>
        </p:txBody>
      </p:sp>
      <p:sp>
        <p:nvSpPr>
          <p:cNvPr id="49155"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49156" name="Text Box 4"/>
          <p:cNvSpPr txBox="1">
            <a:spLocks noChangeArrowheads="1"/>
          </p:cNvSpPr>
          <p:nvPr/>
        </p:nvSpPr>
        <p:spPr bwMode="auto">
          <a:xfrm>
            <a:off x="447675" y="2439988"/>
            <a:ext cx="657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p>
        </p:txBody>
      </p:sp>
      <p:sp>
        <p:nvSpPr>
          <p:cNvPr id="49157" name="Text Box 5"/>
          <p:cNvSpPr txBox="1">
            <a:spLocks noChangeArrowheads="1"/>
          </p:cNvSpPr>
          <p:nvPr/>
        </p:nvSpPr>
        <p:spPr bwMode="auto">
          <a:xfrm>
            <a:off x="250825" y="3429000"/>
            <a:ext cx="8569325"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atin typeface="Calibri" pitchFamily="34" charset="0"/>
              </a:rPr>
              <a:t>Une opportunité unique :</a:t>
            </a:r>
          </a:p>
          <a:p>
            <a:pPr lvl="1" eaLnBrk="1" hangingPunct="1">
              <a:spcBef>
                <a:spcPct val="50000"/>
              </a:spcBef>
              <a:buFontTx/>
              <a:buChar char="•"/>
            </a:pPr>
            <a:r>
              <a:rPr lang="fr-FR">
                <a:latin typeface="Calibri" pitchFamily="34" charset="0"/>
              </a:rPr>
              <a:t> pour acquérir des compétences dans des technologies complexes nécessitant une courbe d’apprentissage longue.</a:t>
            </a:r>
          </a:p>
          <a:p>
            <a:pPr lvl="1" eaLnBrk="1" hangingPunct="1">
              <a:spcBef>
                <a:spcPct val="50000"/>
              </a:spcBef>
              <a:buFontTx/>
              <a:buChar char="•"/>
            </a:pPr>
            <a:r>
              <a:rPr lang="fr-FR">
                <a:latin typeface="Calibri" pitchFamily="34" charset="0"/>
              </a:rPr>
              <a:t> pour se développer sur un marché d’avenir très porteur : le recyclage des métaux nobles.</a:t>
            </a:r>
          </a:p>
        </p:txBody>
      </p:sp>
      <p:sp>
        <p:nvSpPr>
          <p:cNvPr id="49158" name="Text Box 6"/>
          <p:cNvSpPr txBox="1">
            <a:spLocks noChangeArrowheads="1"/>
          </p:cNvSpPr>
          <p:nvPr/>
        </p:nvSpPr>
        <p:spPr bwMode="auto">
          <a:xfrm>
            <a:off x="2411413" y="2540000"/>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a:latin typeface="Calibri" pitchFamily="34" charset="0"/>
              </a:rPr>
              <a:t>EcoTitanium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0CA77A21-B555-47A8-ADD2-B2141A0EB3A0}" type="slidenum">
              <a:rPr lang="fr-FR"/>
              <a:pPr>
                <a:defRPr/>
              </a:pPr>
              <a:t>5</a:t>
            </a:fld>
            <a:endParaRPr lang="fr-FR" dirty="0"/>
          </a:p>
        </p:txBody>
      </p:sp>
      <p:sp>
        <p:nvSpPr>
          <p:cNvPr id="15363" name="Titre 1"/>
          <p:cNvSpPr>
            <a:spLocks noGrp="1"/>
          </p:cNvSpPr>
          <p:nvPr>
            <p:ph type="title" idx="4294967295"/>
          </p:nvPr>
        </p:nvSpPr>
        <p:spPr>
          <a:xfrm>
            <a:off x="1042988" y="3003550"/>
            <a:ext cx="7416800" cy="1289050"/>
          </a:xfrm>
        </p:spPr>
        <p:txBody>
          <a:bodyPr/>
          <a:lstStyle/>
          <a:p>
            <a:pPr algn="ctr"/>
            <a:r>
              <a:rPr lang="fr-FR" sz="4000" smtClean="0"/>
              <a:t>Le recyclage du Titane</a:t>
            </a:r>
            <a:endParaRPr lang="en-US" sz="4000" smtClean="0"/>
          </a:p>
        </p:txBody>
      </p:sp>
      <p:sp>
        <p:nvSpPr>
          <p:cNvPr id="15364"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92150"/>
            <a:ext cx="9088438"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Oval 3"/>
          <p:cNvSpPr>
            <a:spLocks noChangeArrowheads="1"/>
          </p:cNvSpPr>
          <p:nvPr/>
        </p:nvSpPr>
        <p:spPr bwMode="auto">
          <a:xfrm>
            <a:off x="3995738" y="1341438"/>
            <a:ext cx="936625" cy="1008062"/>
          </a:xfrm>
          <a:prstGeom prst="ellipse">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rot="-1118507">
            <a:off x="3851275" y="1125538"/>
            <a:ext cx="86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000" b="1">
                <a:solidFill>
                  <a:schemeClr val="folHlink"/>
                </a:solidFill>
              </a:rPr>
              <a:t>Europe</a:t>
            </a:r>
          </a:p>
        </p:txBody>
      </p:sp>
      <p:sp>
        <p:nvSpPr>
          <p:cNvPr id="17413" name="Line 5"/>
          <p:cNvSpPr>
            <a:spLocks noChangeShapeType="1"/>
          </p:cNvSpPr>
          <p:nvPr/>
        </p:nvSpPr>
        <p:spPr bwMode="auto">
          <a:xfrm>
            <a:off x="4716463" y="2347913"/>
            <a:ext cx="360362" cy="936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6"/>
          <p:cNvSpPr>
            <a:spLocks noChangeShapeType="1"/>
          </p:cNvSpPr>
          <p:nvPr/>
        </p:nvSpPr>
        <p:spPr bwMode="auto">
          <a:xfrm flipH="1" flipV="1">
            <a:off x="4500563" y="2349500"/>
            <a:ext cx="431800" cy="10080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Text Box 7"/>
          <p:cNvSpPr txBox="1">
            <a:spLocks noChangeArrowheads="1"/>
          </p:cNvSpPr>
          <p:nvPr/>
        </p:nvSpPr>
        <p:spPr bwMode="auto">
          <a:xfrm>
            <a:off x="611188" y="339725"/>
            <a:ext cx="7523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b="1"/>
              <a:t>Import et Export dans le monde des chutes de Titane </a:t>
            </a:r>
            <a:br>
              <a:rPr lang="fr-FR" b="1"/>
            </a:br>
            <a:r>
              <a:rPr lang="fr-FR" b="1"/>
              <a:t>de 2005 à 2009</a:t>
            </a:r>
          </a:p>
        </p:txBody>
      </p:sp>
      <p:sp>
        <p:nvSpPr>
          <p:cNvPr id="17416" name="Line 8"/>
          <p:cNvSpPr>
            <a:spLocks noChangeShapeType="1"/>
          </p:cNvSpPr>
          <p:nvPr/>
        </p:nvSpPr>
        <p:spPr bwMode="auto">
          <a:xfrm>
            <a:off x="6516688" y="6165850"/>
            <a:ext cx="719137"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9"/>
          <p:cNvSpPr>
            <a:spLocks noChangeShapeType="1"/>
          </p:cNvSpPr>
          <p:nvPr/>
        </p:nvSpPr>
        <p:spPr bwMode="auto">
          <a:xfrm>
            <a:off x="6516688" y="6524625"/>
            <a:ext cx="719137" cy="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Text Box 10"/>
          <p:cNvSpPr txBox="1">
            <a:spLocks noChangeArrowheads="1"/>
          </p:cNvSpPr>
          <p:nvPr/>
        </p:nvSpPr>
        <p:spPr bwMode="auto">
          <a:xfrm>
            <a:off x="7308850" y="5949950"/>
            <a:ext cx="1150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CC3300"/>
                </a:solidFill>
              </a:rPr>
              <a:t>Export</a:t>
            </a:r>
          </a:p>
        </p:txBody>
      </p:sp>
      <p:sp>
        <p:nvSpPr>
          <p:cNvPr id="17419" name="Text Box 11"/>
          <p:cNvSpPr txBox="1">
            <a:spLocks noChangeArrowheads="1"/>
          </p:cNvSpPr>
          <p:nvPr/>
        </p:nvSpPr>
        <p:spPr bwMode="auto">
          <a:xfrm>
            <a:off x="7308850" y="6308725"/>
            <a:ext cx="1150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CC00CC"/>
                </a:solidFill>
              </a:rPr>
              <a:t>Import</a:t>
            </a:r>
          </a:p>
        </p:txBody>
      </p:sp>
      <p:sp>
        <p:nvSpPr>
          <p:cNvPr id="17420" name="Text Box 12"/>
          <p:cNvSpPr txBox="1">
            <a:spLocks noChangeArrowheads="1"/>
          </p:cNvSpPr>
          <p:nvPr/>
        </p:nvSpPr>
        <p:spPr bwMode="auto">
          <a:xfrm rot="180294">
            <a:off x="4640263" y="3340100"/>
            <a:ext cx="79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219 t</a:t>
            </a:r>
          </a:p>
        </p:txBody>
      </p:sp>
      <p:sp>
        <p:nvSpPr>
          <p:cNvPr id="17421" name="Text Box 13"/>
          <p:cNvSpPr txBox="1">
            <a:spLocks noChangeArrowheads="1"/>
          </p:cNvSpPr>
          <p:nvPr/>
        </p:nvSpPr>
        <p:spPr bwMode="auto">
          <a:xfrm>
            <a:off x="4932363" y="290830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- 631 t</a:t>
            </a:r>
          </a:p>
        </p:txBody>
      </p:sp>
      <p:sp>
        <p:nvSpPr>
          <p:cNvPr id="17422" name="Line 14"/>
          <p:cNvSpPr>
            <a:spLocks noChangeShapeType="1"/>
          </p:cNvSpPr>
          <p:nvPr/>
        </p:nvSpPr>
        <p:spPr bwMode="auto">
          <a:xfrm flipV="1">
            <a:off x="2843213" y="2205038"/>
            <a:ext cx="1223962" cy="11525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5"/>
          <p:cNvSpPr>
            <a:spLocks noChangeShapeType="1"/>
          </p:cNvSpPr>
          <p:nvPr/>
        </p:nvSpPr>
        <p:spPr bwMode="auto">
          <a:xfrm flipH="1">
            <a:off x="2916238" y="2420938"/>
            <a:ext cx="1223962" cy="11525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Text Box 16"/>
          <p:cNvSpPr txBox="1">
            <a:spLocks noChangeArrowheads="1"/>
          </p:cNvSpPr>
          <p:nvPr/>
        </p:nvSpPr>
        <p:spPr bwMode="auto">
          <a:xfrm rot="180294">
            <a:off x="2339975" y="3268663"/>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156 t</a:t>
            </a:r>
          </a:p>
        </p:txBody>
      </p:sp>
      <p:sp>
        <p:nvSpPr>
          <p:cNvPr id="17425" name="Text Box 17"/>
          <p:cNvSpPr txBox="1">
            <a:spLocks noChangeArrowheads="1"/>
          </p:cNvSpPr>
          <p:nvPr/>
        </p:nvSpPr>
        <p:spPr bwMode="auto">
          <a:xfrm>
            <a:off x="2700338" y="3500438"/>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- 22 t</a:t>
            </a:r>
          </a:p>
        </p:txBody>
      </p:sp>
      <p:sp>
        <p:nvSpPr>
          <p:cNvPr id="17426" name="Line 18"/>
          <p:cNvSpPr>
            <a:spLocks noChangeShapeType="1"/>
          </p:cNvSpPr>
          <p:nvPr/>
        </p:nvSpPr>
        <p:spPr bwMode="auto">
          <a:xfrm flipH="1" flipV="1">
            <a:off x="4787900" y="2276475"/>
            <a:ext cx="2376488" cy="17287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Text Box 19"/>
          <p:cNvSpPr txBox="1">
            <a:spLocks noChangeArrowheads="1"/>
          </p:cNvSpPr>
          <p:nvPr/>
        </p:nvSpPr>
        <p:spPr bwMode="auto">
          <a:xfrm>
            <a:off x="7085013" y="3943350"/>
            <a:ext cx="1952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77 t </a:t>
            </a:r>
            <a:r>
              <a:rPr lang="fr-FR" sz="1000" b="1">
                <a:solidFill>
                  <a:srgbClr val="CC00CC"/>
                </a:solidFill>
              </a:rPr>
              <a:t>(Océanie + Australie)</a:t>
            </a:r>
            <a:endParaRPr lang="fr-FR" sz="1400" b="1">
              <a:solidFill>
                <a:srgbClr val="CC00CC"/>
              </a:solidFill>
            </a:endParaRPr>
          </a:p>
        </p:txBody>
      </p:sp>
      <p:sp>
        <p:nvSpPr>
          <p:cNvPr id="17428" name="Line 20"/>
          <p:cNvSpPr>
            <a:spLocks noChangeShapeType="1"/>
          </p:cNvSpPr>
          <p:nvPr/>
        </p:nvSpPr>
        <p:spPr bwMode="auto">
          <a:xfrm>
            <a:off x="4932363" y="2276475"/>
            <a:ext cx="2376487" cy="165735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Text Box 21"/>
          <p:cNvSpPr txBox="1">
            <a:spLocks noChangeArrowheads="1"/>
          </p:cNvSpPr>
          <p:nvPr/>
        </p:nvSpPr>
        <p:spPr bwMode="auto">
          <a:xfrm>
            <a:off x="7235825" y="3716338"/>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- 31 t </a:t>
            </a:r>
            <a:r>
              <a:rPr lang="fr-FR" sz="1000" b="1">
                <a:solidFill>
                  <a:srgbClr val="CC3300"/>
                </a:solidFill>
              </a:rPr>
              <a:t>(Océanie + Australie)</a:t>
            </a:r>
            <a:endParaRPr lang="fr-FR" sz="1400" b="1">
              <a:solidFill>
                <a:srgbClr val="CC3300"/>
              </a:solidFill>
            </a:endParaRPr>
          </a:p>
        </p:txBody>
      </p:sp>
      <p:sp>
        <p:nvSpPr>
          <p:cNvPr id="17430" name="Line 22"/>
          <p:cNvSpPr>
            <a:spLocks noChangeShapeType="1"/>
          </p:cNvSpPr>
          <p:nvPr/>
        </p:nvSpPr>
        <p:spPr bwMode="auto">
          <a:xfrm flipH="1" flipV="1">
            <a:off x="5003800" y="1989138"/>
            <a:ext cx="1152525"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Text Box 23"/>
          <p:cNvSpPr txBox="1">
            <a:spLocks noChangeArrowheads="1"/>
          </p:cNvSpPr>
          <p:nvPr/>
        </p:nvSpPr>
        <p:spPr bwMode="auto">
          <a:xfrm rot="180294">
            <a:off x="6156325" y="21336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9 101 t</a:t>
            </a:r>
          </a:p>
        </p:txBody>
      </p:sp>
      <p:sp>
        <p:nvSpPr>
          <p:cNvPr id="17432" name="Line 24"/>
          <p:cNvSpPr>
            <a:spLocks noChangeShapeType="1"/>
          </p:cNvSpPr>
          <p:nvPr/>
        </p:nvSpPr>
        <p:spPr bwMode="auto">
          <a:xfrm>
            <a:off x="5076825" y="1844675"/>
            <a:ext cx="1223963"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Text Box 25"/>
          <p:cNvSpPr txBox="1">
            <a:spLocks noChangeArrowheads="1"/>
          </p:cNvSpPr>
          <p:nvPr/>
        </p:nvSpPr>
        <p:spPr bwMode="auto">
          <a:xfrm>
            <a:off x="6227763" y="1900238"/>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- 2 209 t</a:t>
            </a:r>
          </a:p>
        </p:txBody>
      </p:sp>
      <p:sp>
        <p:nvSpPr>
          <p:cNvPr id="17434" name="Line 26"/>
          <p:cNvSpPr>
            <a:spLocks noChangeShapeType="1"/>
          </p:cNvSpPr>
          <p:nvPr/>
        </p:nvSpPr>
        <p:spPr bwMode="auto">
          <a:xfrm flipV="1">
            <a:off x="5003800" y="1412875"/>
            <a:ext cx="1081088"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27"/>
          <p:cNvSpPr>
            <a:spLocks noChangeShapeType="1"/>
          </p:cNvSpPr>
          <p:nvPr/>
        </p:nvSpPr>
        <p:spPr bwMode="auto">
          <a:xfrm flipH="1">
            <a:off x="5076825" y="1484313"/>
            <a:ext cx="1150938"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6" name="Text Box 28"/>
          <p:cNvSpPr txBox="1">
            <a:spLocks noChangeArrowheads="1"/>
          </p:cNvSpPr>
          <p:nvPr/>
        </p:nvSpPr>
        <p:spPr bwMode="auto">
          <a:xfrm>
            <a:off x="6149975" y="1436688"/>
            <a:ext cx="187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2 521 t </a:t>
            </a:r>
            <a:r>
              <a:rPr lang="fr-FR" sz="1000" b="1">
                <a:solidFill>
                  <a:srgbClr val="CC00CC"/>
                </a:solidFill>
              </a:rPr>
              <a:t>(CEI + Russie)</a:t>
            </a:r>
            <a:endParaRPr lang="fr-FR" sz="1400" b="1">
              <a:solidFill>
                <a:srgbClr val="CC00CC"/>
              </a:solidFill>
            </a:endParaRPr>
          </a:p>
        </p:txBody>
      </p:sp>
      <p:sp>
        <p:nvSpPr>
          <p:cNvPr id="17437" name="Text Box 29"/>
          <p:cNvSpPr txBox="1">
            <a:spLocks noChangeArrowheads="1"/>
          </p:cNvSpPr>
          <p:nvPr/>
        </p:nvSpPr>
        <p:spPr bwMode="auto">
          <a:xfrm>
            <a:off x="6011863" y="119697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- 9 229 t </a:t>
            </a:r>
            <a:r>
              <a:rPr lang="fr-FR" sz="1000" b="1">
                <a:solidFill>
                  <a:srgbClr val="CC3300"/>
                </a:solidFill>
              </a:rPr>
              <a:t>(CEI + Russie)</a:t>
            </a:r>
          </a:p>
        </p:txBody>
      </p:sp>
      <p:sp>
        <p:nvSpPr>
          <p:cNvPr id="17438" name="Line 30"/>
          <p:cNvSpPr>
            <a:spLocks noChangeShapeType="1"/>
          </p:cNvSpPr>
          <p:nvPr/>
        </p:nvSpPr>
        <p:spPr bwMode="auto">
          <a:xfrm flipV="1">
            <a:off x="2268538" y="1916113"/>
            <a:ext cx="1654175" cy="1444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p:nvSpPr>
        <p:spPr bwMode="auto">
          <a:xfrm flipH="1">
            <a:off x="2268538" y="2060575"/>
            <a:ext cx="1655762" cy="1444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0" name="Text Box 32"/>
          <p:cNvSpPr txBox="1">
            <a:spLocks noChangeArrowheads="1"/>
          </p:cNvSpPr>
          <p:nvPr/>
        </p:nvSpPr>
        <p:spPr bwMode="auto">
          <a:xfrm>
            <a:off x="1403350" y="2060575"/>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- 27 383 t</a:t>
            </a:r>
          </a:p>
        </p:txBody>
      </p:sp>
      <p:sp>
        <p:nvSpPr>
          <p:cNvPr id="17441" name="Text Box 33"/>
          <p:cNvSpPr txBox="1">
            <a:spLocks noChangeArrowheads="1"/>
          </p:cNvSpPr>
          <p:nvPr/>
        </p:nvSpPr>
        <p:spPr bwMode="auto">
          <a:xfrm>
            <a:off x="1477963" y="1838325"/>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28 899 t</a:t>
            </a:r>
          </a:p>
        </p:txBody>
      </p:sp>
      <p:sp>
        <p:nvSpPr>
          <p:cNvPr id="17442" name="Line 34"/>
          <p:cNvSpPr>
            <a:spLocks noChangeShapeType="1"/>
          </p:cNvSpPr>
          <p:nvPr/>
        </p:nvSpPr>
        <p:spPr bwMode="auto">
          <a:xfrm flipH="1" flipV="1">
            <a:off x="2411413" y="1557338"/>
            <a:ext cx="1512887" cy="14287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3" name="Line 35"/>
          <p:cNvSpPr>
            <a:spLocks noChangeShapeType="1"/>
          </p:cNvSpPr>
          <p:nvPr/>
        </p:nvSpPr>
        <p:spPr bwMode="auto">
          <a:xfrm>
            <a:off x="2411413" y="1412875"/>
            <a:ext cx="1584325" cy="1444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4" name="Text Box 36"/>
          <p:cNvSpPr txBox="1">
            <a:spLocks noChangeArrowheads="1"/>
          </p:cNvSpPr>
          <p:nvPr/>
        </p:nvSpPr>
        <p:spPr bwMode="auto">
          <a:xfrm rot="180294">
            <a:off x="1692275" y="1252538"/>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1 993 t</a:t>
            </a:r>
          </a:p>
        </p:txBody>
      </p:sp>
      <p:sp>
        <p:nvSpPr>
          <p:cNvPr id="17445" name="Text Box 37"/>
          <p:cNvSpPr txBox="1">
            <a:spLocks noChangeArrowheads="1"/>
          </p:cNvSpPr>
          <p:nvPr/>
        </p:nvSpPr>
        <p:spPr bwMode="auto">
          <a:xfrm>
            <a:off x="1763713" y="1412875"/>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- 429 t</a:t>
            </a:r>
          </a:p>
        </p:txBody>
      </p:sp>
      <p:sp>
        <p:nvSpPr>
          <p:cNvPr id="17446" name="Line 38"/>
          <p:cNvSpPr>
            <a:spLocks noChangeShapeType="1"/>
          </p:cNvSpPr>
          <p:nvPr/>
        </p:nvSpPr>
        <p:spPr bwMode="auto">
          <a:xfrm flipH="1" flipV="1">
            <a:off x="4932363" y="2133600"/>
            <a:ext cx="288925"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Text Box 39"/>
          <p:cNvSpPr txBox="1">
            <a:spLocks noChangeArrowheads="1"/>
          </p:cNvSpPr>
          <p:nvPr/>
        </p:nvSpPr>
        <p:spPr bwMode="auto">
          <a:xfrm rot="180294">
            <a:off x="5138738" y="2260600"/>
            <a:ext cx="657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413 t</a:t>
            </a:r>
          </a:p>
        </p:txBody>
      </p:sp>
      <p:sp>
        <p:nvSpPr>
          <p:cNvPr id="17448" name="Line 40"/>
          <p:cNvSpPr>
            <a:spLocks noChangeShapeType="1"/>
          </p:cNvSpPr>
          <p:nvPr/>
        </p:nvSpPr>
        <p:spPr bwMode="auto">
          <a:xfrm>
            <a:off x="4932363" y="2060575"/>
            <a:ext cx="431800"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Text Box 41"/>
          <p:cNvSpPr txBox="1">
            <a:spLocks noChangeArrowheads="1"/>
          </p:cNvSpPr>
          <p:nvPr/>
        </p:nvSpPr>
        <p:spPr bwMode="auto">
          <a:xfrm>
            <a:off x="5292725" y="2116138"/>
            <a:ext cx="792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- 52 t</a:t>
            </a:r>
          </a:p>
        </p:txBody>
      </p:sp>
      <p:sp>
        <p:nvSpPr>
          <p:cNvPr id="17450" name="AutoShape 42"/>
          <p:cNvSpPr>
            <a:spLocks/>
          </p:cNvSpPr>
          <p:nvPr/>
        </p:nvSpPr>
        <p:spPr bwMode="auto">
          <a:xfrm>
            <a:off x="6948488" y="1916113"/>
            <a:ext cx="287337" cy="504825"/>
          </a:xfrm>
          <a:prstGeom prst="rightBrace">
            <a:avLst>
              <a:gd name="adj1" fmla="val 14641"/>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1" name="Text Box 43"/>
          <p:cNvSpPr txBox="1">
            <a:spLocks noChangeArrowheads="1"/>
          </p:cNvSpPr>
          <p:nvPr/>
        </p:nvSpPr>
        <p:spPr bwMode="auto">
          <a:xfrm>
            <a:off x="7164388" y="1700213"/>
            <a:ext cx="1979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b="1"/>
              <a:t>Total Asie dont :</a:t>
            </a:r>
            <a:br>
              <a:rPr lang="fr-FR" sz="1200" b="1"/>
            </a:br>
            <a:r>
              <a:rPr lang="fr-FR" sz="1200" b="1"/>
              <a:t>- Chine (</a:t>
            </a:r>
            <a:r>
              <a:rPr lang="fr-FR" sz="1200" b="1">
                <a:solidFill>
                  <a:srgbClr val="CC00CC"/>
                </a:solidFill>
              </a:rPr>
              <a:t>1 719 t</a:t>
            </a:r>
            <a:r>
              <a:rPr lang="fr-FR" sz="1200" b="1"/>
              <a:t> et </a:t>
            </a:r>
            <a:r>
              <a:rPr lang="fr-FR" sz="1200" b="1">
                <a:solidFill>
                  <a:srgbClr val="CC3300"/>
                </a:solidFill>
              </a:rPr>
              <a:t>-414 t</a:t>
            </a:r>
            <a:r>
              <a:rPr lang="fr-FR" sz="1200" b="1"/>
              <a:t>)</a:t>
            </a:r>
            <a:br>
              <a:rPr lang="fr-FR" sz="1200" b="1"/>
            </a:br>
            <a:r>
              <a:rPr lang="fr-FR" sz="1200" b="1"/>
              <a:t>- Japon (</a:t>
            </a:r>
            <a:r>
              <a:rPr lang="fr-FR" sz="1200" b="1">
                <a:solidFill>
                  <a:srgbClr val="CC00CC"/>
                </a:solidFill>
              </a:rPr>
              <a:t>4 897 t</a:t>
            </a:r>
            <a:r>
              <a:rPr lang="fr-FR" sz="1200" b="1"/>
              <a:t> et </a:t>
            </a:r>
            <a:r>
              <a:rPr lang="fr-FR" sz="1200" b="1">
                <a:solidFill>
                  <a:srgbClr val="CC3300"/>
                </a:solidFill>
              </a:rPr>
              <a:t>-510 t</a:t>
            </a:r>
            <a:r>
              <a:rPr lang="fr-FR" sz="1200" b="1"/>
              <a:t>)</a:t>
            </a:r>
            <a:br>
              <a:rPr lang="fr-FR" sz="1200" b="1"/>
            </a:br>
            <a:r>
              <a:rPr lang="fr-FR" sz="1200" b="1"/>
              <a:t>- Inde (</a:t>
            </a:r>
            <a:r>
              <a:rPr lang="fr-FR" sz="1200" b="1">
                <a:solidFill>
                  <a:srgbClr val="CC00CC"/>
                </a:solidFill>
              </a:rPr>
              <a:t>270 t</a:t>
            </a:r>
            <a:r>
              <a:rPr lang="fr-FR" sz="1200" b="1"/>
              <a:t> et </a:t>
            </a:r>
            <a:r>
              <a:rPr lang="fr-FR" sz="1200" b="1">
                <a:solidFill>
                  <a:srgbClr val="CC3300"/>
                </a:solidFill>
              </a:rPr>
              <a:t>-3 t</a:t>
            </a:r>
            <a:r>
              <a:rPr lang="fr-FR" sz="1200" b="1"/>
              <a:t>)</a:t>
            </a:r>
          </a:p>
        </p:txBody>
      </p:sp>
      <p:sp>
        <p:nvSpPr>
          <p:cNvPr id="17452" name="Line 44"/>
          <p:cNvSpPr>
            <a:spLocks noChangeShapeType="1"/>
          </p:cNvSpPr>
          <p:nvPr/>
        </p:nvSpPr>
        <p:spPr bwMode="auto">
          <a:xfrm flipV="1">
            <a:off x="4498975" y="981075"/>
            <a:ext cx="360363" cy="2873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45"/>
          <p:cNvSpPr>
            <a:spLocks noChangeShapeType="1"/>
          </p:cNvSpPr>
          <p:nvPr/>
        </p:nvSpPr>
        <p:spPr bwMode="auto">
          <a:xfrm flipH="1">
            <a:off x="4716463" y="1125538"/>
            <a:ext cx="287337"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Text Box 46"/>
          <p:cNvSpPr txBox="1">
            <a:spLocks noChangeArrowheads="1"/>
          </p:cNvSpPr>
          <p:nvPr/>
        </p:nvSpPr>
        <p:spPr bwMode="auto">
          <a:xfrm>
            <a:off x="4716463" y="76517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- 190 t </a:t>
            </a:r>
            <a:r>
              <a:rPr lang="fr-FR" sz="1000" b="1">
                <a:solidFill>
                  <a:srgbClr val="CC3300"/>
                </a:solidFill>
              </a:rPr>
              <a:t>(Europe hors UE)</a:t>
            </a:r>
          </a:p>
        </p:txBody>
      </p:sp>
      <p:sp>
        <p:nvSpPr>
          <p:cNvPr id="17455" name="Text Box 47"/>
          <p:cNvSpPr txBox="1">
            <a:spLocks noChangeArrowheads="1"/>
          </p:cNvSpPr>
          <p:nvPr/>
        </p:nvSpPr>
        <p:spPr bwMode="auto">
          <a:xfrm>
            <a:off x="4932363" y="981075"/>
            <a:ext cx="187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3 519 t </a:t>
            </a:r>
            <a:r>
              <a:rPr lang="fr-FR" sz="1000" b="1">
                <a:solidFill>
                  <a:srgbClr val="CC00CC"/>
                </a:solidFill>
              </a:rPr>
              <a:t>(Europe hors UE)</a:t>
            </a:r>
            <a:endParaRPr lang="fr-FR" sz="1400" b="1">
              <a:solidFill>
                <a:srgbClr val="CC00CC"/>
              </a:solidFill>
            </a:endParaRPr>
          </a:p>
        </p:txBody>
      </p:sp>
      <p:sp>
        <p:nvSpPr>
          <p:cNvPr id="17456" name="Text Box 48"/>
          <p:cNvSpPr txBox="1">
            <a:spLocks noChangeArrowheads="1"/>
          </p:cNvSpPr>
          <p:nvPr/>
        </p:nvSpPr>
        <p:spPr bwMode="auto">
          <a:xfrm>
            <a:off x="250825" y="5078413"/>
            <a:ext cx="8785225"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FF0000"/>
                </a:solidFill>
              </a:rPr>
              <a:t>Augmentation significative des exportations de chutes vers les USA en 2010 / 2011 !</a:t>
            </a:r>
          </a:p>
        </p:txBody>
      </p:sp>
    </p:spTree>
    <p:extLst>
      <p:ext uri="{BB962C8B-B14F-4D97-AF65-F5344CB8AC3E}">
        <p14:creationId xmlns:p14="http://schemas.microsoft.com/office/powerpoint/2010/main" val="48749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56D627A7-3ECD-4CD8-9256-2D3D938B2573}" type="slidenum">
              <a:rPr lang="fr-FR"/>
              <a:pPr>
                <a:defRPr/>
              </a:pPr>
              <a:t>7</a:t>
            </a:fld>
            <a:endParaRPr lang="fr-FR"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8" y="777875"/>
            <a:ext cx="71310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4"/>
          <p:cNvSpPr txBox="1">
            <a:spLocks noChangeArrowheads="1"/>
          </p:cNvSpPr>
          <p:nvPr/>
        </p:nvSpPr>
        <p:spPr bwMode="auto">
          <a:xfrm>
            <a:off x="1403350" y="6092825"/>
            <a:ext cx="662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latin typeface="Calibri" pitchFamily="34" charset="0"/>
              </a:rPr>
              <a:t>ITA 2011, San Diego.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39DD5C4D-C126-4813-9A9D-8CF87F79797B}" type="slidenum">
              <a:rPr lang="fr-FR"/>
              <a:pPr>
                <a:defRPr/>
              </a:pPr>
              <a:t>8</a:t>
            </a:fld>
            <a:endParaRPr lang="fr-FR" dirty="0"/>
          </a:p>
        </p:txBody>
      </p:sp>
      <p:sp>
        <p:nvSpPr>
          <p:cNvPr id="18435" name="Rectangle 6"/>
          <p:cNvSpPr>
            <a:spLocks noChangeArrowheads="1"/>
          </p:cNvSpPr>
          <p:nvPr/>
        </p:nvSpPr>
        <p:spPr bwMode="auto">
          <a:xfrm>
            <a:off x="519113" y="474663"/>
            <a:ext cx="82296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sz="2000" b="1">
                <a:solidFill>
                  <a:schemeClr val="tx2"/>
                </a:solidFill>
                <a:latin typeface="Calibri" pitchFamily="34" charset="0"/>
              </a:rPr>
              <a:t>Evolution des prix TA6V : </a:t>
            </a:r>
            <a:br>
              <a:rPr lang="fr-FR" sz="2000" b="1">
                <a:solidFill>
                  <a:schemeClr val="tx2"/>
                </a:solidFill>
                <a:latin typeface="Calibri" pitchFamily="34" charset="0"/>
              </a:rPr>
            </a:br>
            <a:r>
              <a:rPr lang="fr-FR" sz="2000" b="1">
                <a:solidFill>
                  <a:schemeClr val="tx2"/>
                </a:solidFill>
                <a:latin typeface="Calibri" pitchFamily="34" charset="0"/>
              </a:rPr>
              <a:t>Eponge, lingot, massif, copeaux et ferro-titane.</a:t>
            </a:r>
          </a:p>
        </p:txBody>
      </p:sp>
      <p:pic>
        <p:nvPicPr>
          <p:cNvPr id="1843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52513"/>
            <a:ext cx="8281987"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26F1639E-C8A0-4308-BF3B-E0BE0DB6AA97}" type="slidenum">
              <a:rPr lang="fr-FR"/>
              <a:pPr>
                <a:defRPr/>
              </a:pPr>
              <a:t>9</a:t>
            </a:fld>
            <a:endParaRPr lang="fr-FR" dirty="0"/>
          </a:p>
        </p:txBody>
      </p:sp>
      <p:sp>
        <p:nvSpPr>
          <p:cNvPr id="19459" name="Titre 1"/>
          <p:cNvSpPr>
            <a:spLocks noGrp="1"/>
          </p:cNvSpPr>
          <p:nvPr>
            <p:ph type="title" idx="4294967295"/>
          </p:nvPr>
        </p:nvSpPr>
        <p:spPr>
          <a:xfrm>
            <a:off x="1042988" y="3003550"/>
            <a:ext cx="7416800" cy="1289050"/>
          </a:xfrm>
        </p:spPr>
        <p:txBody>
          <a:bodyPr/>
          <a:lstStyle/>
          <a:p>
            <a:pPr algn="ctr"/>
            <a:r>
              <a:rPr lang="fr-FR" sz="3600" smtClean="0"/>
              <a:t>Les enjeux du projet EcoTitanium</a:t>
            </a:r>
            <a:endParaRPr lang="en-US" sz="3600" smtClean="0"/>
          </a:p>
        </p:txBody>
      </p:sp>
      <p:sp>
        <p:nvSpPr>
          <p:cNvPr id="19460"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EPSwJF90uCMOtV8JPY_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nception personnalisée">
  <a:themeElements>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onception personnalisée">
  <a:themeElements>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2003</TotalTime>
  <Words>1485</Words>
  <Application>Microsoft Office PowerPoint</Application>
  <PresentationFormat>Affichage à l'écran (4:3)</PresentationFormat>
  <Paragraphs>474</Paragraphs>
  <Slides>43</Slides>
  <Notes>2</Notes>
  <HiddenSlides>0</HiddenSlides>
  <MMClips>0</MMClips>
  <ScaleCrop>false</ScaleCrop>
  <HeadingPairs>
    <vt:vector size="6" baseType="variant">
      <vt:variant>
        <vt:lpstr>Thème</vt:lpstr>
      </vt:variant>
      <vt:variant>
        <vt:i4>6</vt:i4>
      </vt:variant>
      <vt:variant>
        <vt:lpstr>Serveurs OLE incorporés</vt:lpstr>
      </vt:variant>
      <vt:variant>
        <vt:i4>2</vt:i4>
      </vt:variant>
      <vt:variant>
        <vt:lpstr>Titres des diapositives</vt:lpstr>
      </vt:variant>
      <vt:variant>
        <vt:i4>43</vt:i4>
      </vt:variant>
    </vt:vector>
  </HeadingPairs>
  <TitlesOfParts>
    <vt:vector size="51" baseType="lpstr">
      <vt:lpstr>1_Conception personnalisée</vt:lpstr>
      <vt:lpstr>4_Conception personnalisée</vt:lpstr>
      <vt:lpstr>5_Conception personnalisée</vt:lpstr>
      <vt:lpstr>6_Conception personnalisée</vt:lpstr>
      <vt:lpstr>9_Conception personnalisée</vt:lpstr>
      <vt:lpstr>7_Conception personnalisée</vt:lpstr>
      <vt:lpstr>think-cell Slide</vt:lpstr>
      <vt:lpstr>Document</vt:lpstr>
      <vt:lpstr>Présentation PowerPoint</vt:lpstr>
      <vt:lpstr>Présentation PowerPoint</vt:lpstr>
      <vt:lpstr>Le marché mondial du Titane</vt:lpstr>
      <vt:lpstr>L’évolution du marché aéronautique</vt:lpstr>
      <vt:lpstr>Le recyclage du Titane</vt:lpstr>
      <vt:lpstr>Présentation PowerPoint</vt:lpstr>
      <vt:lpstr>Présentation PowerPoint</vt:lpstr>
      <vt:lpstr>Présentation PowerPoint</vt:lpstr>
      <vt:lpstr>Les enjeux du projet EcoTitanium</vt:lpstr>
      <vt:lpstr>Contexte et objectif du projet</vt:lpstr>
      <vt:lpstr>Conditions de réussite du projet</vt:lpstr>
      <vt:lpstr>Présentation PowerPoint</vt:lpstr>
      <vt:lpstr>Aspects technologiques du projet</vt:lpstr>
      <vt:lpstr>La description du projet</vt:lpstr>
      <vt:lpstr>Description du projet</vt:lpstr>
      <vt:lpstr>Description du projet</vt:lpstr>
      <vt:lpstr>Description du projet</vt:lpstr>
      <vt:lpstr>Description du projet</vt:lpstr>
      <vt:lpstr>Description du projet</vt:lpstr>
      <vt:lpstr>Organisation et moyens</vt:lpstr>
      <vt:lpstr>Les données économiques  du projet EcoTitanium</vt:lpstr>
      <vt:lpstr>Présentation PowerPoint</vt:lpstr>
      <vt:lpstr>Marché sur lequel se positionne l’entreprise</vt:lpstr>
      <vt:lpstr>Les marchés prévisionnels d’UKAD</vt:lpstr>
      <vt:lpstr>Présentation PowerPoint</vt:lpstr>
      <vt:lpstr>Outil d’aide à la détermination du prix de vente théorique du lingot</vt:lpstr>
      <vt:lpstr>Présentation PowerPoint</vt:lpstr>
      <vt:lpstr>Présentation PowerPoint</vt:lpstr>
      <vt:lpstr> Les Flux Généraux de l’activité EcoTitanium</vt:lpstr>
      <vt:lpstr>Schéma d’enfournement des chutes à pleine capacité</vt:lpstr>
      <vt:lpstr>Présentation PowerPoint</vt:lpstr>
      <vt:lpstr>Investissements </vt:lpstr>
      <vt:lpstr>Planning</vt:lpstr>
      <vt:lpstr>Présentation PowerPoint</vt:lpstr>
      <vt:lpstr>Synthèse des données économiques</vt:lpstr>
      <vt:lpstr>Présentation PowerPoint</vt:lpstr>
      <vt:lpstr>Analyses de sensibilité du modèle économique</vt:lpstr>
      <vt:lpstr>Analyses de sensibilité du modèle économique</vt:lpstr>
      <vt:lpstr>Analyses de sensibilité du modèle économique</vt:lpstr>
      <vt:lpstr>Présentation PowerPoint</vt:lpstr>
      <vt:lpstr>Financement</vt:lpstr>
      <vt:lpstr>Valorisation des parts de l’ADEME en 2023 (Données économiques : Cf. annexe 4)</vt:lpstr>
      <vt:lpstr>Présentation PowerPoint</vt:lpstr>
    </vt:vector>
  </TitlesOfParts>
  <Company>Groupe Eramet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dfortin</dc:creator>
  <cp:lastModifiedBy>Verena Bonnet</cp:lastModifiedBy>
  <cp:revision>318</cp:revision>
  <cp:lastPrinted>2013-03-18T11:56:27Z</cp:lastPrinted>
  <dcterms:created xsi:type="dcterms:W3CDTF">2012-01-16T09:24:08Z</dcterms:created>
  <dcterms:modified xsi:type="dcterms:W3CDTF">2013-03-19T10:00:56Z</dcterms:modified>
</cp:coreProperties>
</file>