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9144000" cy="6858000" type="screen4x3"/>
  <p:notesSz cx="7315200" cy="9601200"/>
  <p:custDataLst>
    <p:tags r:id="rId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51" autoAdjust="0"/>
    <p:restoredTop sz="94668" autoAdjust="0"/>
  </p:normalViewPr>
  <p:slideViewPr>
    <p:cSldViewPr>
      <p:cViewPr>
        <p:scale>
          <a:sx n="66" d="100"/>
          <a:sy n="66" d="100"/>
        </p:scale>
        <p:origin x="-1114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64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ata\Mes%20Documents\D&#233;veloppement%20Titane\Etudes%20de%20March&#233;\Magetex\2010%2003%2026%20Magetex\2010%2003%2026%20Envoi%20Magetex%20vallid&#233;%20du%202%20mai\26-03-2010%20-%20ERA%20Titane%20Mapping%20Figures%20&amp;%20Table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Leading Titanium Mill Products Manufacturers  
2008</a:t>
            </a:r>
          </a:p>
        </c:rich>
      </c:tx>
      <c:layout>
        <c:manualLayout>
          <c:xMode val="edge"/>
          <c:yMode val="edge"/>
          <c:x val="0.15833333333333333"/>
          <c:y val="2.023608768971332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37499999999999"/>
          <c:y val="0.16020236087689713"/>
          <c:w val="0.83229166666666665"/>
          <c:h val="0.556492411467116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'production leader 2'!$C$5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FF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'production leader 2'!$A$6:$A$24</c:f>
              <c:strCache>
                <c:ptCount val="19"/>
                <c:pt idx="0">
                  <c:v>●VSMPO (RU)</c:v>
                </c:pt>
                <c:pt idx="1">
                  <c:v>●ATI - UNITI (US)</c:v>
                </c:pt>
                <c:pt idx="2">
                  <c:v>●TIMET (US)</c:v>
                </c:pt>
                <c:pt idx="3">
                  <c:v>Nippon Steel (J)</c:v>
                </c:pt>
                <c:pt idx="4">
                  <c:v>●RTI (US)</c:v>
                </c:pt>
                <c:pt idx="5">
                  <c:v>Kobe Steel (J)</c:v>
                </c:pt>
                <c:pt idx="6">
                  <c:v>●BAOTI (Cn)</c:v>
                </c:pt>
                <c:pt idx="7">
                  <c:v>●TK Titanium (DE)</c:v>
                </c:pt>
                <c:pt idx="8">
                  <c:v>●Baosteel (Cn)</c:v>
                </c:pt>
                <c:pt idx="9">
                  <c:v>Haynes Int. (US)</c:v>
                </c:pt>
                <c:pt idx="10">
                  <c:v>●NIN (Cn)</c:v>
                </c:pt>
                <c:pt idx="11">
                  <c:v>Carpenter / Dynamet (US)</c:v>
                </c:pt>
                <c:pt idx="12">
                  <c:v>●Perryman (US)</c:v>
                </c:pt>
                <c:pt idx="13">
                  <c:v>Huaxia Titanium (Cn)</c:v>
                </c:pt>
                <c:pt idx="14">
                  <c:v>Latrobe Spec. Steels (US)</c:v>
                </c:pt>
                <c:pt idx="15">
                  <c:v>Daido Steel (JP)</c:v>
                </c:pt>
                <c:pt idx="16">
                  <c:v>●TiFast (IT)</c:v>
                </c:pt>
                <c:pt idx="17">
                  <c:v>autres Chine</c:v>
                </c:pt>
                <c:pt idx="18">
                  <c:v>autres CEI</c:v>
                </c:pt>
              </c:strCache>
            </c:strRef>
          </c:cat>
          <c:val>
            <c:numRef>
              <c:f>'production leader 2'!$C$6:$C$24</c:f>
              <c:numCache>
                <c:formatCode>General</c:formatCode>
                <c:ptCount val="19"/>
                <c:pt idx="0">
                  <c:v>26520</c:v>
                </c:pt>
                <c:pt idx="1">
                  <c:v>20100</c:v>
                </c:pt>
                <c:pt idx="2">
                  <c:v>18900</c:v>
                </c:pt>
                <c:pt idx="3">
                  <c:v>9200</c:v>
                </c:pt>
                <c:pt idx="4">
                  <c:v>7000</c:v>
                </c:pt>
                <c:pt idx="5">
                  <c:v>5900</c:v>
                </c:pt>
                <c:pt idx="6">
                  <c:v>10000</c:v>
                </c:pt>
                <c:pt idx="7">
                  <c:v>4500</c:v>
                </c:pt>
                <c:pt idx="8">
                  <c:v>3300</c:v>
                </c:pt>
                <c:pt idx="9">
                  <c:v>2500</c:v>
                </c:pt>
                <c:pt idx="10">
                  <c:v>4000</c:v>
                </c:pt>
                <c:pt idx="11">
                  <c:v>1450</c:v>
                </c:pt>
                <c:pt idx="12">
                  <c:v>1350</c:v>
                </c:pt>
                <c:pt idx="13">
                  <c:v>1000</c:v>
                </c:pt>
                <c:pt idx="14">
                  <c:v>500</c:v>
                </c:pt>
                <c:pt idx="15">
                  <c:v>495</c:v>
                </c:pt>
                <c:pt idx="16">
                  <c:v>300</c:v>
                </c:pt>
                <c:pt idx="17">
                  <c:v>15800</c:v>
                </c:pt>
                <c:pt idx="18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4998784"/>
        <c:axId val="125000320"/>
      </c:barChart>
      <c:catAx>
        <c:axId val="12499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000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000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err="1"/>
                  <a:t>yearly</a:t>
                </a:r>
                <a:r>
                  <a:rPr lang="fr-FR" dirty="0"/>
                  <a:t> </a:t>
                </a:r>
                <a:r>
                  <a:rPr lang="fr-FR" dirty="0" err="1"/>
                  <a:t>metric</a:t>
                </a:r>
                <a:r>
                  <a:rPr lang="fr-FR" dirty="0"/>
                  <a:t> tonnage</a:t>
                </a:r>
              </a:p>
            </c:rich>
          </c:tx>
          <c:layout>
            <c:manualLayout>
              <c:xMode val="edge"/>
              <c:yMode val="edge"/>
              <c:x val="2.0833333333333332E-2"/>
              <c:y val="0.224283305227655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24998784"/>
        <c:crosses val="autoZero"/>
        <c:crossBetween val="between"/>
      </c:valAx>
      <c:spPr>
        <a:pattFill prst="pct50">
          <a:fgClr>
            <a:srgbClr xmlns:mc="http://schemas.openxmlformats.org/markup-compatibility/2006" xmlns:a14="http://schemas.microsoft.com/office/drawing/2010/main" val="C0C0C0" mc:Ignorable="a14" a14:legacySpreadsheetColorIndex="22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0.04025</cdr:x>
      <cdr:y>0.01625</cdr:y>
    </cdr:from>
    <cdr:to>
      <cdr:x>0.08425</cdr:x>
      <cdr:y>0.0765</cdr:y>
    </cdr:to>
    <cdr:grpSp>
      <cdr:nvGrpSpPr>
        <cdr:cNvPr id="51201" name="Group 1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340532" y="78682"/>
          <a:ext cx="372259" cy="291729"/>
          <a:chOff x="1433" y="1207"/>
          <a:chExt cx="1003" cy="881"/>
        </a:xfrm>
      </cdr:grpSpPr>
      <cdr:sp macro="" textlink="">
        <cdr:nvSpPr>
          <cdr:cNvPr id="51202" name="Rectangle 2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433" y="1226"/>
            <a:ext cx="448" cy="40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99"/>
          </a:solidFill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sp>
      <cdr:sp macro="" textlink="">
        <cdr:nvSpPr>
          <cdr:cNvPr id="51203" name="Rectangle 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433" y="1684"/>
            <a:ext cx="448" cy="40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99"/>
          </a:solidFill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sp>
      <cdr:sp macro="" textlink="">
        <cdr:nvSpPr>
          <cdr:cNvPr id="51204" name="Rectangl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918" y="1684"/>
            <a:ext cx="448" cy="40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99"/>
          </a:solidFill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sp>
      <cdr:sp macro="" textlink="">
        <cdr:nvSpPr>
          <cdr:cNvPr id="51205" name="AutoShape 5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841" y="1207"/>
            <a:ext cx="595" cy="536"/>
          </a:xfrm>
          <a:prstGeom xmlns:a="http://schemas.openxmlformats.org/drawingml/2006/main" prst="diamond">
            <a:avLst/>
          </a:prstGeom>
          <a:gradFill xmlns:a="http://schemas.openxmlformats.org/drawingml/2006/main"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xmlns:a="http://schemas.openxmlformats.org/drawingml/2006/main">
            <a:noFill/>
          </a:ln>
          <a:extLst xmlns:a="http://schemas.openxmlformats.org/drawingml/2006/main"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cdr:spPr>
      </cdr:sp>
    </cdr:grpSp>
  </cdr:relSizeAnchor>
  <cdr:relSizeAnchor xmlns:cdr="http://schemas.openxmlformats.org/drawingml/2006/chartDrawing">
    <cdr:from>
      <cdr:x>0.08511</cdr:x>
      <cdr:y>0.94647</cdr:y>
    </cdr:from>
    <cdr:to>
      <cdr:x>0.55819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20080" y="4582783"/>
          <a:ext cx="4002461" cy="259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Les acteurs précédés du signe</a:t>
          </a:r>
          <a:r>
            <a:rPr lang="fr-FR" sz="1100" baseline="0" dirty="0"/>
            <a:t>  </a:t>
          </a:r>
          <a:r>
            <a:rPr lang="fr-FR" sz="1400" baseline="0" dirty="0"/>
            <a:t>●</a:t>
          </a:r>
          <a:r>
            <a:rPr lang="fr-FR" sz="1100" baseline="0" dirty="0"/>
            <a:t> élaborent </a:t>
          </a:r>
          <a:r>
            <a:rPr lang="fr-FR" sz="1100" baseline="0" dirty="0" smtClean="0"/>
            <a:t>leurs </a:t>
          </a:r>
          <a:r>
            <a:rPr lang="fr-FR" sz="1100" baseline="0" dirty="0"/>
            <a:t>lingots en tout ou partie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068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068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980B2D-A566-441C-9EA2-FF5001711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99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0302"/>
            <a:ext cx="5852843" cy="43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68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068"/>
            <a:ext cx="3170717" cy="4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1F194F-FD8F-4F24-8059-4224C1247B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85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9.e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.jpeg"/><Relationship Id="rId17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jpeg"/><Relationship Id="rId10" Type="http://schemas.openxmlformats.org/officeDocument/2006/relationships/tags" Target="../tags/tag12.xml"/><Relationship Id="rId19" Type="http://schemas.openxmlformats.org/officeDocument/2006/relationships/image" Target="../media/image10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grpSp>
        <p:nvGrpSpPr>
          <p:cNvPr id="6" name="Group 33"/>
          <p:cNvGrpSpPr>
            <a:grpSpLocks/>
          </p:cNvGrpSpPr>
          <p:nvPr userDrawn="1"/>
        </p:nvGrpSpPr>
        <p:grpSpPr bwMode="auto">
          <a:xfrm rot="944328">
            <a:off x="31750" y="368300"/>
            <a:ext cx="1371600" cy="360363"/>
            <a:chOff x="2160" y="3744"/>
            <a:chExt cx="2160" cy="568"/>
          </a:xfrm>
        </p:grpSpPr>
        <p:sp>
          <p:nvSpPr>
            <p:cNvPr id="7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12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Confidentiel</a:t>
              </a: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9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7E2F-01F2-4803-94EB-C10C714ACD3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71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2B71-7EBF-422C-8789-FD586FA5FF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6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1CE5-86FC-42E7-B10F-C29B0EB311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934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4" name="Obje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1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3" descr="IMG_1105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rganigramme : Document 9"/>
          <p:cNvSpPr/>
          <p:nvPr userDrawn="1">
            <p:custDataLst>
              <p:tags r:id="rId9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12" name="Group 33"/>
          <p:cNvGrpSpPr>
            <a:grpSpLocks/>
          </p:cNvGrpSpPr>
          <p:nvPr userDrawn="1"/>
        </p:nvGrpSpPr>
        <p:grpSpPr bwMode="auto">
          <a:xfrm rot="944328">
            <a:off x="31750" y="295275"/>
            <a:ext cx="1371600" cy="360363"/>
            <a:chOff x="2160" y="3744"/>
            <a:chExt cx="2160" cy="568"/>
          </a:xfrm>
        </p:grpSpPr>
        <p:sp>
          <p:nvSpPr>
            <p:cNvPr id="13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12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Confidentiel</a:t>
              </a:r>
            </a:p>
          </p:txBody>
        </p:sp>
      </p:grpSp>
      <p:sp>
        <p:nvSpPr>
          <p:cNvPr id="15" name="Rectangle 14"/>
          <p:cNvSpPr>
            <a:spLocks noGrp="1" noChangeArrowheads="1"/>
          </p:cNvSpPr>
          <p:nvPr>
            <p:ph type="ftr" sz="quarter" idx="10"/>
            <p:custDataLst>
              <p:tags r:id="rId10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D54FF363-75FE-4103-8A69-7F74BF1D84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39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5180-6F8E-48F8-A11E-87C9E06A45B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56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6C4D-5745-4EB0-AE71-D5729D1553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5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3F73-14F8-4804-93D4-4E7A0FE0BE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67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C99C-E337-418B-885C-26B5AF159B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09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5BAB-A0AE-4314-86D2-FD951779A2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48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C47D-EE01-4B35-A03B-671766534C3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53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39738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8361363" y="6308725"/>
            <a:ext cx="4587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2E9C068-6380-4B61-AE4B-0BB51AE15BA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 rot="944328">
            <a:off x="31750" y="152400"/>
            <a:ext cx="1371600" cy="360363"/>
            <a:chOff x="2160" y="3744"/>
            <a:chExt cx="2160" cy="568"/>
          </a:xfrm>
        </p:grpSpPr>
        <p:sp>
          <p:nvSpPr>
            <p:cNvPr id="1035" name="Oval 34"/>
            <p:cNvSpPr>
              <a:spLocks noChangeArrowheads="1"/>
            </p:cNvSpPr>
            <p:nvPr/>
          </p:nvSpPr>
          <p:spPr bwMode="auto">
            <a:xfrm rot="-1837094">
              <a:off x="2160" y="3744"/>
              <a:ext cx="2160" cy="568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WordArt 35"/>
            <p:cNvSpPr>
              <a:spLocks noChangeArrowheads="1" noChangeShapeType="1" noTextEdit="1"/>
            </p:cNvSpPr>
            <p:nvPr/>
          </p:nvSpPr>
          <p:spPr bwMode="auto">
            <a:xfrm rot="-1168463">
              <a:off x="2592" y="3744"/>
              <a:ext cx="1272" cy="52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12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Confidentiel</a:t>
              </a:r>
            </a:p>
          </p:txBody>
        </p:sp>
      </p:grpSp>
      <p:pic>
        <p:nvPicPr>
          <p:cNvPr id="1034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0013"/>
            <a:ext cx="302418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10" r:id="rId2"/>
    <p:sldLayoutId id="2147484975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EA7F2F-96B9-4EA4-8C35-1275E29CFB2B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2291" name="Titre 1"/>
          <p:cNvSpPr>
            <a:spLocks noGrp="1"/>
          </p:cNvSpPr>
          <p:nvPr>
            <p:ph type="title" idx="4294967295"/>
          </p:nvPr>
        </p:nvSpPr>
        <p:spPr>
          <a:xfrm>
            <a:off x="360363" y="545877"/>
            <a:ext cx="8229600" cy="650875"/>
          </a:xfrm>
        </p:spPr>
        <p:txBody>
          <a:bodyPr/>
          <a:lstStyle/>
          <a:p>
            <a:pPr eaLnBrk="1" hangingPunct="1"/>
            <a:r>
              <a:rPr lang="en-GB" dirty="0" smtClean="0"/>
              <a:t>Annexe 1 : Les </a:t>
            </a:r>
            <a:r>
              <a:rPr lang="en-GB" dirty="0" err="1" smtClean="0"/>
              <a:t>acteurs</a:t>
            </a:r>
            <a:r>
              <a:rPr lang="en-GB" dirty="0" smtClean="0"/>
              <a:t> du </a:t>
            </a:r>
            <a:r>
              <a:rPr lang="en-GB" dirty="0" err="1" smtClean="0"/>
              <a:t>marché</a:t>
            </a:r>
            <a:endParaRPr lang="en-GB" dirty="0" smtClean="0"/>
          </a:p>
        </p:txBody>
      </p:sp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395536" y="1195288"/>
          <a:ext cx="8460432" cy="484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tion_AD08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esentation_AD08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29</Words>
  <Application>Microsoft Office PowerPoint</Application>
  <PresentationFormat>Affichage à l'écran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1_Conception personnalisée</vt:lpstr>
      <vt:lpstr>think-cell Slide</vt:lpstr>
      <vt:lpstr>Annexe 1 : Les acteurs du marché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Verena Bonnet</cp:lastModifiedBy>
  <cp:revision>311</cp:revision>
  <cp:lastPrinted>2013-03-18T11:56:27Z</cp:lastPrinted>
  <dcterms:created xsi:type="dcterms:W3CDTF">2012-01-16T09:24:08Z</dcterms:created>
  <dcterms:modified xsi:type="dcterms:W3CDTF">2013-03-19T09:48:50Z</dcterms:modified>
</cp:coreProperties>
</file>