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1" r:id="rId4"/>
    <p:sldId id="263" r:id="rId5"/>
    <p:sldId id="262" r:id="rId6"/>
    <p:sldId id="264" r:id="rId7"/>
    <p:sldId id="259" r:id="rId8"/>
  </p:sldIdLst>
  <p:sldSz cx="9144000" cy="6858000" type="screen4x3"/>
  <p:notesSz cx="6797675" cy="9926638"/>
  <p:custDataLst>
    <p:tags r:id="rId11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CC00"/>
    <a:srgbClr val="FFCC00"/>
    <a:srgbClr val="33CCCC"/>
    <a:srgbClr val="66FFCC"/>
    <a:srgbClr val="4DD3B0"/>
    <a:srgbClr val="20D0B3"/>
    <a:srgbClr val="8B745A"/>
    <a:srgbClr val="D3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94668" autoAdjust="0"/>
  </p:normalViewPr>
  <p:slideViewPr>
    <p:cSldViewPr>
      <p:cViewPr>
        <p:scale>
          <a:sx n="90" d="100"/>
          <a:sy n="90" d="100"/>
        </p:scale>
        <p:origin x="-159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975A0-38C8-4D13-BDD1-8FEEAB6BC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1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EF17C-FD10-4E95-AA8A-90D2CAE1B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365B1-B7B5-460C-B629-1109E67FD9E2}" type="slidenum">
              <a:rPr lang="fr-FR" smtClean="0"/>
              <a:pPr eaLnBrk="1" hangingPunct="1"/>
              <a:t>2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365B1-B7B5-460C-B629-1109E67FD9E2}" type="slidenum">
              <a:rPr lang="fr-FR" smtClean="0"/>
              <a:pPr eaLnBrk="1" hangingPunct="1"/>
              <a:t>3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365B1-B7B5-460C-B629-1109E67FD9E2}" type="slidenum">
              <a:rPr lang="fr-FR" smtClean="0"/>
              <a:pPr eaLnBrk="1" hangingPunct="1"/>
              <a:t>6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365B1-B7B5-460C-B629-1109E67FD9E2}" type="slidenum">
              <a:rPr lang="fr-FR" smtClean="0"/>
              <a:pPr eaLnBrk="1" hangingPunct="1"/>
              <a:t>7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emf"/><Relationship Id="rId18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emf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5" Type="http://schemas.openxmlformats.org/officeDocument/2006/relationships/image" Target="../media/image6.emf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A601-D77D-4260-9C1F-7032BF2F7D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3025-E3CA-442C-9A22-465B855ACB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27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CF19-1EB2-48AB-83D6-EDCCC0942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1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2605-E00F-452F-9633-FB5C60E0DD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7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IMG_1105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rganigramme : Document 7"/>
          <p:cNvSpPr/>
          <p:nvPr userDrawn="1">
            <p:custDataLst>
              <p:tags r:id="rId8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  <p:custDataLst>
              <p:tags r:id="rId9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  <p:custDataLst>
              <p:tags r:id="rId10"/>
            </p:custDataLst>
          </p:nvPr>
        </p:nvSpPr>
        <p:spPr>
          <a:xfrm>
            <a:off x="8101013" y="6486525"/>
            <a:ext cx="58578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AC4B-03B4-4F1E-A992-3AD09DBE5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43609" y="4221163"/>
            <a:ext cx="7416824" cy="11525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sz="3600" b="1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86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09D-E038-4724-9458-07B1D84AA6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5B47-9FE5-4FC4-97E1-D9D1DF3DE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3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4913-1EF0-4CDA-A700-06503490C4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7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5CA-FA3D-4BFA-9F5B-963851548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5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B7CC-23E5-45CB-8F37-B3C7552936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CAFB-DAE9-4EAD-8590-8CC3CA4FC1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76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CE0A7DEF-C737-4AD8-90A6-FB1E00C584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0" r:id="rId2"/>
    <p:sldLayoutId id="214748392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3200" b="1" dirty="0" err="1" smtClean="0">
                <a:solidFill>
                  <a:schemeClr val="bg1"/>
                </a:solidFill>
              </a:rPr>
              <a:t>Ecotitanium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avec flèche 12"/>
          <p:cNvCxnSpPr>
            <a:stCxn id="2" idx="2"/>
            <a:endCxn id="6" idx="0"/>
          </p:cNvCxnSpPr>
          <p:nvPr/>
        </p:nvCxnSpPr>
        <p:spPr>
          <a:xfrm flipH="1">
            <a:off x="4067969" y="3158811"/>
            <a:ext cx="1260115" cy="630552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8" idx="0"/>
          </p:cNvCxnSpPr>
          <p:nvPr/>
        </p:nvCxnSpPr>
        <p:spPr>
          <a:xfrm>
            <a:off x="4067175" y="4365625"/>
            <a:ext cx="1657350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9" idx="0"/>
          </p:cNvCxnSpPr>
          <p:nvPr/>
        </p:nvCxnSpPr>
        <p:spPr>
          <a:xfrm>
            <a:off x="4067175" y="4365625"/>
            <a:ext cx="15875" cy="161925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2"/>
            <a:endCxn id="7" idx="0"/>
          </p:cNvCxnSpPr>
          <p:nvPr/>
        </p:nvCxnSpPr>
        <p:spPr>
          <a:xfrm flipH="1">
            <a:off x="2419350" y="4365625"/>
            <a:ext cx="1647825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7" idx="2"/>
          </p:cNvCxnSpPr>
          <p:nvPr/>
        </p:nvCxnSpPr>
        <p:spPr>
          <a:xfrm flipH="1">
            <a:off x="2419350" y="5399088"/>
            <a:ext cx="794" cy="6064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724525" y="5394325"/>
            <a:ext cx="14288" cy="6111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Flux UKAD</a:t>
            </a:r>
          </a:p>
        </p:txBody>
      </p:sp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6264275"/>
            <a:ext cx="1793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355976" y="2132856"/>
            <a:ext cx="1944216" cy="1025955"/>
          </a:xfrm>
          <a:prstGeom prst="roundRect">
            <a:avLst/>
          </a:prstGeom>
          <a:gradFill flip="none" rotWithShape="1">
            <a:gsLst>
              <a:gs pos="0">
                <a:srgbClr val="33CCCC"/>
              </a:gs>
              <a:gs pos="49000">
                <a:srgbClr val="FFCC00"/>
              </a:gs>
              <a:gs pos="100000">
                <a:srgbClr val="33CCCC"/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Elaboration lingots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UKTMP</a:t>
            </a:r>
          </a:p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KAZAKHSTAN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987675" y="3789363"/>
            <a:ext cx="2160588" cy="5762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Forgeage billettes UKAD Forge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39850" y="4822825"/>
            <a:ext cx="2160588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Transformation Branche Alliages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822825"/>
            <a:ext cx="2160587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Matriçage Pamiers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0963" y="5984875"/>
            <a:ext cx="5464175" cy="5762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rgbClr val="FFFF00"/>
                </a:solidFill>
              </a:rPr>
              <a:t>Clients</a:t>
            </a:r>
            <a:endParaRPr lang="fr-FR" sz="1600" dirty="0">
              <a:solidFill>
                <a:srgbClr val="FFFF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7316930" y="2544763"/>
            <a:ext cx="3175" cy="71913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ZoneTexte 22"/>
          <p:cNvSpPr txBox="1">
            <a:spLocks noChangeArrowheads="1"/>
          </p:cNvSpPr>
          <p:nvPr/>
        </p:nvSpPr>
        <p:spPr bwMode="auto">
          <a:xfrm>
            <a:off x="7480427" y="25447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Flux</a:t>
            </a:r>
          </a:p>
          <a:p>
            <a:pPr eaLnBrk="1" hangingPunct="1"/>
            <a:r>
              <a:rPr lang="fr-FR" sz="1600" dirty="0"/>
              <a:t>produits</a:t>
            </a:r>
          </a:p>
        </p:txBody>
      </p:sp>
    </p:spTree>
    <p:extLst>
      <p:ext uri="{BB962C8B-B14F-4D97-AF65-F5344CB8AC3E}">
        <p14:creationId xmlns:p14="http://schemas.microsoft.com/office/powerpoint/2010/main" val="11531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avec flèche 12"/>
          <p:cNvCxnSpPr>
            <a:stCxn id="2" idx="2"/>
            <a:endCxn id="6" idx="0"/>
          </p:cNvCxnSpPr>
          <p:nvPr/>
        </p:nvCxnSpPr>
        <p:spPr>
          <a:xfrm flipH="1">
            <a:off x="4067969" y="3158811"/>
            <a:ext cx="1260115" cy="630552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8" idx="0"/>
          </p:cNvCxnSpPr>
          <p:nvPr/>
        </p:nvCxnSpPr>
        <p:spPr>
          <a:xfrm>
            <a:off x="4067175" y="4365625"/>
            <a:ext cx="1657350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9" idx="0"/>
          </p:cNvCxnSpPr>
          <p:nvPr/>
        </p:nvCxnSpPr>
        <p:spPr>
          <a:xfrm>
            <a:off x="4067175" y="4365625"/>
            <a:ext cx="15875" cy="161925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2"/>
            <a:endCxn id="7" idx="0"/>
          </p:cNvCxnSpPr>
          <p:nvPr/>
        </p:nvCxnSpPr>
        <p:spPr>
          <a:xfrm flipH="1">
            <a:off x="2419350" y="4365625"/>
            <a:ext cx="1647825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7" idx="2"/>
          </p:cNvCxnSpPr>
          <p:nvPr/>
        </p:nvCxnSpPr>
        <p:spPr>
          <a:xfrm flipH="1">
            <a:off x="2419350" y="5399088"/>
            <a:ext cx="794" cy="6064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724525" y="5394325"/>
            <a:ext cx="14288" cy="6111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Flux des chutes</a:t>
            </a:r>
          </a:p>
        </p:txBody>
      </p:sp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6264275"/>
            <a:ext cx="1793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355976" y="2132856"/>
            <a:ext cx="1944216" cy="1025955"/>
          </a:xfrm>
          <a:prstGeom prst="roundRect">
            <a:avLst/>
          </a:prstGeom>
          <a:gradFill flip="none" rotWithShape="1">
            <a:gsLst>
              <a:gs pos="0">
                <a:srgbClr val="33CCCC"/>
              </a:gs>
              <a:gs pos="49000">
                <a:srgbClr val="FFCC00"/>
              </a:gs>
              <a:gs pos="100000">
                <a:srgbClr val="33CCCC"/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Elaboration lingots </a:t>
            </a:r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UKTMP</a:t>
            </a:r>
          </a:p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KAZAKHSTAN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987675" y="3789363"/>
            <a:ext cx="2160588" cy="5762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Forgeage billettes UKAD Forge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39850" y="4822825"/>
            <a:ext cx="2160588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Transformation Branche Alliages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822825"/>
            <a:ext cx="2160587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Matriçage Pamiers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0963" y="5984875"/>
            <a:ext cx="5464175" cy="5762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rgbClr val="FFFF00"/>
                </a:solidFill>
              </a:rPr>
              <a:t>Clients</a:t>
            </a:r>
            <a:endParaRPr lang="fr-FR" sz="1600" dirty="0">
              <a:solidFill>
                <a:srgbClr val="FFFF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7316930" y="2544763"/>
            <a:ext cx="3175" cy="71913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ZoneTexte 22"/>
          <p:cNvSpPr txBox="1">
            <a:spLocks noChangeArrowheads="1"/>
          </p:cNvSpPr>
          <p:nvPr/>
        </p:nvSpPr>
        <p:spPr bwMode="auto">
          <a:xfrm>
            <a:off x="7480427" y="25447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Flux</a:t>
            </a:r>
          </a:p>
          <a:p>
            <a:pPr eaLnBrk="1" hangingPunct="1"/>
            <a:r>
              <a:rPr lang="fr-FR" sz="1600" dirty="0"/>
              <a:t>produits</a:t>
            </a:r>
          </a:p>
        </p:txBody>
      </p:sp>
      <p:cxnSp>
        <p:nvCxnSpPr>
          <p:cNvPr id="26" name="Connecteur en arc 25"/>
          <p:cNvCxnSpPr/>
          <p:nvPr/>
        </p:nvCxnSpPr>
        <p:spPr>
          <a:xfrm rot="5400000">
            <a:off x="6774904" y="3987800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ZoneTexte 56325"/>
          <p:cNvSpPr txBox="1">
            <a:spLocks noChangeArrowheads="1"/>
          </p:cNvSpPr>
          <p:nvPr/>
        </p:nvSpPr>
        <p:spPr bwMode="auto">
          <a:xfrm>
            <a:off x="7286872" y="3798716"/>
            <a:ext cx="18571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 smtClean="0"/>
              <a:t>Vente de Chutes</a:t>
            </a:r>
            <a:endParaRPr lang="fr-FR" sz="1600" dirty="0"/>
          </a:p>
        </p:txBody>
      </p:sp>
      <p:cxnSp>
        <p:nvCxnSpPr>
          <p:cNvPr id="44" name="Connecteur en arc 43"/>
          <p:cNvCxnSpPr>
            <a:stCxn id="3" idx="1"/>
            <a:endCxn id="9" idx="1"/>
          </p:cNvCxnSpPr>
          <p:nvPr/>
        </p:nvCxnSpPr>
        <p:spPr>
          <a:xfrm rot="10800000" flipV="1">
            <a:off x="1350964" y="1340297"/>
            <a:ext cx="5407025" cy="4932710"/>
          </a:xfrm>
          <a:prstGeom prst="curvedConnector3">
            <a:avLst>
              <a:gd name="adj1" fmla="val 121139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endCxn id="7" idx="1"/>
          </p:cNvCxnSpPr>
          <p:nvPr/>
        </p:nvCxnSpPr>
        <p:spPr>
          <a:xfrm rot="10800000" flipV="1">
            <a:off x="1339851" y="1335073"/>
            <a:ext cx="5418139" cy="3775884"/>
          </a:xfrm>
          <a:prstGeom prst="curvedConnector3">
            <a:avLst>
              <a:gd name="adj1" fmla="val 104219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3" idx="1"/>
            <a:endCxn id="8" idx="3"/>
          </p:cNvCxnSpPr>
          <p:nvPr/>
        </p:nvCxnSpPr>
        <p:spPr>
          <a:xfrm rot="10800000" flipH="1" flipV="1">
            <a:off x="6757987" y="1340297"/>
            <a:ext cx="46037" cy="3770660"/>
          </a:xfrm>
          <a:prstGeom prst="curvedConnector5">
            <a:avLst>
              <a:gd name="adj1" fmla="val -496557"/>
              <a:gd name="adj2" fmla="val 52857"/>
              <a:gd name="adj3" fmla="val 596557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rc 54"/>
          <p:cNvCxnSpPr>
            <a:stCxn id="3" idx="1"/>
            <a:endCxn id="6" idx="1"/>
          </p:cNvCxnSpPr>
          <p:nvPr/>
        </p:nvCxnSpPr>
        <p:spPr>
          <a:xfrm rot="10800000" flipV="1">
            <a:off x="2987676" y="1340296"/>
            <a:ext cx="3770313" cy="2737197"/>
          </a:xfrm>
          <a:prstGeom prst="curvedConnector3">
            <a:avLst>
              <a:gd name="adj1" fmla="val 106063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rganigramme : Données stockées 2"/>
          <p:cNvSpPr/>
          <p:nvPr/>
        </p:nvSpPr>
        <p:spPr>
          <a:xfrm>
            <a:off x="6757988" y="836712"/>
            <a:ext cx="1846460" cy="1007169"/>
          </a:xfrm>
          <a:prstGeom prst="flowChartOnlineStorag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Marché Chutes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Import Export des chutes de titane entre l’Europe et le reste du monde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2605-E00F-452F-9633-FB5C60E0DD6E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02940" cy="530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1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Recyclage du Titane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9E2605-E00F-452F-9633-FB5C60E0DD6E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5787"/>
            <a:ext cx="7452320" cy="525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8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avec flèche 12"/>
          <p:cNvCxnSpPr>
            <a:stCxn id="2" idx="2"/>
            <a:endCxn id="6" idx="0"/>
          </p:cNvCxnSpPr>
          <p:nvPr/>
        </p:nvCxnSpPr>
        <p:spPr>
          <a:xfrm flipH="1">
            <a:off x="4067969" y="3158811"/>
            <a:ext cx="1260115" cy="630552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8" idx="0"/>
          </p:cNvCxnSpPr>
          <p:nvPr/>
        </p:nvCxnSpPr>
        <p:spPr>
          <a:xfrm>
            <a:off x="4067175" y="4365625"/>
            <a:ext cx="1657350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9" idx="0"/>
          </p:cNvCxnSpPr>
          <p:nvPr/>
        </p:nvCxnSpPr>
        <p:spPr>
          <a:xfrm>
            <a:off x="4067175" y="4365625"/>
            <a:ext cx="15875" cy="161925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2"/>
            <a:endCxn id="7" idx="0"/>
          </p:cNvCxnSpPr>
          <p:nvPr/>
        </p:nvCxnSpPr>
        <p:spPr>
          <a:xfrm flipH="1">
            <a:off x="2419350" y="4365625"/>
            <a:ext cx="1647825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7" idx="2"/>
          </p:cNvCxnSpPr>
          <p:nvPr/>
        </p:nvCxnSpPr>
        <p:spPr>
          <a:xfrm flipH="1">
            <a:off x="2419350" y="5399088"/>
            <a:ext cx="794" cy="6064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724525" y="5394325"/>
            <a:ext cx="14288" cy="6111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35" idx="2"/>
            <a:endCxn id="6" idx="0"/>
          </p:cNvCxnSpPr>
          <p:nvPr/>
        </p:nvCxnSpPr>
        <p:spPr>
          <a:xfrm>
            <a:off x="2931794" y="3280734"/>
            <a:ext cx="1136175" cy="508629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 Les Flux Généraux de l’activité EcoTitanium</a:t>
            </a:r>
          </a:p>
        </p:txBody>
      </p:sp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6264275"/>
            <a:ext cx="1793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355976" y="2582548"/>
            <a:ext cx="1944216" cy="576263"/>
          </a:xfrm>
          <a:prstGeom prst="roundRect">
            <a:avLst/>
          </a:prstGeom>
          <a:gradFill flip="none" rotWithShape="1">
            <a:gsLst>
              <a:gs pos="0">
                <a:srgbClr val="33CCCC"/>
              </a:gs>
              <a:gs pos="49000">
                <a:srgbClr val="FFCC00"/>
              </a:gs>
              <a:gs pos="100000">
                <a:srgbClr val="33CCCC"/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Elaboration lingots UKTMP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987675" y="3789363"/>
            <a:ext cx="2160588" cy="5762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Forgeage billettes UKAD Forge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39850" y="4822825"/>
            <a:ext cx="2160588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Transformation Branche Alliages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822825"/>
            <a:ext cx="2160587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Matriçage Pamiers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0963" y="5984875"/>
            <a:ext cx="5464175" cy="5762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rgbClr val="FFFF00"/>
                </a:solidFill>
              </a:rPr>
              <a:t>Clients</a:t>
            </a:r>
            <a:endParaRPr lang="fr-FR" sz="1600" dirty="0">
              <a:solidFill>
                <a:srgbClr val="FFFF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7316930" y="2544763"/>
            <a:ext cx="3175" cy="71913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ZoneTexte 22"/>
          <p:cNvSpPr txBox="1">
            <a:spLocks noChangeArrowheads="1"/>
          </p:cNvSpPr>
          <p:nvPr/>
        </p:nvSpPr>
        <p:spPr bwMode="auto">
          <a:xfrm>
            <a:off x="7480427" y="25447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Flux</a:t>
            </a:r>
          </a:p>
          <a:p>
            <a:pPr eaLnBrk="1" hangingPunct="1"/>
            <a:r>
              <a:rPr lang="fr-FR" sz="1600" dirty="0"/>
              <a:t>produits</a:t>
            </a:r>
          </a:p>
        </p:txBody>
      </p:sp>
      <p:cxnSp>
        <p:nvCxnSpPr>
          <p:cNvPr id="26" name="Connecteur en arc 25"/>
          <p:cNvCxnSpPr/>
          <p:nvPr/>
        </p:nvCxnSpPr>
        <p:spPr>
          <a:xfrm rot="5400000">
            <a:off x="6774904" y="3987800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ZoneTexte 56325"/>
          <p:cNvSpPr txBox="1">
            <a:spLocks noChangeArrowheads="1"/>
          </p:cNvSpPr>
          <p:nvPr/>
        </p:nvSpPr>
        <p:spPr bwMode="auto">
          <a:xfrm>
            <a:off x="7286873" y="3798716"/>
            <a:ext cx="205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 smtClean="0"/>
              <a:t>Collecte de chutes </a:t>
            </a:r>
          </a:p>
          <a:p>
            <a:pPr eaLnBrk="1" hangingPunct="1"/>
            <a:r>
              <a:rPr lang="fr-FR" sz="1600" dirty="0" smtClean="0"/>
              <a:t>Partenaire externe</a:t>
            </a:r>
            <a:endParaRPr lang="fr-FR" sz="1600" dirty="0"/>
          </a:p>
        </p:txBody>
      </p:sp>
      <p:cxnSp>
        <p:nvCxnSpPr>
          <p:cNvPr id="41" name="Connecteur en arc 40"/>
          <p:cNvCxnSpPr/>
          <p:nvPr/>
        </p:nvCxnSpPr>
        <p:spPr>
          <a:xfrm rot="5400000">
            <a:off x="6774904" y="5307013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ZoneTexte 42"/>
          <p:cNvSpPr txBox="1">
            <a:spLocks noChangeArrowheads="1"/>
          </p:cNvSpPr>
          <p:nvPr/>
        </p:nvSpPr>
        <p:spPr bwMode="auto">
          <a:xfrm>
            <a:off x="7451726" y="4978400"/>
            <a:ext cx="1512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Complément achat chutes externes</a:t>
            </a:r>
          </a:p>
        </p:txBody>
      </p:sp>
      <p:cxnSp>
        <p:nvCxnSpPr>
          <p:cNvPr id="44" name="Connecteur en arc 43"/>
          <p:cNvCxnSpPr>
            <a:stCxn id="33" idx="1"/>
            <a:endCxn id="9" idx="1"/>
          </p:cNvCxnSpPr>
          <p:nvPr/>
        </p:nvCxnSpPr>
        <p:spPr>
          <a:xfrm rot="10800000" flipV="1">
            <a:off x="1350964" y="1484313"/>
            <a:ext cx="504985" cy="4788694"/>
          </a:xfrm>
          <a:prstGeom prst="curvedConnector3">
            <a:avLst>
              <a:gd name="adj1" fmla="val 336593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stCxn id="33" idx="1"/>
            <a:endCxn id="7" idx="1"/>
          </p:cNvCxnSpPr>
          <p:nvPr/>
        </p:nvCxnSpPr>
        <p:spPr>
          <a:xfrm rot="10800000" flipV="1">
            <a:off x="1339850" y="1484313"/>
            <a:ext cx="516098" cy="3626644"/>
          </a:xfrm>
          <a:prstGeom prst="curvedConnector3">
            <a:avLst>
              <a:gd name="adj1" fmla="val 261297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33" idx="3"/>
            <a:endCxn id="8" idx="3"/>
          </p:cNvCxnSpPr>
          <p:nvPr/>
        </p:nvCxnSpPr>
        <p:spPr>
          <a:xfrm>
            <a:off x="4003836" y="1484313"/>
            <a:ext cx="2800189" cy="3626644"/>
          </a:xfrm>
          <a:prstGeom prst="curvedConnector3">
            <a:avLst>
              <a:gd name="adj1" fmla="val 110442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855948" y="1124744"/>
            <a:ext cx="2147888" cy="719137"/>
          </a:xfrm>
          <a:prstGeom prst="roundRect">
            <a:avLst/>
          </a:prstGeom>
          <a:gradFill flip="none" rotWithShape="1">
            <a:gsLst>
              <a:gs pos="48000">
                <a:srgbClr val="00CC00"/>
              </a:gs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</a:rPr>
              <a:t>Traitement des </a:t>
            </a:r>
            <a:r>
              <a:rPr lang="fr-FR" sz="1600" dirty="0" smtClean="0">
                <a:solidFill>
                  <a:schemeClr val="bg1"/>
                </a:solidFill>
              </a:rPr>
              <a:t>chutes</a:t>
            </a:r>
          </a:p>
          <a:p>
            <a:pPr algn="ctr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Partenaire externe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80" name="Connecteur en arc 79"/>
          <p:cNvCxnSpPr>
            <a:stCxn id="35" idx="0"/>
            <a:endCxn id="33" idx="2"/>
          </p:cNvCxnSpPr>
          <p:nvPr/>
        </p:nvCxnSpPr>
        <p:spPr>
          <a:xfrm rot="16200000" flipV="1">
            <a:off x="2622471" y="2151303"/>
            <a:ext cx="616745" cy="1902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50000">
                  <a:schemeClr val="bg1">
                    <a:lumMod val="50000"/>
                  </a:schemeClr>
                </a:gs>
                <a:gs pos="0">
                  <a:srgbClr val="00CC00"/>
                </a:gs>
                <a:gs pos="100000">
                  <a:schemeClr val="bg1">
                    <a:lumMod val="50000"/>
                  </a:schemeClr>
                </a:gs>
              </a:gsLst>
              <a:lin ang="10800000" scaled="0"/>
              <a:tileRect/>
            </a:gra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1939660" y="2460626"/>
            <a:ext cx="1984268" cy="820108"/>
          </a:xfrm>
          <a:prstGeom prst="roundRect">
            <a:avLst/>
          </a:prstGeom>
          <a:gradFill flip="none" rotWithShape="1">
            <a:gsLst>
              <a:gs pos="0">
                <a:srgbClr val="00CC00"/>
              </a:gs>
              <a:gs pos="50000">
                <a:schemeClr val="bg1">
                  <a:lumMod val="50000"/>
                </a:schemeClr>
              </a:gs>
              <a:gs pos="100000">
                <a:srgbClr val="00CC00"/>
              </a:gs>
            </a:gsLst>
            <a:lin ang="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Elaboration lingots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EcoTitanium</a:t>
            </a:r>
            <a:endParaRPr lang="fr-FR" sz="1600" b="1" dirty="0">
              <a:solidFill>
                <a:schemeClr val="bg1"/>
              </a:solidFill>
            </a:endParaRPr>
          </a:p>
        </p:txBody>
      </p:sp>
      <p:cxnSp>
        <p:nvCxnSpPr>
          <p:cNvPr id="55" name="Connecteur en arc 54"/>
          <p:cNvCxnSpPr>
            <a:stCxn id="33" idx="1"/>
            <a:endCxn id="6" idx="1"/>
          </p:cNvCxnSpPr>
          <p:nvPr/>
        </p:nvCxnSpPr>
        <p:spPr>
          <a:xfrm rot="10800000" flipH="1" flipV="1">
            <a:off x="1855947" y="1484312"/>
            <a:ext cx="1131727" cy="2593181"/>
          </a:xfrm>
          <a:prstGeom prst="curvedConnector3">
            <a:avLst>
              <a:gd name="adj1" fmla="val -84989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en arc 81"/>
          <p:cNvCxnSpPr/>
          <p:nvPr/>
        </p:nvCxnSpPr>
        <p:spPr>
          <a:xfrm>
            <a:off x="4003836" y="1340768"/>
            <a:ext cx="2754152" cy="67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rganigramme : Données stockées 2"/>
          <p:cNvSpPr/>
          <p:nvPr/>
        </p:nvSpPr>
        <p:spPr>
          <a:xfrm>
            <a:off x="6757988" y="836712"/>
            <a:ext cx="1846460" cy="1007169"/>
          </a:xfrm>
          <a:prstGeom prst="flowChartOnlineStorag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Marché Chutes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avec flèche 31"/>
          <p:cNvCxnSpPr/>
          <p:nvPr/>
        </p:nvCxnSpPr>
        <p:spPr>
          <a:xfrm flipH="1">
            <a:off x="6300192" y="2460627"/>
            <a:ext cx="689018" cy="290002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2" idx="2"/>
            <a:endCxn id="6" idx="0"/>
          </p:cNvCxnSpPr>
          <p:nvPr/>
        </p:nvCxnSpPr>
        <p:spPr>
          <a:xfrm flipH="1">
            <a:off x="4067969" y="3158811"/>
            <a:ext cx="1260115" cy="630552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8" idx="0"/>
          </p:cNvCxnSpPr>
          <p:nvPr/>
        </p:nvCxnSpPr>
        <p:spPr>
          <a:xfrm>
            <a:off x="4067175" y="4365625"/>
            <a:ext cx="1657350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9" idx="0"/>
          </p:cNvCxnSpPr>
          <p:nvPr/>
        </p:nvCxnSpPr>
        <p:spPr>
          <a:xfrm>
            <a:off x="4067175" y="4365625"/>
            <a:ext cx="15875" cy="161925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2"/>
            <a:endCxn id="7" idx="0"/>
          </p:cNvCxnSpPr>
          <p:nvPr/>
        </p:nvCxnSpPr>
        <p:spPr>
          <a:xfrm flipH="1">
            <a:off x="2419350" y="4365625"/>
            <a:ext cx="1647825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7" idx="2"/>
          </p:cNvCxnSpPr>
          <p:nvPr/>
        </p:nvCxnSpPr>
        <p:spPr>
          <a:xfrm flipH="1">
            <a:off x="2419350" y="5399088"/>
            <a:ext cx="794" cy="6064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724525" y="5394325"/>
            <a:ext cx="14288" cy="6111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35" idx="2"/>
            <a:endCxn id="6" idx="0"/>
          </p:cNvCxnSpPr>
          <p:nvPr/>
        </p:nvCxnSpPr>
        <p:spPr>
          <a:xfrm>
            <a:off x="2931794" y="3280734"/>
            <a:ext cx="1136175" cy="508629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456" y="259432"/>
            <a:ext cx="6270523" cy="649288"/>
          </a:xfrm>
        </p:spPr>
        <p:txBody>
          <a:bodyPr/>
          <a:lstStyle/>
          <a:p>
            <a:pPr eaLnBrk="1" hangingPunct="1"/>
            <a:r>
              <a:rPr lang="fr-FR" dirty="0" smtClean="0"/>
              <a:t> Les Flux Généraux de l’activité EcoTitanium</a:t>
            </a:r>
          </a:p>
        </p:txBody>
      </p:sp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6264275"/>
            <a:ext cx="1793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355976" y="2582548"/>
            <a:ext cx="1944216" cy="576263"/>
          </a:xfrm>
          <a:prstGeom prst="roundRect">
            <a:avLst/>
          </a:prstGeom>
          <a:gradFill flip="none" rotWithShape="1">
            <a:gsLst>
              <a:gs pos="0">
                <a:srgbClr val="33CCCC"/>
              </a:gs>
              <a:gs pos="49000">
                <a:srgbClr val="FFCC00"/>
              </a:gs>
              <a:gs pos="100000">
                <a:srgbClr val="33CCCC"/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Elaboration lingots UKTMP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987675" y="3789363"/>
            <a:ext cx="2160588" cy="5762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Forgeage billettes UKAD Forge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39850" y="4822825"/>
            <a:ext cx="2160588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Transformation Branche Alliages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822825"/>
            <a:ext cx="2160587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Matriçage Pamiers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0963" y="5984875"/>
            <a:ext cx="5464175" cy="5762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rgbClr val="FFFF00"/>
                </a:solidFill>
              </a:rPr>
              <a:t>Clients</a:t>
            </a:r>
            <a:endParaRPr lang="fr-FR" sz="1600" dirty="0">
              <a:solidFill>
                <a:srgbClr val="FFFF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7297865" y="3135313"/>
            <a:ext cx="3175" cy="71913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ZoneTexte 22"/>
          <p:cNvSpPr txBox="1">
            <a:spLocks noChangeArrowheads="1"/>
          </p:cNvSpPr>
          <p:nvPr/>
        </p:nvSpPr>
        <p:spPr bwMode="auto">
          <a:xfrm>
            <a:off x="7461362" y="313531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Flux</a:t>
            </a:r>
          </a:p>
          <a:p>
            <a:pPr eaLnBrk="1" hangingPunct="1"/>
            <a:r>
              <a:rPr lang="fr-FR" sz="1600" dirty="0"/>
              <a:t>produits</a:t>
            </a:r>
          </a:p>
        </p:txBody>
      </p:sp>
      <p:cxnSp>
        <p:nvCxnSpPr>
          <p:cNvPr id="26" name="Connecteur en arc 25"/>
          <p:cNvCxnSpPr/>
          <p:nvPr/>
        </p:nvCxnSpPr>
        <p:spPr>
          <a:xfrm rot="5400000">
            <a:off x="6755839" y="4578350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ZoneTexte 56325"/>
          <p:cNvSpPr txBox="1">
            <a:spLocks noChangeArrowheads="1"/>
          </p:cNvSpPr>
          <p:nvPr/>
        </p:nvSpPr>
        <p:spPr bwMode="auto">
          <a:xfrm>
            <a:off x="7267808" y="4389266"/>
            <a:ext cx="205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 smtClean="0"/>
              <a:t>Collecte de chutes </a:t>
            </a:r>
          </a:p>
          <a:p>
            <a:pPr eaLnBrk="1" hangingPunct="1"/>
            <a:r>
              <a:rPr lang="fr-FR" sz="1600" dirty="0" smtClean="0"/>
              <a:t>Partenaire externe</a:t>
            </a:r>
            <a:endParaRPr lang="fr-FR" sz="1600" dirty="0"/>
          </a:p>
        </p:txBody>
      </p:sp>
      <p:cxnSp>
        <p:nvCxnSpPr>
          <p:cNvPr id="41" name="Connecteur en arc 40"/>
          <p:cNvCxnSpPr/>
          <p:nvPr/>
        </p:nvCxnSpPr>
        <p:spPr>
          <a:xfrm rot="5400000">
            <a:off x="6755839" y="5897563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ZoneTexte 42"/>
          <p:cNvSpPr txBox="1">
            <a:spLocks noChangeArrowheads="1"/>
          </p:cNvSpPr>
          <p:nvPr/>
        </p:nvSpPr>
        <p:spPr bwMode="auto">
          <a:xfrm>
            <a:off x="7432661" y="5568950"/>
            <a:ext cx="1512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Complément achat chutes externes</a:t>
            </a:r>
          </a:p>
        </p:txBody>
      </p:sp>
      <p:cxnSp>
        <p:nvCxnSpPr>
          <p:cNvPr id="44" name="Connecteur en arc 43"/>
          <p:cNvCxnSpPr>
            <a:stCxn id="33" idx="1"/>
            <a:endCxn id="9" idx="1"/>
          </p:cNvCxnSpPr>
          <p:nvPr/>
        </p:nvCxnSpPr>
        <p:spPr>
          <a:xfrm rot="10800000" flipV="1">
            <a:off x="1350964" y="1484313"/>
            <a:ext cx="504985" cy="4788694"/>
          </a:xfrm>
          <a:prstGeom prst="curvedConnector3">
            <a:avLst>
              <a:gd name="adj1" fmla="val 336593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stCxn id="33" idx="1"/>
            <a:endCxn id="7" idx="1"/>
          </p:cNvCxnSpPr>
          <p:nvPr/>
        </p:nvCxnSpPr>
        <p:spPr>
          <a:xfrm rot="10800000" flipV="1">
            <a:off x="1339850" y="1484313"/>
            <a:ext cx="516098" cy="3626644"/>
          </a:xfrm>
          <a:prstGeom prst="curvedConnector3">
            <a:avLst>
              <a:gd name="adj1" fmla="val 261297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33" idx="3"/>
            <a:endCxn id="8" idx="3"/>
          </p:cNvCxnSpPr>
          <p:nvPr/>
        </p:nvCxnSpPr>
        <p:spPr>
          <a:xfrm>
            <a:off x="4003836" y="1484313"/>
            <a:ext cx="2800189" cy="3626644"/>
          </a:xfrm>
          <a:prstGeom prst="curvedConnector3">
            <a:avLst>
              <a:gd name="adj1" fmla="val 108164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1855948" y="1124744"/>
            <a:ext cx="2147888" cy="719137"/>
          </a:xfrm>
          <a:prstGeom prst="roundRect">
            <a:avLst/>
          </a:prstGeom>
          <a:gradFill flip="none" rotWithShape="1">
            <a:gsLst>
              <a:gs pos="48000">
                <a:srgbClr val="00CC00"/>
              </a:gs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</a:rPr>
              <a:t>Traitement des </a:t>
            </a:r>
            <a:r>
              <a:rPr lang="fr-FR" sz="1600" dirty="0" smtClean="0">
                <a:solidFill>
                  <a:schemeClr val="bg1"/>
                </a:solidFill>
              </a:rPr>
              <a:t>chutes</a:t>
            </a:r>
          </a:p>
          <a:p>
            <a:pPr algn="ctr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Partenaire externe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80" name="Connecteur en arc 79"/>
          <p:cNvCxnSpPr>
            <a:stCxn id="35" idx="0"/>
            <a:endCxn id="33" idx="2"/>
          </p:cNvCxnSpPr>
          <p:nvPr/>
        </p:nvCxnSpPr>
        <p:spPr>
          <a:xfrm rot="16200000" flipV="1">
            <a:off x="2622471" y="2151303"/>
            <a:ext cx="616745" cy="1902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50000">
                  <a:schemeClr val="bg1">
                    <a:lumMod val="50000"/>
                  </a:schemeClr>
                </a:gs>
                <a:gs pos="0">
                  <a:srgbClr val="00CC00"/>
                </a:gs>
                <a:gs pos="100000">
                  <a:schemeClr val="bg1">
                    <a:lumMod val="50000"/>
                  </a:schemeClr>
                </a:gs>
              </a:gsLst>
              <a:lin ang="10800000" scaled="0"/>
              <a:tileRect/>
            </a:gra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1939660" y="2460626"/>
            <a:ext cx="1984268" cy="820108"/>
          </a:xfrm>
          <a:prstGeom prst="roundRect">
            <a:avLst/>
          </a:prstGeom>
          <a:gradFill flip="none" rotWithShape="1">
            <a:gsLst>
              <a:gs pos="0">
                <a:srgbClr val="00CC00"/>
              </a:gs>
              <a:gs pos="50000">
                <a:schemeClr val="bg1">
                  <a:lumMod val="50000"/>
                </a:schemeClr>
              </a:gs>
              <a:gs pos="100000">
                <a:srgbClr val="00CC00"/>
              </a:gs>
            </a:gsLst>
            <a:lin ang="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Elaboration lingots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EcoTitanium</a:t>
            </a:r>
            <a:endParaRPr lang="fr-FR" sz="1600" b="1" dirty="0">
              <a:solidFill>
                <a:schemeClr val="bg1"/>
              </a:solidFill>
            </a:endParaRPr>
          </a:p>
        </p:txBody>
      </p:sp>
      <p:cxnSp>
        <p:nvCxnSpPr>
          <p:cNvPr id="55" name="Connecteur en arc 54"/>
          <p:cNvCxnSpPr>
            <a:stCxn id="33" idx="1"/>
            <a:endCxn id="6" idx="1"/>
          </p:cNvCxnSpPr>
          <p:nvPr/>
        </p:nvCxnSpPr>
        <p:spPr>
          <a:xfrm rot="10800000" flipH="1" flipV="1">
            <a:off x="1855947" y="1484312"/>
            <a:ext cx="1131727" cy="2593181"/>
          </a:xfrm>
          <a:prstGeom prst="curvedConnector3">
            <a:avLst>
              <a:gd name="adj1" fmla="val -84989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en arc 81"/>
          <p:cNvCxnSpPr/>
          <p:nvPr/>
        </p:nvCxnSpPr>
        <p:spPr>
          <a:xfrm>
            <a:off x="4003836" y="1340768"/>
            <a:ext cx="2754152" cy="67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rganigramme : Données stockées 2"/>
          <p:cNvSpPr/>
          <p:nvPr/>
        </p:nvSpPr>
        <p:spPr>
          <a:xfrm>
            <a:off x="6757988" y="836712"/>
            <a:ext cx="1846460" cy="1007169"/>
          </a:xfrm>
          <a:prstGeom prst="flowChartOnlineStorag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Marché Chutes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Organigramme : Données stockées 30"/>
          <p:cNvSpPr/>
          <p:nvPr/>
        </p:nvSpPr>
        <p:spPr>
          <a:xfrm>
            <a:off x="6989210" y="2151090"/>
            <a:ext cx="1609116" cy="599539"/>
          </a:xfrm>
          <a:prstGeom prst="flowChartOnlineStorage">
            <a:avLst/>
          </a:prstGeom>
          <a:gradFill flip="none" rotWithShape="1">
            <a:gsLst>
              <a:gs pos="0">
                <a:srgbClr val="33CCCC"/>
              </a:gs>
              <a:gs pos="49000">
                <a:srgbClr val="FFCC00"/>
              </a:gs>
              <a:gs pos="100000">
                <a:srgbClr val="33CCCC"/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 smtClean="0">
                <a:solidFill>
                  <a:schemeClr val="accent2">
                    <a:lumMod val="75000"/>
                  </a:schemeClr>
                </a:solidFill>
              </a:rPr>
              <a:t>Eponges UKTMP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361156"/>
            <a:ext cx="285591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2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3w_PmUhUOCkok924OR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149</Words>
  <Application>Microsoft Office PowerPoint</Application>
  <PresentationFormat>Affichage à l'écran (4:3)</PresentationFormat>
  <Paragraphs>62</Paragraphs>
  <Slides>7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9" baseType="lpstr">
      <vt:lpstr>1_Conception personnalisée</vt:lpstr>
      <vt:lpstr>think-cell Slide</vt:lpstr>
      <vt:lpstr>Présentation PowerPoint</vt:lpstr>
      <vt:lpstr>Flux UKAD</vt:lpstr>
      <vt:lpstr>Flux des chutes</vt:lpstr>
      <vt:lpstr>Import Export des chutes de titane entre l’Europe et le reste du monde</vt:lpstr>
      <vt:lpstr>Recyclage du Titane</vt:lpstr>
      <vt:lpstr> Les Flux Généraux de l’activité EcoTitanium</vt:lpstr>
      <vt:lpstr> Les Flux Généraux de l’activité EcoTitanium</vt:lpstr>
    </vt:vector>
  </TitlesOfParts>
  <Company>Groupe 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dfortin</dc:creator>
  <cp:lastModifiedBy>Patrick Delaborde</cp:lastModifiedBy>
  <cp:revision>58</cp:revision>
  <cp:lastPrinted>2012-02-07T13:53:46Z</cp:lastPrinted>
  <dcterms:created xsi:type="dcterms:W3CDTF">2012-01-16T09:24:08Z</dcterms:created>
  <dcterms:modified xsi:type="dcterms:W3CDTF">2013-01-30T09:32:22Z</dcterms:modified>
</cp:coreProperties>
</file>