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8"/>
  </p:notesMasterIdLst>
  <p:handoutMasterIdLst>
    <p:handoutMasterId r:id="rId9"/>
  </p:handoutMasterIdLst>
  <p:sldIdLst>
    <p:sldId id="256" r:id="rId2"/>
    <p:sldId id="260" r:id="rId3"/>
    <p:sldId id="261" r:id="rId4"/>
    <p:sldId id="263" r:id="rId5"/>
    <p:sldId id="262" r:id="rId6"/>
    <p:sldId id="259" r:id="rId7"/>
  </p:sldIdLst>
  <p:sldSz cx="9144000" cy="6858000" type="screen4x3"/>
  <p:notesSz cx="6797675" cy="9926638"/>
  <p:custDataLst>
    <p:tags r:id="rId10"/>
  </p:custData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CC00"/>
    <a:srgbClr val="FFCC00"/>
    <a:srgbClr val="33CCCC"/>
    <a:srgbClr val="66FFCC"/>
    <a:srgbClr val="4DD3B0"/>
    <a:srgbClr val="20D0B3"/>
    <a:srgbClr val="8B745A"/>
    <a:srgbClr val="D3C0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74" autoAdjust="0"/>
    <p:restoredTop sz="94668" autoAdjust="0"/>
  </p:normalViewPr>
  <p:slideViewPr>
    <p:cSldViewPr>
      <p:cViewPr>
        <p:scale>
          <a:sx n="50" d="100"/>
          <a:sy n="50" d="100"/>
        </p:scale>
        <p:origin x="-2304" y="-10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36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B745A"/>
            </a:gs>
            <a:gs pos="100000">
              <a:srgbClr val="D3C0A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02975A0-38C8-4D13-BDD1-8FEEAB6BC4C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4011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4FEF17C-FD10-4E95-AA8A-90D2CAE1B68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25306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C365B1-B7B5-460C-B629-1109E67FD9E2}" type="slidenum">
              <a:rPr lang="fr-FR" smtClean="0"/>
              <a:pPr eaLnBrk="1" hangingPunct="1"/>
              <a:t>2</a:t>
            </a:fld>
            <a:endParaRPr lang="fr-FR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C365B1-B7B5-460C-B629-1109E67FD9E2}" type="slidenum">
              <a:rPr lang="fr-FR" smtClean="0"/>
              <a:pPr eaLnBrk="1" hangingPunct="1"/>
              <a:t>3</a:t>
            </a:fld>
            <a:endParaRPr lang="fr-FR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C365B1-B7B5-460C-B629-1109E67FD9E2}" type="slidenum">
              <a:rPr lang="fr-FR" smtClean="0"/>
              <a:pPr eaLnBrk="1" hangingPunct="1"/>
              <a:t>6</a:t>
            </a:fld>
            <a:endParaRPr lang="fr-FR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emf"/><Relationship Id="rId18" Type="http://schemas.openxmlformats.org/officeDocument/2006/relationships/image" Target="../media/image9.jpe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oleObject" Target="../embeddings/oleObject1.bin"/><Relationship Id="rId17" Type="http://schemas.openxmlformats.org/officeDocument/2006/relationships/image" Target="../media/image8.emf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6" Type="http://schemas.openxmlformats.org/officeDocument/2006/relationships/tags" Target="../tags/tag8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7.xml"/><Relationship Id="rId15" Type="http://schemas.openxmlformats.org/officeDocument/2006/relationships/image" Target="../media/image6.emf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8B745A">
                  <a:alpha val="93999"/>
                </a:srgbClr>
              </a:gs>
              <a:gs pos="100000">
                <a:srgbClr val="D3C0A3">
                  <a:alpha val="32001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pic>
        <p:nvPicPr>
          <p:cNvPr id="3" name="Picture 9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"/>
          <a:stretch>
            <a:fillRect/>
          </a:stretch>
        </p:blipFill>
        <p:spPr bwMode="auto">
          <a:xfrm>
            <a:off x="0" y="0"/>
            <a:ext cx="9144000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5146675"/>
            <a:ext cx="178435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13"/>
          <p:cNvSpPr>
            <a:spLocks noChangeArrowheads="1"/>
          </p:cNvSpPr>
          <p:nvPr userDrawn="1"/>
        </p:nvSpPr>
        <p:spPr bwMode="gray">
          <a:xfrm>
            <a:off x="-47625" y="6421438"/>
            <a:ext cx="2160588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3C5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fr-FR" sz="800" b="1">
                <a:solidFill>
                  <a:schemeClr val="bg1"/>
                </a:solidFill>
              </a:rPr>
              <a:t>DES ALLIAGES,</a:t>
            </a:r>
          </a:p>
          <a:p>
            <a:pPr algn="ctr"/>
            <a:r>
              <a:rPr lang="fr-FR" sz="800" b="1">
                <a:solidFill>
                  <a:schemeClr val="bg1"/>
                </a:solidFill>
              </a:rPr>
              <a:t>DES MINERAIS ET DES HOMMES.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5205413" y="6453188"/>
            <a:ext cx="2895600" cy="260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AA601-D77D-4260-9C1F-7032BF2F7D6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50825" y="3213100"/>
            <a:ext cx="8640763" cy="12239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endParaRPr lang="en-US" sz="3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830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13025-E3CA-442C-9A22-465B855ACB3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4278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40513" y="476250"/>
            <a:ext cx="2057400" cy="56165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8313" y="476250"/>
            <a:ext cx="6019800" cy="56165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ECF19-1EB2-48AB-83D6-EDCCC0942CB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3152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E2605-E00F-452F-9633-FB5C60E0DD6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6786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C:\Documents and Settings\jerome.fabre\Mes documents\WEDA BAY\Photos\2011 11 M Jouve\EOS-Platform.jpg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4" b="5505"/>
          <a:stretch>
            <a:fillRect/>
          </a:stretch>
        </p:blipFill>
        <p:spPr bwMode="auto">
          <a:xfrm>
            <a:off x="6211888" y="561975"/>
            <a:ext cx="192405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0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561975"/>
            <a:ext cx="2155825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 userDrawn="1"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561975"/>
            <a:ext cx="2011363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138" y="560388"/>
            <a:ext cx="966787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3" descr="IMG_1105"/>
          <p:cNvPicPr>
            <a:picLocks noChangeAspect="1" noChangeArrowheads="1"/>
          </p:cNvPicPr>
          <p:nvPr userDrawn="1">
            <p:custDataLst>
              <p:tags r:id="rId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561975"/>
            <a:ext cx="209708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rganigramme : Document 7"/>
          <p:cNvSpPr/>
          <p:nvPr userDrawn="1">
            <p:custDataLst>
              <p:tags r:id="rId8"/>
            </p:custDataLst>
          </p:nvPr>
        </p:nvSpPr>
        <p:spPr>
          <a:xfrm rot="10800000">
            <a:off x="90488" y="1181100"/>
            <a:ext cx="8961437" cy="4824413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5400" y="549275"/>
            <a:ext cx="9037638" cy="52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0"/>
            <p:custDataLst>
              <p:tags r:id="rId9"/>
            </p:custDataLst>
          </p:nvPr>
        </p:nvSpPr>
        <p:spPr>
          <a:xfrm>
            <a:off x="5205413" y="6486525"/>
            <a:ext cx="2895600" cy="2682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1"/>
            <p:custDataLst>
              <p:tags r:id="rId10"/>
            </p:custDataLst>
          </p:nvPr>
        </p:nvSpPr>
        <p:spPr>
          <a:xfrm>
            <a:off x="8101013" y="6486525"/>
            <a:ext cx="585787" cy="2682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DAC4B-03B4-4F1E-A992-3AD09DBE57F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3" name="Titre 1"/>
          <p:cNvSpPr>
            <a:spLocks noGrp="1"/>
          </p:cNvSpPr>
          <p:nvPr>
            <p:ph type="title" idx="4294967295"/>
          </p:nvPr>
        </p:nvSpPr>
        <p:spPr>
          <a:xfrm>
            <a:off x="1042988" y="2636838"/>
            <a:ext cx="7416800" cy="1289050"/>
          </a:xfrm>
        </p:spPr>
        <p:txBody>
          <a:bodyPr/>
          <a:lstStyle>
            <a:lvl1pPr algn="ctr">
              <a:defRPr sz="4000" b="1" cap="all"/>
            </a:lvl1pPr>
          </a:lstStyle>
          <a:p>
            <a:pPr>
              <a:defRPr/>
            </a:pPr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14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1043609" y="4221163"/>
            <a:ext cx="7416824" cy="115252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fr-FR" sz="3600" b="1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28613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386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9313" y="1268413"/>
            <a:ext cx="40386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BF09D-E038-4724-9458-07B1D84AA64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154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95B47-9FE5-4FC4-97E1-D9D1DF3DE84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1347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04913-1EF0-4CDA-A700-06503490C4D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9709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595CA-FA3D-4BFA-9F5B-963851548DF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9552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CB7CC-23E5-45CB-8F37-B3C75529366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4232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DCAFB-DAE9-4EAD-8590-8CC3CA4FC17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1760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Des alliages des minerais et des hommes - logo eramet_fr"/>
          <p:cNvPicPr>
            <a:picLocks noChangeAspect="1" noChangeArrowheads="1"/>
          </p:cNvPicPr>
          <p:nvPr userDrawn="1">
            <p:custDataLst>
              <p:tags r:id="rId1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8663"/>
            <a:ext cx="1403350" cy="1049337"/>
          </a:xfrm>
          <a:prstGeom prst="rect">
            <a:avLst/>
          </a:prstGeom>
          <a:solidFill>
            <a:srgbClr val="D3C0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05413" y="6453188"/>
            <a:ext cx="28956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3" y="6453188"/>
            <a:ext cx="58578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+mn-lt"/>
              </a:defRPr>
            </a:lvl1pPr>
          </a:lstStyle>
          <a:p>
            <a:pPr>
              <a:defRPr/>
            </a:pPr>
            <a:fld id="{CE0A7DEF-C737-4AD8-90A6-FB1E00C584C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029" name="Rectangle 10"/>
          <p:cNvSpPr>
            <a:spLocks noChangeArrowheads="1"/>
          </p:cNvSpPr>
          <p:nvPr userDrawn="1"/>
        </p:nvSpPr>
        <p:spPr bwMode="auto">
          <a:xfrm>
            <a:off x="87313" y="134938"/>
            <a:ext cx="9036050" cy="274637"/>
          </a:xfrm>
          <a:prstGeom prst="rect">
            <a:avLst/>
          </a:prstGeom>
          <a:gradFill rotWithShape="0">
            <a:gsLst>
              <a:gs pos="0">
                <a:srgbClr val="D3C0A3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30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22960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76250"/>
            <a:ext cx="82296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10" r:id="rId2"/>
    <p:sldLayoutId id="214748392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3C0A3"/>
        </a:buClr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3C0A3"/>
        </a:buClr>
        <a:buChar char="•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3C0A3"/>
        </a:buClr>
        <a:buSzPct val="90000"/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D3C0A3"/>
        </a:buClr>
        <a:buFont typeface="Wingdings" pitchFamily="2" charset="2"/>
        <a:buChar char="v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B745A"/>
            </a:gs>
            <a:gs pos="100000">
              <a:srgbClr val="D3C0A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50825" y="3213100"/>
            <a:ext cx="8640763" cy="12239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sz="3200" b="1" dirty="0" err="1" smtClean="0">
                <a:solidFill>
                  <a:schemeClr val="bg1"/>
                </a:solidFill>
              </a:rPr>
              <a:t>Ecotitanium</a:t>
            </a:r>
            <a:endParaRPr lang="en-US" sz="32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avec flèche 12"/>
          <p:cNvCxnSpPr>
            <a:stCxn id="2" idx="2"/>
            <a:endCxn id="6" idx="0"/>
          </p:cNvCxnSpPr>
          <p:nvPr/>
        </p:nvCxnSpPr>
        <p:spPr>
          <a:xfrm flipH="1">
            <a:off x="4067969" y="3158811"/>
            <a:ext cx="1260115" cy="630552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6" idx="2"/>
            <a:endCxn id="8" idx="0"/>
          </p:cNvCxnSpPr>
          <p:nvPr/>
        </p:nvCxnSpPr>
        <p:spPr>
          <a:xfrm>
            <a:off x="4067175" y="4365625"/>
            <a:ext cx="1657350" cy="457200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6" idx="2"/>
            <a:endCxn id="9" idx="0"/>
          </p:cNvCxnSpPr>
          <p:nvPr/>
        </p:nvCxnSpPr>
        <p:spPr>
          <a:xfrm>
            <a:off x="4067175" y="4365625"/>
            <a:ext cx="15875" cy="1619250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6" idx="2"/>
            <a:endCxn id="7" idx="0"/>
          </p:cNvCxnSpPr>
          <p:nvPr/>
        </p:nvCxnSpPr>
        <p:spPr>
          <a:xfrm flipH="1">
            <a:off x="2419350" y="4365625"/>
            <a:ext cx="1647825" cy="457200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>
            <a:stCxn id="7" idx="2"/>
          </p:cNvCxnSpPr>
          <p:nvPr/>
        </p:nvCxnSpPr>
        <p:spPr>
          <a:xfrm flipH="1">
            <a:off x="2419350" y="5399088"/>
            <a:ext cx="794" cy="606425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/>
          <p:nvPr/>
        </p:nvCxnSpPr>
        <p:spPr>
          <a:xfrm>
            <a:off x="5724525" y="5394325"/>
            <a:ext cx="14288" cy="611188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Flux UKAD</a:t>
            </a:r>
            <a:endParaRPr lang="fr-FR" dirty="0" smtClean="0"/>
          </a:p>
        </p:txBody>
      </p:sp>
      <p:sp>
        <p:nvSpPr>
          <p:cNvPr id="8195" name="Rectangle 13"/>
          <p:cNvSpPr>
            <a:spLocks noChangeArrowheads="1"/>
          </p:cNvSpPr>
          <p:nvPr/>
        </p:nvSpPr>
        <p:spPr bwMode="auto">
          <a:xfrm>
            <a:off x="0" y="6264275"/>
            <a:ext cx="179388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Rectangle à coins arrondis 1"/>
          <p:cNvSpPr/>
          <p:nvPr/>
        </p:nvSpPr>
        <p:spPr>
          <a:xfrm>
            <a:off x="4355976" y="2132856"/>
            <a:ext cx="1944216" cy="1025955"/>
          </a:xfrm>
          <a:prstGeom prst="roundRect">
            <a:avLst/>
          </a:prstGeom>
          <a:gradFill flip="none" rotWithShape="1">
            <a:gsLst>
              <a:gs pos="0">
                <a:srgbClr val="33CCCC"/>
              </a:gs>
              <a:gs pos="49000">
                <a:srgbClr val="FFCC00"/>
              </a:gs>
              <a:gs pos="100000">
                <a:srgbClr val="33CCCC"/>
              </a:gs>
            </a:gsLst>
            <a:lin ang="108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600" dirty="0">
                <a:solidFill>
                  <a:schemeClr val="accent2">
                    <a:lumMod val="75000"/>
                  </a:schemeClr>
                </a:solidFill>
              </a:rPr>
              <a:t>Elaboration lingots 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UKTMP</a:t>
            </a:r>
          </a:p>
          <a:p>
            <a:pPr algn="ctr"/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KAZAKHSTAN</a:t>
            </a:r>
            <a:endParaRPr lang="fr-FR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987675" y="3789363"/>
            <a:ext cx="2160588" cy="5762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fr-FR" sz="1600" dirty="0">
                <a:solidFill>
                  <a:srgbClr val="FF0000"/>
                </a:solidFill>
              </a:rPr>
              <a:t>Forgeage billettes UKAD Forge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1339850" y="4822825"/>
            <a:ext cx="2160588" cy="5762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fr-FR" sz="1600" dirty="0">
                <a:solidFill>
                  <a:srgbClr val="FF0000"/>
                </a:solidFill>
              </a:rPr>
              <a:t>Transformation Branche Alliages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4643438" y="4822825"/>
            <a:ext cx="2160587" cy="5762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fr-FR" sz="1600" dirty="0">
                <a:solidFill>
                  <a:srgbClr val="FF0000"/>
                </a:solidFill>
              </a:rPr>
              <a:t>Matriçage Pamiers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1350963" y="5984875"/>
            <a:ext cx="5464175" cy="57626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dirty="0" smtClean="0">
                <a:solidFill>
                  <a:srgbClr val="FFFF00"/>
                </a:solidFill>
              </a:rPr>
              <a:t>Clients</a:t>
            </a:r>
            <a:endParaRPr lang="fr-FR" sz="1600" dirty="0">
              <a:solidFill>
                <a:srgbClr val="FFFF00"/>
              </a:solidFill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 flipH="1">
            <a:off x="7316930" y="2544763"/>
            <a:ext cx="3175" cy="719137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6" name="ZoneTexte 22"/>
          <p:cNvSpPr txBox="1">
            <a:spLocks noChangeArrowheads="1"/>
          </p:cNvSpPr>
          <p:nvPr/>
        </p:nvSpPr>
        <p:spPr bwMode="auto">
          <a:xfrm>
            <a:off x="7480427" y="2544763"/>
            <a:ext cx="91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600" dirty="0"/>
              <a:t>Flux</a:t>
            </a:r>
          </a:p>
          <a:p>
            <a:pPr eaLnBrk="1" hangingPunct="1"/>
            <a:r>
              <a:rPr lang="fr-FR" sz="1600" dirty="0"/>
              <a:t>produits</a:t>
            </a:r>
          </a:p>
        </p:txBody>
      </p:sp>
    </p:spTree>
    <p:extLst>
      <p:ext uri="{BB962C8B-B14F-4D97-AF65-F5344CB8AC3E}">
        <p14:creationId xmlns:p14="http://schemas.microsoft.com/office/powerpoint/2010/main" val="115316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avec flèche 12"/>
          <p:cNvCxnSpPr>
            <a:stCxn id="2" idx="2"/>
            <a:endCxn id="6" idx="0"/>
          </p:cNvCxnSpPr>
          <p:nvPr/>
        </p:nvCxnSpPr>
        <p:spPr>
          <a:xfrm flipH="1">
            <a:off x="4067969" y="3158811"/>
            <a:ext cx="1260115" cy="630552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6" idx="2"/>
            <a:endCxn id="8" idx="0"/>
          </p:cNvCxnSpPr>
          <p:nvPr/>
        </p:nvCxnSpPr>
        <p:spPr>
          <a:xfrm>
            <a:off x="4067175" y="4365625"/>
            <a:ext cx="1657350" cy="457200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6" idx="2"/>
            <a:endCxn id="9" idx="0"/>
          </p:cNvCxnSpPr>
          <p:nvPr/>
        </p:nvCxnSpPr>
        <p:spPr>
          <a:xfrm>
            <a:off x="4067175" y="4365625"/>
            <a:ext cx="15875" cy="1619250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6" idx="2"/>
            <a:endCxn id="7" idx="0"/>
          </p:cNvCxnSpPr>
          <p:nvPr/>
        </p:nvCxnSpPr>
        <p:spPr>
          <a:xfrm flipH="1">
            <a:off x="2419350" y="4365625"/>
            <a:ext cx="1647825" cy="457200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>
            <a:stCxn id="7" idx="2"/>
          </p:cNvCxnSpPr>
          <p:nvPr/>
        </p:nvCxnSpPr>
        <p:spPr>
          <a:xfrm flipH="1">
            <a:off x="2419350" y="5399088"/>
            <a:ext cx="794" cy="606425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/>
          <p:nvPr/>
        </p:nvCxnSpPr>
        <p:spPr>
          <a:xfrm>
            <a:off x="5724525" y="5394325"/>
            <a:ext cx="14288" cy="611188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Flux des chutes</a:t>
            </a:r>
            <a:endParaRPr lang="fr-FR" dirty="0" smtClean="0"/>
          </a:p>
        </p:txBody>
      </p:sp>
      <p:sp>
        <p:nvSpPr>
          <p:cNvPr id="8195" name="Rectangle 13"/>
          <p:cNvSpPr>
            <a:spLocks noChangeArrowheads="1"/>
          </p:cNvSpPr>
          <p:nvPr/>
        </p:nvSpPr>
        <p:spPr bwMode="auto">
          <a:xfrm>
            <a:off x="0" y="6264275"/>
            <a:ext cx="179388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Rectangle à coins arrondis 1"/>
          <p:cNvSpPr/>
          <p:nvPr/>
        </p:nvSpPr>
        <p:spPr>
          <a:xfrm>
            <a:off x="4355976" y="2132856"/>
            <a:ext cx="1944216" cy="1025955"/>
          </a:xfrm>
          <a:prstGeom prst="roundRect">
            <a:avLst/>
          </a:prstGeom>
          <a:gradFill flip="none" rotWithShape="1">
            <a:gsLst>
              <a:gs pos="0">
                <a:srgbClr val="33CCCC"/>
              </a:gs>
              <a:gs pos="49000">
                <a:srgbClr val="FFCC00"/>
              </a:gs>
              <a:gs pos="100000">
                <a:srgbClr val="33CCCC"/>
              </a:gs>
            </a:gsLst>
            <a:lin ang="108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600" dirty="0">
                <a:solidFill>
                  <a:schemeClr val="accent2">
                    <a:lumMod val="75000"/>
                  </a:schemeClr>
                </a:solidFill>
              </a:rPr>
              <a:t>Elaboration lingots 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UKTMP</a:t>
            </a:r>
          </a:p>
          <a:p>
            <a:pPr algn="ctr"/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KAZAKHSTAN</a:t>
            </a:r>
            <a:endParaRPr lang="fr-FR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987675" y="3789363"/>
            <a:ext cx="2160588" cy="5762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fr-FR" sz="1600" dirty="0">
                <a:solidFill>
                  <a:srgbClr val="FF0000"/>
                </a:solidFill>
              </a:rPr>
              <a:t>Forgeage billettes UKAD Forge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1339850" y="4822825"/>
            <a:ext cx="2160588" cy="5762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fr-FR" sz="1600" dirty="0">
                <a:solidFill>
                  <a:srgbClr val="FF0000"/>
                </a:solidFill>
              </a:rPr>
              <a:t>Transformation Branche Alliages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4643438" y="4822825"/>
            <a:ext cx="2160587" cy="5762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fr-FR" sz="1600" dirty="0">
                <a:solidFill>
                  <a:srgbClr val="FF0000"/>
                </a:solidFill>
              </a:rPr>
              <a:t>Matriçage Pamiers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1350963" y="5984875"/>
            <a:ext cx="5464175" cy="57626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dirty="0" smtClean="0">
                <a:solidFill>
                  <a:srgbClr val="FFFF00"/>
                </a:solidFill>
              </a:rPr>
              <a:t>Clients</a:t>
            </a:r>
            <a:endParaRPr lang="fr-FR" sz="1600" dirty="0">
              <a:solidFill>
                <a:srgbClr val="FFFF00"/>
              </a:solidFill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 flipH="1">
            <a:off x="7316930" y="2544763"/>
            <a:ext cx="3175" cy="719137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6" name="ZoneTexte 22"/>
          <p:cNvSpPr txBox="1">
            <a:spLocks noChangeArrowheads="1"/>
          </p:cNvSpPr>
          <p:nvPr/>
        </p:nvSpPr>
        <p:spPr bwMode="auto">
          <a:xfrm>
            <a:off x="7480427" y="2544763"/>
            <a:ext cx="91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600" dirty="0"/>
              <a:t>Flux</a:t>
            </a:r>
          </a:p>
          <a:p>
            <a:pPr eaLnBrk="1" hangingPunct="1"/>
            <a:r>
              <a:rPr lang="fr-FR" sz="1600" dirty="0"/>
              <a:t>produits</a:t>
            </a:r>
          </a:p>
        </p:txBody>
      </p:sp>
      <p:cxnSp>
        <p:nvCxnSpPr>
          <p:cNvPr id="26" name="Connecteur en arc 25"/>
          <p:cNvCxnSpPr/>
          <p:nvPr/>
        </p:nvCxnSpPr>
        <p:spPr>
          <a:xfrm rot="5400000">
            <a:off x="6774904" y="3987800"/>
            <a:ext cx="1079500" cy="12700"/>
          </a:xfrm>
          <a:prstGeom prst="curvedConnector3">
            <a:avLst>
              <a:gd name="adj1" fmla="val 50000"/>
            </a:avLst>
          </a:prstGeom>
          <a:ln w="76200">
            <a:solidFill>
              <a:srgbClr val="00CC00"/>
            </a:solidFill>
            <a:headEnd type="arrow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8" name="ZoneTexte 56325"/>
          <p:cNvSpPr txBox="1">
            <a:spLocks noChangeArrowheads="1"/>
          </p:cNvSpPr>
          <p:nvPr/>
        </p:nvSpPr>
        <p:spPr bwMode="auto">
          <a:xfrm>
            <a:off x="7286872" y="3798716"/>
            <a:ext cx="18571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600" dirty="0" smtClean="0"/>
              <a:t>Vente de Chutes</a:t>
            </a:r>
            <a:endParaRPr lang="fr-FR" sz="1600" dirty="0"/>
          </a:p>
        </p:txBody>
      </p:sp>
      <p:cxnSp>
        <p:nvCxnSpPr>
          <p:cNvPr id="44" name="Connecteur en arc 43"/>
          <p:cNvCxnSpPr>
            <a:stCxn id="3" idx="1"/>
            <a:endCxn id="9" idx="1"/>
          </p:cNvCxnSpPr>
          <p:nvPr/>
        </p:nvCxnSpPr>
        <p:spPr>
          <a:xfrm rot="10800000" flipV="1">
            <a:off x="1350964" y="1340297"/>
            <a:ext cx="5407025" cy="4932710"/>
          </a:xfrm>
          <a:prstGeom prst="curvedConnector3">
            <a:avLst>
              <a:gd name="adj1" fmla="val 121139"/>
            </a:avLst>
          </a:prstGeom>
          <a:ln w="76200">
            <a:solidFill>
              <a:srgbClr val="00CC00"/>
            </a:solidFill>
            <a:headEnd type="arrow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en arc 50"/>
          <p:cNvCxnSpPr>
            <a:endCxn id="7" idx="1"/>
          </p:cNvCxnSpPr>
          <p:nvPr/>
        </p:nvCxnSpPr>
        <p:spPr>
          <a:xfrm rot="10800000" flipV="1">
            <a:off x="1339851" y="1335073"/>
            <a:ext cx="5418139" cy="3775884"/>
          </a:xfrm>
          <a:prstGeom prst="curvedConnector3">
            <a:avLst>
              <a:gd name="adj1" fmla="val 104219"/>
            </a:avLst>
          </a:prstGeom>
          <a:ln w="76200">
            <a:solidFill>
              <a:srgbClr val="00CC00"/>
            </a:solidFill>
            <a:headEnd type="arrow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en arc 67"/>
          <p:cNvCxnSpPr>
            <a:stCxn id="3" idx="1"/>
            <a:endCxn id="8" idx="3"/>
          </p:cNvCxnSpPr>
          <p:nvPr/>
        </p:nvCxnSpPr>
        <p:spPr>
          <a:xfrm rot="10800000" flipH="1" flipV="1">
            <a:off x="6757987" y="1340297"/>
            <a:ext cx="46037" cy="3770660"/>
          </a:xfrm>
          <a:prstGeom prst="curvedConnector5">
            <a:avLst>
              <a:gd name="adj1" fmla="val -496557"/>
              <a:gd name="adj2" fmla="val 52857"/>
              <a:gd name="adj3" fmla="val 596557"/>
            </a:avLst>
          </a:prstGeom>
          <a:ln w="76200">
            <a:solidFill>
              <a:srgbClr val="00CC00"/>
            </a:solidFill>
            <a:headEnd type="arrow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en arc 54"/>
          <p:cNvCxnSpPr>
            <a:stCxn id="3" idx="1"/>
            <a:endCxn id="6" idx="1"/>
          </p:cNvCxnSpPr>
          <p:nvPr/>
        </p:nvCxnSpPr>
        <p:spPr>
          <a:xfrm rot="10800000" flipV="1">
            <a:off x="2987676" y="1340296"/>
            <a:ext cx="3770313" cy="2737197"/>
          </a:xfrm>
          <a:prstGeom prst="curvedConnector3">
            <a:avLst>
              <a:gd name="adj1" fmla="val 106063"/>
            </a:avLst>
          </a:prstGeom>
          <a:ln w="76200">
            <a:solidFill>
              <a:srgbClr val="00CC00"/>
            </a:solidFill>
            <a:headEnd type="arrow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rganigramme : Données stockées 2"/>
          <p:cNvSpPr/>
          <p:nvPr/>
        </p:nvSpPr>
        <p:spPr>
          <a:xfrm>
            <a:off x="6757988" y="836712"/>
            <a:ext cx="1846460" cy="1007169"/>
          </a:xfrm>
          <a:prstGeom prst="flowChartOnlineStorag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Marché Chutes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48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Import Export des chutes de titane entre l’Europe et le reste du monde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2605-E00F-452F-9633-FB5C60E0DD6E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8102940" cy="5308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11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Recyclage du Titane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2605-E00F-452F-9633-FB5C60E0DD6E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85787"/>
            <a:ext cx="7452320" cy="525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989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avec flèche 12"/>
          <p:cNvCxnSpPr>
            <a:stCxn id="2" idx="2"/>
            <a:endCxn id="6" idx="0"/>
          </p:cNvCxnSpPr>
          <p:nvPr/>
        </p:nvCxnSpPr>
        <p:spPr>
          <a:xfrm flipH="1">
            <a:off x="4067969" y="3158811"/>
            <a:ext cx="1260115" cy="630552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6" idx="2"/>
            <a:endCxn id="8" idx="0"/>
          </p:cNvCxnSpPr>
          <p:nvPr/>
        </p:nvCxnSpPr>
        <p:spPr>
          <a:xfrm>
            <a:off x="4067175" y="4365625"/>
            <a:ext cx="1657350" cy="457200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6" idx="2"/>
            <a:endCxn id="9" idx="0"/>
          </p:cNvCxnSpPr>
          <p:nvPr/>
        </p:nvCxnSpPr>
        <p:spPr>
          <a:xfrm>
            <a:off x="4067175" y="4365625"/>
            <a:ext cx="15875" cy="1619250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6" idx="2"/>
            <a:endCxn id="7" idx="0"/>
          </p:cNvCxnSpPr>
          <p:nvPr/>
        </p:nvCxnSpPr>
        <p:spPr>
          <a:xfrm flipH="1">
            <a:off x="2419350" y="4365625"/>
            <a:ext cx="1647825" cy="457200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>
            <a:stCxn id="7" idx="2"/>
          </p:cNvCxnSpPr>
          <p:nvPr/>
        </p:nvCxnSpPr>
        <p:spPr>
          <a:xfrm flipH="1">
            <a:off x="2419350" y="5399088"/>
            <a:ext cx="794" cy="606425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/>
          <p:nvPr/>
        </p:nvCxnSpPr>
        <p:spPr>
          <a:xfrm>
            <a:off x="5724525" y="5394325"/>
            <a:ext cx="14288" cy="611188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>
            <a:stCxn id="35" idx="2"/>
            <a:endCxn id="6" idx="0"/>
          </p:cNvCxnSpPr>
          <p:nvPr/>
        </p:nvCxnSpPr>
        <p:spPr>
          <a:xfrm>
            <a:off x="2931794" y="3280734"/>
            <a:ext cx="1136175" cy="508629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 Les Flux Généraux de l’activité EcoTitanium</a:t>
            </a:r>
          </a:p>
        </p:txBody>
      </p:sp>
      <p:sp>
        <p:nvSpPr>
          <p:cNvPr id="8195" name="Rectangle 13"/>
          <p:cNvSpPr>
            <a:spLocks noChangeArrowheads="1"/>
          </p:cNvSpPr>
          <p:nvPr/>
        </p:nvSpPr>
        <p:spPr bwMode="auto">
          <a:xfrm>
            <a:off x="0" y="6264275"/>
            <a:ext cx="179388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Rectangle à coins arrondis 1"/>
          <p:cNvSpPr/>
          <p:nvPr/>
        </p:nvSpPr>
        <p:spPr>
          <a:xfrm>
            <a:off x="4355976" y="2582548"/>
            <a:ext cx="1944216" cy="576263"/>
          </a:xfrm>
          <a:prstGeom prst="roundRect">
            <a:avLst/>
          </a:prstGeom>
          <a:gradFill flip="none" rotWithShape="1">
            <a:gsLst>
              <a:gs pos="0">
                <a:srgbClr val="33CCCC"/>
              </a:gs>
              <a:gs pos="49000">
                <a:srgbClr val="FFCC00"/>
              </a:gs>
              <a:gs pos="100000">
                <a:srgbClr val="33CCCC"/>
              </a:gs>
            </a:gsLst>
            <a:lin ang="108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600" dirty="0">
                <a:solidFill>
                  <a:schemeClr val="accent2">
                    <a:lumMod val="75000"/>
                  </a:schemeClr>
                </a:solidFill>
              </a:rPr>
              <a:t>Elaboration lingots UKTMP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2987675" y="3789363"/>
            <a:ext cx="2160588" cy="5762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fr-FR" sz="1600" dirty="0">
                <a:solidFill>
                  <a:srgbClr val="FF0000"/>
                </a:solidFill>
              </a:rPr>
              <a:t>Forgeage billettes UKAD Forge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1339850" y="4822825"/>
            <a:ext cx="2160588" cy="5762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fr-FR" sz="1600" dirty="0">
                <a:solidFill>
                  <a:srgbClr val="FF0000"/>
                </a:solidFill>
              </a:rPr>
              <a:t>Transformation Branche Alliages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4643438" y="4822825"/>
            <a:ext cx="2160587" cy="5762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fr-FR" sz="1600" dirty="0">
                <a:solidFill>
                  <a:srgbClr val="FF0000"/>
                </a:solidFill>
              </a:rPr>
              <a:t>Matriçage Pamiers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1350963" y="5984875"/>
            <a:ext cx="5464175" cy="57626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dirty="0" smtClean="0">
                <a:solidFill>
                  <a:srgbClr val="FFFF00"/>
                </a:solidFill>
              </a:rPr>
              <a:t>Clients</a:t>
            </a:r>
            <a:endParaRPr lang="fr-FR" sz="1600" dirty="0">
              <a:solidFill>
                <a:srgbClr val="FFFF00"/>
              </a:solidFill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 flipH="1">
            <a:off x="7316930" y="2544763"/>
            <a:ext cx="3175" cy="719137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6" name="ZoneTexte 22"/>
          <p:cNvSpPr txBox="1">
            <a:spLocks noChangeArrowheads="1"/>
          </p:cNvSpPr>
          <p:nvPr/>
        </p:nvSpPr>
        <p:spPr bwMode="auto">
          <a:xfrm>
            <a:off x="7480427" y="2544763"/>
            <a:ext cx="91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600" dirty="0"/>
              <a:t>Flux</a:t>
            </a:r>
          </a:p>
          <a:p>
            <a:pPr eaLnBrk="1" hangingPunct="1"/>
            <a:r>
              <a:rPr lang="fr-FR" sz="1600" dirty="0"/>
              <a:t>produits</a:t>
            </a:r>
          </a:p>
        </p:txBody>
      </p:sp>
      <p:cxnSp>
        <p:nvCxnSpPr>
          <p:cNvPr id="26" name="Connecteur en arc 25"/>
          <p:cNvCxnSpPr/>
          <p:nvPr/>
        </p:nvCxnSpPr>
        <p:spPr>
          <a:xfrm rot="5400000">
            <a:off x="6774904" y="3987800"/>
            <a:ext cx="1079500" cy="12700"/>
          </a:xfrm>
          <a:prstGeom prst="curvedConnector3">
            <a:avLst>
              <a:gd name="adj1" fmla="val 50000"/>
            </a:avLst>
          </a:prstGeom>
          <a:ln w="76200">
            <a:solidFill>
              <a:srgbClr val="00CC00"/>
            </a:solidFill>
            <a:headEnd type="arrow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8" name="ZoneTexte 56325"/>
          <p:cNvSpPr txBox="1">
            <a:spLocks noChangeArrowheads="1"/>
          </p:cNvSpPr>
          <p:nvPr/>
        </p:nvSpPr>
        <p:spPr bwMode="auto">
          <a:xfrm>
            <a:off x="7286873" y="3798716"/>
            <a:ext cx="20567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600" dirty="0" smtClean="0"/>
              <a:t>Collecte de chutes </a:t>
            </a:r>
          </a:p>
          <a:p>
            <a:pPr eaLnBrk="1" hangingPunct="1"/>
            <a:r>
              <a:rPr lang="fr-FR" sz="1600" dirty="0" smtClean="0"/>
              <a:t>Partenaire externe</a:t>
            </a:r>
            <a:endParaRPr lang="fr-FR" sz="1600" dirty="0"/>
          </a:p>
        </p:txBody>
      </p:sp>
      <p:cxnSp>
        <p:nvCxnSpPr>
          <p:cNvPr id="41" name="Connecteur en arc 40"/>
          <p:cNvCxnSpPr/>
          <p:nvPr/>
        </p:nvCxnSpPr>
        <p:spPr>
          <a:xfrm rot="5400000">
            <a:off x="6774904" y="5307013"/>
            <a:ext cx="1079500" cy="12700"/>
          </a:xfrm>
          <a:prstGeom prst="curvedConnector3">
            <a:avLst>
              <a:gd name="adj1" fmla="val 50000"/>
            </a:avLst>
          </a:prstGeom>
          <a:ln w="762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0" name="ZoneTexte 42"/>
          <p:cNvSpPr txBox="1">
            <a:spLocks noChangeArrowheads="1"/>
          </p:cNvSpPr>
          <p:nvPr/>
        </p:nvSpPr>
        <p:spPr bwMode="auto">
          <a:xfrm>
            <a:off x="7451726" y="4978400"/>
            <a:ext cx="15128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600" dirty="0"/>
              <a:t>Complément achat chutes externes</a:t>
            </a:r>
          </a:p>
        </p:txBody>
      </p:sp>
      <p:cxnSp>
        <p:nvCxnSpPr>
          <p:cNvPr id="44" name="Connecteur en arc 43"/>
          <p:cNvCxnSpPr>
            <a:stCxn id="33" idx="1"/>
            <a:endCxn id="9" idx="1"/>
          </p:cNvCxnSpPr>
          <p:nvPr/>
        </p:nvCxnSpPr>
        <p:spPr>
          <a:xfrm rot="10800000" flipV="1">
            <a:off x="1350964" y="1484313"/>
            <a:ext cx="504985" cy="4788694"/>
          </a:xfrm>
          <a:prstGeom prst="curvedConnector3">
            <a:avLst>
              <a:gd name="adj1" fmla="val 336593"/>
            </a:avLst>
          </a:prstGeom>
          <a:ln w="76200">
            <a:solidFill>
              <a:srgbClr val="00CC00"/>
            </a:solidFill>
            <a:headEnd type="arrow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en arc 50"/>
          <p:cNvCxnSpPr>
            <a:stCxn id="33" idx="1"/>
            <a:endCxn id="7" idx="1"/>
          </p:cNvCxnSpPr>
          <p:nvPr/>
        </p:nvCxnSpPr>
        <p:spPr>
          <a:xfrm rot="10800000" flipV="1">
            <a:off x="1339850" y="1484313"/>
            <a:ext cx="516098" cy="3626644"/>
          </a:xfrm>
          <a:prstGeom prst="curvedConnector3">
            <a:avLst>
              <a:gd name="adj1" fmla="val 261297"/>
            </a:avLst>
          </a:prstGeom>
          <a:ln w="76200">
            <a:solidFill>
              <a:srgbClr val="00CC00"/>
            </a:solidFill>
            <a:headEnd type="arrow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en arc 67"/>
          <p:cNvCxnSpPr>
            <a:stCxn id="33" idx="3"/>
            <a:endCxn id="8" idx="3"/>
          </p:cNvCxnSpPr>
          <p:nvPr/>
        </p:nvCxnSpPr>
        <p:spPr>
          <a:xfrm>
            <a:off x="4003836" y="1484313"/>
            <a:ext cx="2800189" cy="3626644"/>
          </a:xfrm>
          <a:prstGeom prst="curvedConnector3">
            <a:avLst>
              <a:gd name="adj1" fmla="val 108164"/>
            </a:avLst>
          </a:prstGeom>
          <a:ln w="76200">
            <a:solidFill>
              <a:srgbClr val="00CC00"/>
            </a:solidFill>
            <a:headEnd type="arrow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à coins arrondis 32"/>
          <p:cNvSpPr/>
          <p:nvPr/>
        </p:nvSpPr>
        <p:spPr>
          <a:xfrm>
            <a:off x="1855948" y="1124744"/>
            <a:ext cx="2147888" cy="719137"/>
          </a:xfrm>
          <a:prstGeom prst="roundRect">
            <a:avLst/>
          </a:prstGeom>
          <a:gradFill flip="none" rotWithShape="1">
            <a:gsLst>
              <a:gs pos="48000">
                <a:srgbClr val="00CC00"/>
              </a:gs>
              <a:gs pos="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dirty="0">
                <a:solidFill>
                  <a:schemeClr val="bg1"/>
                </a:solidFill>
              </a:rPr>
              <a:t>Traitement des </a:t>
            </a:r>
            <a:r>
              <a:rPr lang="fr-FR" sz="1600" dirty="0" smtClean="0">
                <a:solidFill>
                  <a:schemeClr val="bg1"/>
                </a:solidFill>
              </a:rPr>
              <a:t>chutes</a:t>
            </a:r>
          </a:p>
          <a:p>
            <a:pPr algn="ctr">
              <a:defRPr/>
            </a:pPr>
            <a:r>
              <a:rPr lang="fr-FR" sz="1600" dirty="0" smtClean="0">
                <a:solidFill>
                  <a:schemeClr val="bg1"/>
                </a:solidFill>
              </a:rPr>
              <a:t>Partenaire externe</a:t>
            </a:r>
            <a:endParaRPr lang="fr-FR" sz="1600" dirty="0">
              <a:solidFill>
                <a:schemeClr val="bg1"/>
              </a:solidFill>
            </a:endParaRPr>
          </a:p>
        </p:txBody>
      </p:sp>
      <p:cxnSp>
        <p:nvCxnSpPr>
          <p:cNvPr id="80" name="Connecteur en arc 79"/>
          <p:cNvCxnSpPr>
            <a:stCxn id="35" idx="0"/>
            <a:endCxn id="33" idx="2"/>
          </p:cNvCxnSpPr>
          <p:nvPr/>
        </p:nvCxnSpPr>
        <p:spPr>
          <a:xfrm rot="16200000" flipV="1">
            <a:off x="2622471" y="2151303"/>
            <a:ext cx="616745" cy="1902"/>
          </a:xfrm>
          <a:prstGeom prst="curvedConnector3">
            <a:avLst>
              <a:gd name="adj1" fmla="val 50000"/>
            </a:avLst>
          </a:prstGeom>
          <a:ln w="76200">
            <a:gradFill flip="none" rotWithShape="1">
              <a:gsLst>
                <a:gs pos="50000">
                  <a:schemeClr val="bg1">
                    <a:lumMod val="50000"/>
                  </a:schemeClr>
                </a:gs>
                <a:gs pos="0">
                  <a:srgbClr val="00CC00"/>
                </a:gs>
                <a:gs pos="100000">
                  <a:schemeClr val="bg1">
                    <a:lumMod val="50000"/>
                  </a:schemeClr>
                </a:gs>
              </a:gsLst>
              <a:lin ang="10800000" scaled="0"/>
              <a:tileRect/>
            </a:gradFill>
            <a:headEnd type="arrow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à coins arrondis 34"/>
          <p:cNvSpPr/>
          <p:nvPr/>
        </p:nvSpPr>
        <p:spPr>
          <a:xfrm>
            <a:off x="1939660" y="2460626"/>
            <a:ext cx="1984268" cy="820108"/>
          </a:xfrm>
          <a:prstGeom prst="roundRect">
            <a:avLst/>
          </a:prstGeom>
          <a:gradFill flip="none" rotWithShape="1">
            <a:gsLst>
              <a:gs pos="0">
                <a:srgbClr val="00CC00"/>
              </a:gs>
              <a:gs pos="50000">
                <a:schemeClr val="bg1">
                  <a:lumMod val="50000"/>
                </a:schemeClr>
              </a:gs>
              <a:gs pos="100000">
                <a:srgbClr val="00CC00"/>
              </a:gs>
            </a:gsLst>
            <a:lin ang="0" scaled="0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Elaboration lingots </a:t>
            </a:r>
          </a:p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EcoTitanium</a:t>
            </a:r>
            <a:endParaRPr lang="fr-FR" sz="1600" b="1" dirty="0">
              <a:solidFill>
                <a:schemeClr val="bg1"/>
              </a:solidFill>
            </a:endParaRPr>
          </a:p>
        </p:txBody>
      </p:sp>
      <p:cxnSp>
        <p:nvCxnSpPr>
          <p:cNvPr id="55" name="Connecteur en arc 54"/>
          <p:cNvCxnSpPr>
            <a:stCxn id="33" idx="1"/>
            <a:endCxn id="6" idx="1"/>
          </p:cNvCxnSpPr>
          <p:nvPr/>
        </p:nvCxnSpPr>
        <p:spPr>
          <a:xfrm rot="10800000" flipH="1" flipV="1">
            <a:off x="1855947" y="1484312"/>
            <a:ext cx="1131727" cy="2593181"/>
          </a:xfrm>
          <a:prstGeom prst="curvedConnector3">
            <a:avLst>
              <a:gd name="adj1" fmla="val -84989"/>
            </a:avLst>
          </a:prstGeom>
          <a:ln w="76200">
            <a:solidFill>
              <a:srgbClr val="00CC00"/>
            </a:solidFill>
            <a:headEnd type="arrow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en arc 81"/>
          <p:cNvCxnSpPr/>
          <p:nvPr/>
        </p:nvCxnSpPr>
        <p:spPr>
          <a:xfrm>
            <a:off x="4003836" y="1340768"/>
            <a:ext cx="2754152" cy="670"/>
          </a:xfrm>
          <a:prstGeom prst="curvedConnector3">
            <a:avLst>
              <a:gd name="adj1" fmla="val 50000"/>
            </a:avLst>
          </a:prstGeom>
          <a:ln w="762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rganigramme : Données stockées 2"/>
          <p:cNvSpPr/>
          <p:nvPr/>
        </p:nvSpPr>
        <p:spPr>
          <a:xfrm>
            <a:off x="6757988" y="836712"/>
            <a:ext cx="1846460" cy="1007169"/>
          </a:xfrm>
          <a:prstGeom prst="flowChartOnlineStorag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Marché Chutes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29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1PIOdWd0kCeeOBvUQRPt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LOC4MEKk27fjqGL0jJD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.3w_PmUhUOCkok924ORU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MrDTl0jUWDH3kEA1.wO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EPSwJF90uCMOtV8JPY_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A.HcD9qkKqvk1MjgITK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5Ro.Wv_gEunFLumKmgkW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mfjQ2YRQUKnVNQeU26dE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gPu4cKHzUGj5T5D17ZKy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U0VuqswSUyeKjyWMCwh2w"/>
</p:tagLst>
</file>

<file path=ppt/theme/theme1.xml><?xml version="1.0" encoding="utf-8"?>
<a:theme xmlns:a="http://schemas.openxmlformats.org/drawingml/2006/main" name="1_Conception personnalisée">
  <a:themeElements>
    <a:clrScheme name="1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ception personnalisé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</TotalTime>
  <Words>105</Words>
  <Application>Microsoft Office PowerPoint</Application>
  <PresentationFormat>Affichage à l'écran (4:3)</PresentationFormat>
  <Paragraphs>44</Paragraphs>
  <Slides>6</Slides>
  <Notes>3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8" baseType="lpstr">
      <vt:lpstr>1_Conception personnalisée</vt:lpstr>
      <vt:lpstr>think-cell Slide</vt:lpstr>
      <vt:lpstr>Présentation PowerPoint</vt:lpstr>
      <vt:lpstr>Flux UKAD</vt:lpstr>
      <vt:lpstr>Flux des chutes</vt:lpstr>
      <vt:lpstr>Import Export des chutes de titane entre l’Europe et le reste du monde</vt:lpstr>
      <vt:lpstr>Recyclage du Titane</vt:lpstr>
      <vt:lpstr> Les Flux Généraux de l’activité EcoTitanium</vt:lpstr>
    </vt:vector>
  </TitlesOfParts>
  <Company>Groupe Eramet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dfortin</dc:creator>
  <cp:lastModifiedBy>DELABORDE Patrick</cp:lastModifiedBy>
  <cp:revision>56</cp:revision>
  <cp:lastPrinted>2012-02-07T13:53:46Z</cp:lastPrinted>
  <dcterms:created xsi:type="dcterms:W3CDTF">2012-01-16T09:24:08Z</dcterms:created>
  <dcterms:modified xsi:type="dcterms:W3CDTF">2012-09-16T20:27:40Z</dcterms:modified>
</cp:coreProperties>
</file>