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59" r:id="rId4"/>
    <p:sldId id="258" r:id="rId5"/>
  </p:sldIdLst>
  <p:sldSz cx="9144000" cy="6858000" type="screen4x3"/>
  <p:notesSz cx="6797675" cy="9926638"/>
  <p:custDataLst>
    <p:tags r:id="rId8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CC00"/>
    <a:srgbClr val="FFCC00"/>
    <a:srgbClr val="33CCCC"/>
    <a:srgbClr val="66FFCC"/>
    <a:srgbClr val="4DD3B0"/>
    <a:srgbClr val="20D0B3"/>
    <a:srgbClr val="8B745A"/>
    <a:srgbClr val="D3C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4" autoAdjust="0"/>
    <p:restoredTop sz="94668" autoAdjust="0"/>
  </p:normalViewPr>
  <p:slideViewPr>
    <p:cSldViewPr>
      <p:cViewPr>
        <p:scale>
          <a:sx n="110" d="100"/>
          <a:sy n="110" d="100"/>
        </p:scale>
        <p:origin x="-1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3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2975A0-38C8-4D13-BDD1-8FEEAB6BC4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011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FEF17C-FD10-4E95-AA8A-90D2CAE1B6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2530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7C365B1-B7B5-460C-B629-1109E67FD9E2}" type="slidenum">
              <a:rPr lang="fr-FR" smtClean="0"/>
              <a:pPr eaLnBrk="1" hangingPunct="1"/>
              <a:t>3</a:t>
            </a:fld>
            <a:endParaRPr lang="fr-FR" smtClean="0"/>
          </a:p>
        </p:txBody>
      </p:sp>
      <p:sp>
        <p:nvSpPr>
          <p:cNvPr id="3584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emf"/><Relationship Id="rId18" Type="http://schemas.openxmlformats.org/officeDocument/2006/relationships/image" Target="../media/image9.jpe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8.emf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15" Type="http://schemas.openxmlformats.org/officeDocument/2006/relationships/image" Target="../media/image6.emf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8B745A">
                  <a:alpha val="93999"/>
                </a:srgbClr>
              </a:gs>
              <a:gs pos="100000">
                <a:srgbClr val="D3C0A3">
                  <a:alpha val="3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pic>
        <p:nvPicPr>
          <p:cNvPr id="3" name="Picture 9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/>
          <a:stretch>
            <a:fillRect/>
          </a:stretch>
        </p:blipFill>
        <p:spPr bwMode="auto">
          <a:xfrm>
            <a:off x="0" y="0"/>
            <a:ext cx="9144000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5146675"/>
            <a:ext cx="17843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13"/>
          <p:cNvSpPr>
            <a:spLocks noChangeArrowheads="1"/>
          </p:cNvSpPr>
          <p:nvPr userDrawn="1"/>
        </p:nvSpPr>
        <p:spPr bwMode="gray">
          <a:xfrm>
            <a:off x="-47625" y="6421438"/>
            <a:ext cx="2160588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23C5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fr-FR" sz="800" b="1">
                <a:solidFill>
                  <a:schemeClr val="bg1"/>
                </a:solidFill>
              </a:rPr>
              <a:t>DES ALLIAGES,</a:t>
            </a:r>
          </a:p>
          <a:p>
            <a:pPr algn="ctr"/>
            <a:r>
              <a:rPr lang="fr-FR" sz="800" b="1">
                <a:solidFill>
                  <a:schemeClr val="bg1"/>
                </a:solidFill>
              </a:rPr>
              <a:t>DES MINERAIS ET DES HOMMES.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205413" y="6453188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A601-D77D-4260-9C1F-7032BF2F7D6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213100"/>
            <a:ext cx="8640763" cy="1223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30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13025-E3CA-442C-9A22-465B855ACB3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427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0513" y="476250"/>
            <a:ext cx="2057400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476250"/>
            <a:ext cx="6019800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CF19-1EB2-48AB-83D6-EDCCC0942CB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315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2605-E00F-452F-9633-FB5C60E0DD6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786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7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think-cell Slide" r:id="rId12" imgW="270" imgH="270" progId="TCLayout.ActiveDocument.1">
                  <p:embed/>
                </p:oleObj>
              </mc:Choice>
              <mc:Fallback>
                <p:oleObj name="think-cell Slide" r:id="rId12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C:\Documents and Settings\jerome.fabre\Mes documents\WEDA BAY\Photos\2011 11 M Jouve\EOS-Platform.jpg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4" b="5505"/>
          <a:stretch>
            <a:fillRect/>
          </a:stretch>
        </p:blipFill>
        <p:spPr bwMode="auto">
          <a:xfrm>
            <a:off x="6211888" y="561975"/>
            <a:ext cx="192405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0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561975"/>
            <a:ext cx="2155825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75" y="561975"/>
            <a:ext cx="201136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 userDrawn="1"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560388"/>
            <a:ext cx="966787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3" descr="IMG_1105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61975"/>
            <a:ext cx="2097087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rganigramme : Document 7"/>
          <p:cNvSpPr/>
          <p:nvPr userDrawn="1">
            <p:custDataLst>
              <p:tags r:id="rId8"/>
            </p:custDataLst>
          </p:nvPr>
        </p:nvSpPr>
        <p:spPr>
          <a:xfrm rot="10800000">
            <a:off x="90488" y="1181100"/>
            <a:ext cx="8961437" cy="4824413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400" y="549275"/>
            <a:ext cx="9037638" cy="52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ftr" sz="quarter" idx="10"/>
            <p:custDataLst>
              <p:tags r:id="rId9"/>
            </p:custDataLst>
          </p:nvPr>
        </p:nvSpPr>
        <p:spPr>
          <a:xfrm>
            <a:off x="5205413" y="6486525"/>
            <a:ext cx="2895600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  <p:custDataLst>
              <p:tags r:id="rId10"/>
            </p:custDataLst>
          </p:nvPr>
        </p:nvSpPr>
        <p:spPr>
          <a:xfrm>
            <a:off x="8101013" y="6486525"/>
            <a:ext cx="585787" cy="2682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AC4B-03B4-4F1E-A992-3AD09DBE57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 idx="4294967295"/>
          </p:nvPr>
        </p:nvSpPr>
        <p:spPr>
          <a:xfrm>
            <a:off x="1042988" y="2636838"/>
            <a:ext cx="7416800" cy="1289050"/>
          </a:xfrm>
        </p:spPr>
        <p:txBody>
          <a:bodyPr/>
          <a:lstStyle>
            <a:lvl1pPr algn="ctr">
              <a:defRPr sz="4000" b="1" cap="all"/>
            </a:lvl1pPr>
          </a:lstStyle>
          <a:p>
            <a:pPr>
              <a:defRPr/>
            </a:pPr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043609" y="4221163"/>
            <a:ext cx="7416824" cy="11525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fr-FR" sz="3600" b="1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861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824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BF09D-E038-4724-9458-07B1D84AA6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95B47-9FE5-4FC4-97E1-D9D1DF3DE84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1347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04913-1EF0-4CDA-A700-06503490C4D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70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95CA-FA3D-4BFA-9F5B-963851548D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955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CB7CC-23E5-45CB-8F37-B3C75529366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4232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DCAFB-DAE9-4EAD-8590-8CC3CA4FC17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76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Des alliages des minerais et des hommes - logo eramet_fr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8663"/>
            <a:ext cx="1403350" cy="1049337"/>
          </a:xfrm>
          <a:prstGeom prst="rect">
            <a:avLst/>
          </a:prstGeom>
          <a:solidFill>
            <a:srgbClr val="D3C0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05413" y="6453188"/>
            <a:ext cx="28956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453188"/>
            <a:ext cx="58578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pPr>
              <a:defRPr/>
            </a:pPr>
            <a:fld id="{CE0A7DEF-C737-4AD8-90A6-FB1E00C584C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87313" y="134938"/>
            <a:ext cx="9036050" cy="274637"/>
          </a:xfrm>
          <a:prstGeom prst="rect">
            <a:avLst/>
          </a:prstGeom>
          <a:gradFill rotWithShape="0">
            <a:gsLst>
              <a:gs pos="0">
                <a:srgbClr val="D3C0A3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76250"/>
            <a:ext cx="82296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10" r:id="rId2"/>
    <p:sldLayoutId id="214748392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90000"/>
        <a:buFont typeface="Wingdings" pitchFamily="2" charset="2"/>
        <a:buChar char="Ø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Font typeface="Wingdings" pitchFamily="2" charset="2"/>
        <a:buChar char="v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3C0A3"/>
        </a:buClr>
        <a:buSzPct val="80000"/>
        <a:buChar char="o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B745A"/>
            </a:gs>
            <a:gs pos="100000">
              <a:srgbClr val="D3C0A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50825" y="3213100"/>
            <a:ext cx="8640763" cy="1223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sz="32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  <a:p>
            <a:pPr lvl="1" eaLnBrk="1" hangingPunct="1"/>
            <a:endParaRPr lang="en-US" smtClean="0"/>
          </a:p>
          <a:p>
            <a:pPr lvl="2" eaLnBrk="1" hangingPunct="1"/>
            <a:endParaRPr lang="fr-FR" smtClean="0"/>
          </a:p>
          <a:p>
            <a:pPr lvl="4" eaLnBrk="1" hangingPunct="1"/>
            <a:endParaRPr lang="fr-FR" smtClean="0"/>
          </a:p>
          <a:p>
            <a:pPr lvl="4" eaLnBrk="1" hangingPunct="1"/>
            <a:endParaRPr lang="fr-FR" smtClean="0"/>
          </a:p>
          <a:p>
            <a:pPr lvl="4" eaLnBrk="1" hangingPunct="1"/>
            <a:endParaRPr lang="fr-FR" smtClean="0"/>
          </a:p>
        </p:txBody>
      </p:sp>
      <p:sp>
        <p:nvSpPr>
          <p:cNvPr id="5123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smtClean="0">
              <a:latin typeface="Constantia" pitchFamily="18" charset="0"/>
            </a:endParaRPr>
          </a:p>
        </p:txBody>
      </p:sp>
      <p:sp>
        <p:nvSpPr>
          <p:cNvPr id="6149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91E9ECD4-AC78-447B-90B6-A092ECA6F522}" type="slidenum">
              <a:rPr lang="fr-FR" smtClean="0">
                <a:latin typeface="+mn-lt"/>
              </a:rPr>
              <a:pPr eaLnBrk="1" hangingPunct="1">
                <a:defRPr/>
              </a:pPr>
              <a:t>2</a:t>
            </a:fld>
            <a:endParaRPr lang="fr-FR" dirty="0" smtClean="0">
              <a:latin typeface="+mn-lt"/>
            </a:endParaRPr>
          </a:p>
        </p:txBody>
      </p:sp>
      <p:sp>
        <p:nvSpPr>
          <p:cNvPr id="51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avec flèche 12"/>
          <p:cNvCxnSpPr>
            <a:stCxn id="2" idx="2"/>
            <a:endCxn id="6" idx="0"/>
          </p:cNvCxnSpPr>
          <p:nvPr/>
        </p:nvCxnSpPr>
        <p:spPr>
          <a:xfrm flipH="1">
            <a:off x="4067969" y="3158811"/>
            <a:ext cx="1260115" cy="630552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6" idx="2"/>
            <a:endCxn id="8" idx="0"/>
          </p:cNvCxnSpPr>
          <p:nvPr/>
        </p:nvCxnSpPr>
        <p:spPr>
          <a:xfrm>
            <a:off x="4067175" y="4365625"/>
            <a:ext cx="1657350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6" idx="2"/>
            <a:endCxn id="9" idx="0"/>
          </p:cNvCxnSpPr>
          <p:nvPr/>
        </p:nvCxnSpPr>
        <p:spPr>
          <a:xfrm>
            <a:off x="4067175" y="4365625"/>
            <a:ext cx="15875" cy="161925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6" idx="2"/>
            <a:endCxn id="7" idx="0"/>
          </p:cNvCxnSpPr>
          <p:nvPr/>
        </p:nvCxnSpPr>
        <p:spPr>
          <a:xfrm flipH="1">
            <a:off x="2419350" y="4365625"/>
            <a:ext cx="1647825" cy="457200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7" idx="2"/>
          </p:cNvCxnSpPr>
          <p:nvPr/>
        </p:nvCxnSpPr>
        <p:spPr>
          <a:xfrm flipH="1">
            <a:off x="2419350" y="5399088"/>
            <a:ext cx="794" cy="606425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5724525" y="5394325"/>
            <a:ext cx="14288" cy="611188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35" idx="2"/>
            <a:endCxn id="6" idx="0"/>
          </p:cNvCxnSpPr>
          <p:nvPr/>
        </p:nvCxnSpPr>
        <p:spPr>
          <a:xfrm>
            <a:off x="2931794" y="3280734"/>
            <a:ext cx="1136175" cy="508629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 Les Flux Généraux de l’activité EcoTitanium</a:t>
            </a:r>
          </a:p>
        </p:txBody>
      </p:sp>
      <p:sp>
        <p:nvSpPr>
          <p:cNvPr id="8195" name="Rectangle 13"/>
          <p:cNvSpPr>
            <a:spLocks noChangeArrowheads="1"/>
          </p:cNvSpPr>
          <p:nvPr/>
        </p:nvSpPr>
        <p:spPr bwMode="auto">
          <a:xfrm>
            <a:off x="0" y="6264275"/>
            <a:ext cx="179388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4355976" y="2582548"/>
            <a:ext cx="1944216" cy="576263"/>
          </a:xfrm>
          <a:prstGeom prst="roundRect">
            <a:avLst/>
          </a:prstGeom>
          <a:gradFill flip="none" rotWithShape="1">
            <a:gsLst>
              <a:gs pos="0">
                <a:srgbClr val="33CCCC"/>
              </a:gs>
              <a:gs pos="49000">
                <a:srgbClr val="FFCC00"/>
              </a:gs>
              <a:gs pos="100000">
                <a:srgbClr val="33CCCC"/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Elaboration </a:t>
            </a:r>
            <a:r>
              <a:rPr lang="fr-FR" sz="1600" dirty="0">
                <a:solidFill>
                  <a:schemeClr val="accent2">
                    <a:lumMod val="75000"/>
                  </a:schemeClr>
                </a:solidFill>
              </a:rPr>
              <a:t>lingots UKTMP</a:t>
            </a:r>
            <a:endParaRPr lang="fr-FR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987675" y="3789363"/>
            <a:ext cx="2160588" cy="5762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Forgeage billettes UKAD Forge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339850" y="4822825"/>
            <a:ext cx="2160588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Transformation Branche Alliages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643438" y="4822825"/>
            <a:ext cx="2160587" cy="5762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dirty="0">
                <a:solidFill>
                  <a:srgbClr val="FF0000"/>
                </a:solidFill>
              </a:rPr>
              <a:t>Matriçage Pamiers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350963" y="5984875"/>
            <a:ext cx="5464175" cy="57626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 smtClean="0">
                <a:solidFill>
                  <a:srgbClr val="FFFF00"/>
                </a:solidFill>
              </a:rPr>
              <a:t>Clients</a:t>
            </a:r>
            <a:endParaRPr lang="fr-FR" sz="1600" dirty="0">
              <a:solidFill>
                <a:srgbClr val="FFFF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7316930" y="2544763"/>
            <a:ext cx="3175" cy="719137"/>
          </a:xfrm>
          <a:prstGeom prst="straightConnector1">
            <a:avLst/>
          </a:prstGeom>
          <a:ln w="762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6" name="ZoneTexte 22"/>
          <p:cNvSpPr txBox="1">
            <a:spLocks noChangeArrowheads="1"/>
          </p:cNvSpPr>
          <p:nvPr/>
        </p:nvSpPr>
        <p:spPr bwMode="auto">
          <a:xfrm>
            <a:off x="7480427" y="254476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/>
              <a:t>Flux</a:t>
            </a:r>
          </a:p>
          <a:p>
            <a:pPr eaLnBrk="1" hangingPunct="1"/>
            <a:r>
              <a:rPr lang="fr-FR" sz="1600" dirty="0"/>
              <a:t>produits</a:t>
            </a:r>
          </a:p>
        </p:txBody>
      </p:sp>
      <p:cxnSp>
        <p:nvCxnSpPr>
          <p:cNvPr id="26" name="Connecteur en arc 25"/>
          <p:cNvCxnSpPr/>
          <p:nvPr/>
        </p:nvCxnSpPr>
        <p:spPr>
          <a:xfrm rot="5400000">
            <a:off x="6774904" y="3987800"/>
            <a:ext cx="1079500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8" name="ZoneTexte 56325"/>
          <p:cNvSpPr txBox="1">
            <a:spLocks noChangeArrowheads="1"/>
          </p:cNvSpPr>
          <p:nvPr/>
        </p:nvSpPr>
        <p:spPr bwMode="auto">
          <a:xfrm>
            <a:off x="7286873" y="3798716"/>
            <a:ext cx="205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 smtClean="0"/>
              <a:t>Collecte de chutes </a:t>
            </a:r>
          </a:p>
          <a:p>
            <a:pPr eaLnBrk="1" hangingPunct="1"/>
            <a:r>
              <a:rPr lang="fr-FR" sz="1600" dirty="0" smtClean="0"/>
              <a:t>Partenaire externe</a:t>
            </a:r>
            <a:endParaRPr lang="fr-FR" sz="1600" dirty="0"/>
          </a:p>
        </p:txBody>
      </p:sp>
      <p:cxnSp>
        <p:nvCxnSpPr>
          <p:cNvPr id="41" name="Connecteur en arc 40"/>
          <p:cNvCxnSpPr/>
          <p:nvPr/>
        </p:nvCxnSpPr>
        <p:spPr>
          <a:xfrm rot="5400000">
            <a:off x="6774904" y="5307013"/>
            <a:ext cx="1079500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ZoneTexte 42"/>
          <p:cNvSpPr txBox="1">
            <a:spLocks noChangeArrowheads="1"/>
          </p:cNvSpPr>
          <p:nvPr/>
        </p:nvSpPr>
        <p:spPr bwMode="auto">
          <a:xfrm>
            <a:off x="7451726" y="4978400"/>
            <a:ext cx="1512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dirty="0"/>
              <a:t>Complément achat chutes externes</a:t>
            </a:r>
          </a:p>
        </p:txBody>
      </p:sp>
      <p:cxnSp>
        <p:nvCxnSpPr>
          <p:cNvPr id="44" name="Connecteur en arc 43"/>
          <p:cNvCxnSpPr>
            <a:stCxn id="33" idx="1"/>
            <a:endCxn id="9" idx="1"/>
          </p:cNvCxnSpPr>
          <p:nvPr/>
        </p:nvCxnSpPr>
        <p:spPr>
          <a:xfrm rot="10800000" flipV="1">
            <a:off x="1350964" y="1484313"/>
            <a:ext cx="504985" cy="4788694"/>
          </a:xfrm>
          <a:prstGeom prst="curvedConnector3">
            <a:avLst>
              <a:gd name="adj1" fmla="val 336593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rc 50"/>
          <p:cNvCxnSpPr>
            <a:stCxn id="33" idx="1"/>
            <a:endCxn id="7" idx="1"/>
          </p:cNvCxnSpPr>
          <p:nvPr/>
        </p:nvCxnSpPr>
        <p:spPr>
          <a:xfrm rot="10800000" flipV="1">
            <a:off x="1339850" y="1484313"/>
            <a:ext cx="516098" cy="3626644"/>
          </a:xfrm>
          <a:prstGeom prst="curvedConnector3">
            <a:avLst>
              <a:gd name="adj1" fmla="val 261297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en arc 67"/>
          <p:cNvCxnSpPr>
            <a:stCxn id="33" idx="3"/>
            <a:endCxn id="8" idx="3"/>
          </p:cNvCxnSpPr>
          <p:nvPr/>
        </p:nvCxnSpPr>
        <p:spPr>
          <a:xfrm>
            <a:off x="4003836" y="1484313"/>
            <a:ext cx="2800189" cy="3626644"/>
          </a:xfrm>
          <a:prstGeom prst="curvedConnector3">
            <a:avLst>
              <a:gd name="adj1" fmla="val 108164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Nuage 31"/>
          <p:cNvSpPr/>
          <p:nvPr/>
        </p:nvSpPr>
        <p:spPr>
          <a:xfrm>
            <a:off x="6757988" y="908720"/>
            <a:ext cx="2206625" cy="1152525"/>
          </a:xfrm>
          <a:prstGeom prst="cloud">
            <a:avLst/>
          </a:prstGeom>
          <a:solidFill>
            <a:schemeClr val="accent3">
              <a:lumMod val="7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rgbClr val="FFFF00"/>
                </a:solidFill>
              </a:rPr>
              <a:t>Marché chutes</a:t>
            </a:r>
          </a:p>
        </p:txBody>
      </p:sp>
      <p:sp>
        <p:nvSpPr>
          <p:cNvPr id="33" name="Rectangle à coins arrondis 32"/>
          <p:cNvSpPr/>
          <p:nvPr/>
        </p:nvSpPr>
        <p:spPr>
          <a:xfrm>
            <a:off x="1855948" y="1124744"/>
            <a:ext cx="2147888" cy="719137"/>
          </a:xfrm>
          <a:prstGeom prst="roundRect">
            <a:avLst/>
          </a:prstGeom>
          <a:gradFill flip="none" rotWithShape="1">
            <a:gsLst>
              <a:gs pos="48000">
                <a:srgbClr val="00CC00"/>
              </a:gs>
              <a:gs pos="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>
                <a:solidFill>
                  <a:schemeClr val="bg1"/>
                </a:solidFill>
              </a:rPr>
              <a:t>Traitement des </a:t>
            </a:r>
            <a:r>
              <a:rPr lang="fr-FR" sz="1600" dirty="0" smtClean="0">
                <a:solidFill>
                  <a:schemeClr val="bg1"/>
                </a:solidFill>
              </a:rPr>
              <a:t>chutes</a:t>
            </a:r>
          </a:p>
          <a:p>
            <a:pPr algn="ctr">
              <a:defRPr/>
            </a:pPr>
            <a:r>
              <a:rPr lang="fr-FR" sz="1600" dirty="0" smtClean="0">
                <a:solidFill>
                  <a:schemeClr val="bg1"/>
                </a:solidFill>
              </a:rPr>
              <a:t>Partenaire externe</a:t>
            </a:r>
            <a:endParaRPr lang="fr-FR" sz="1600" dirty="0">
              <a:solidFill>
                <a:schemeClr val="bg1"/>
              </a:solidFill>
            </a:endParaRPr>
          </a:p>
        </p:txBody>
      </p:sp>
      <p:cxnSp>
        <p:nvCxnSpPr>
          <p:cNvPr id="80" name="Connecteur en arc 79"/>
          <p:cNvCxnSpPr>
            <a:stCxn id="35" idx="0"/>
            <a:endCxn id="33" idx="2"/>
          </p:cNvCxnSpPr>
          <p:nvPr/>
        </p:nvCxnSpPr>
        <p:spPr>
          <a:xfrm rot="16200000" flipV="1">
            <a:off x="2622471" y="2151303"/>
            <a:ext cx="616745" cy="1902"/>
          </a:xfrm>
          <a:prstGeom prst="curvedConnector3">
            <a:avLst>
              <a:gd name="adj1" fmla="val 50000"/>
            </a:avLst>
          </a:prstGeom>
          <a:ln w="76200">
            <a:gradFill flip="none" rotWithShape="1">
              <a:gsLst>
                <a:gs pos="50000">
                  <a:schemeClr val="bg1">
                    <a:lumMod val="50000"/>
                  </a:schemeClr>
                </a:gs>
                <a:gs pos="0">
                  <a:srgbClr val="00CC00"/>
                </a:gs>
                <a:gs pos="100000">
                  <a:schemeClr val="bg1">
                    <a:lumMod val="50000"/>
                  </a:schemeClr>
                </a:gs>
              </a:gsLst>
              <a:lin ang="10800000" scaled="0"/>
              <a:tileRect/>
            </a:gra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à coins arrondis 34"/>
          <p:cNvSpPr/>
          <p:nvPr/>
        </p:nvSpPr>
        <p:spPr>
          <a:xfrm>
            <a:off x="1939660" y="2460626"/>
            <a:ext cx="1984268" cy="820108"/>
          </a:xfrm>
          <a:prstGeom prst="roundRect">
            <a:avLst/>
          </a:prstGeom>
          <a:gradFill flip="none" rotWithShape="1">
            <a:gsLst>
              <a:gs pos="0">
                <a:srgbClr val="00CC00"/>
              </a:gs>
              <a:gs pos="50000">
                <a:schemeClr val="bg1">
                  <a:lumMod val="50000"/>
                </a:schemeClr>
              </a:gs>
              <a:gs pos="100000">
                <a:srgbClr val="00CC00"/>
              </a:gs>
            </a:gsLst>
            <a:lin ang="0" scaled="0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Elaboration </a:t>
            </a:r>
            <a:r>
              <a:rPr lang="fr-FR" sz="1600" b="1" dirty="0">
                <a:solidFill>
                  <a:schemeClr val="bg1"/>
                </a:solidFill>
              </a:rPr>
              <a:t>lingots 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EcoTitanium</a:t>
            </a:r>
            <a:endParaRPr lang="fr-FR" sz="1600" b="1" dirty="0">
              <a:solidFill>
                <a:schemeClr val="bg1"/>
              </a:solidFill>
            </a:endParaRPr>
          </a:p>
        </p:txBody>
      </p:sp>
      <p:cxnSp>
        <p:nvCxnSpPr>
          <p:cNvPr id="55" name="Connecteur en arc 54"/>
          <p:cNvCxnSpPr>
            <a:stCxn id="33" idx="1"/>
            <a:endCxn id="6" idx="1"/>
          </p:cNvCxnSpPr>
          <p:nvPr/>
        </p:nvCxnSpPr>
        <p:spPr>
          <a:xfrm rot="10800000" flipH="1" flipV="1">
            <a:off x="1855947" y="1484312"/>
            <a:ext cx="1131727" cy="2593181"/>
          </a:xfrm>
          <a:prstGeom prst="curvedConnector3">
            <a:avLst>
              <a:gd name="adj1" fmla="val -84989"/>
            </a:avLst>
          </a:prstGeom>
          <a:ln w="76200">
            <a:solidFill>
              <a:srgbClr val="00CC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en arc 81"/>
          <p:cNvCxnSpPr/>
          <p:nvPr/>
        </p:nvCxnSpPr>
        <p:spPr>
          <a:xfrm>
            <a:off x="4003836" y="1340768"/>
            <a:ext cx="2754152" cy="670"/>
          </a:xfrm>
          <a:prstGeom prst="curvedConnector3">
            <a:avLst>
              <a:gd name="adj1" fmla="val 50000"/>
            </a:avLst>
          </a:prstGeom>
          <a:ln w="76200">
            <a:solidFill>
              <a:srgbClr val="FFC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2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idx="4294967295"/>
          </p:nvPr>
        </p:nvSpPr>
        <p:spPr>
          <a:xfrm>
            <a:off x="1042988" y="2636838"/>
            <a:ext cx="7416800" cy="1289050"/>
          </a:xfrm>
        </p:spPr>
        <p:txBody>
          <a:bodyPr/>
          <a:lstStyle>
            <a:lvl1pPr algn="ctr">
              <a:defRPr sz="4000" b="1" cap="all"/>
            </a:lvl1pPr>
          </a:lstStyle>
          <a:p>
            <a:pPr>
              <a:defRPr/>
            </a:pPr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4294967295"/>
          </p:nvPr>
        </p:nvSpPr>
        <p:spPr>
          <a:xfrm>
            <a:off x="1258888" y="4221163"/>
            <a:ext cx="7273925" cy="11525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fr-FR" sz="3600" b="1" dirty="0" smtClean="0"/>
              <a:t>Modifiez les styles du texte du masque</a:t>
            </a:r>
          </a:p>
        </p:txBody>
      </p:sp>
      <p:sp>
        <p:nvSpPr>
          <p:cNvPr id="6148" name="Espace réservé du pied de page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fr-FR" smtClean="0">
              <a:latin typeface="Constantia" pitchFamily="18" charset="0"/>
            </a:endParaRPr>
          </a:p>
        </p:txBody>
      </p:sp>
      <p:sp>
        <p:nvSpPr>
          <p:cNvPr id="6149" name="Espace réservé du numéro de diapositiv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F6A64E-4B03-4C02-B4D4-B86C2077094E}" type="slidenum">
              <a:rPr lang="fr-FR" smtClean="0">
                <a:latin typeface="Constantia" pitchFamily="18" charset="0"/>
              </a:rPr>
              <a:pPr eaLnBrk="1" hangingPunct="1"/>
              <a:t>4</a:t>
            </a:fld>
            <a:endParaRPr lang="fr-FR" smtClean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1PIOdWd0kCeeOBvUQRP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LOC4MEKk27fjqGL0jJ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.3w_PmUhUOCkok924OR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MrDTl0jUWDH3kEA1.wO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XEPSwJF90uCMOtV8JPY_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A.HcD9qkKqvk1MjgITK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Ro.Wv_gEunFLumKmgk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fjQ2YRQUKnVNQeU26dE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Pu4cKHzUGj5T5D17ZK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0VuqswSUyeKjyWMCwh2w"/>
</p:tagLst>
</file>

<file path=ppt/theme/theme1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56</Words>
  <Application>Microsoft Office PowerPoint</Application>
  <PresentationFormat>Affichage à l'écran (4:3)</PresentationFormat>
  <Paragraphs>25</Paragraphs>
  <Slides>4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6" baseType="lpstr">
      <vt:lpstr>1_Conception personnalisée</vt:lpstr>
      <vt:lpstr>think-cell Slide</vt:lpstr>
      <vt:lpstr>Présentation PowerPoint</vt:lpstr>
      <vt:lpstr>Présentation PowerPoint</vt:lpstr>
      <vt:lpstr> Les Flux Généraux de l’activité EcoTitanium</vt:lpstr>
      <vt:lpstr>Modifiez le style du titre</vt:lpstr>
    </vt:vector>
  </TitlesOfParts>
  <Company>Groupe Eramet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dfortin</dc:creator>
  <cp:lastModifiedBy>DELABORDE Patrick</cp:lastModifiedBy>
  <cp:revision>52</cp:revision>
  <cp:lastPrinted>2012-02-07T13:53:46Z</cp:lastPrinted>
  <dcterms:created xsi:type="dcterms:W3CDTF">2012-01-16T09:24:08Z</dcterms:created>
  <dcterms:modified xsi:type="dcterms:W3CDTF">2012-08-29T09:50:20Z</dcterms:modified>
</cp:coreProperties>
</file>