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theme/theme3.xml" ContentType="application/vnd.openxmlformats-officedocument.theme+xml"/>
  <Override PartName="/ppt/drawings/drawing2.xml" ContentType="application/vnd.openxmlformats-officedocument.drawingml.chartshape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wmf" ContentType="image/x-wmf"/>
  <Override PartName="/ppt/theme/themeOverride3.xml" ContentType="application/vnd.openxmlformats-officedocument.themeOverr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heme/themeOverride1.xml" ContentType="application/vnd.openxmlformats-officedocument.themeOverride+xml"/>
  <Override PartName="/ppt/notesSlides/notesSlide16.xml" ContentType="application/vnd.openxmlformats-officedocument.presentationml.notesSlide+xml"/>
  <Override PartName="/ppt/charts/chart13.xml" ContentType="application/vnd.openxmlformats-officedocument.drawingml.char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9.xml" ContentType="application/vnd.openxmlformats-officedocument.drawingml.chart+xml"/>
  <Override PartName="/ppt/notesSlides/notesSlide14.xml" ContentType="application/vnd.openxmlformats-officedocument.presentationml.notesSlide+xml"/>
  <Override PartName="/ppt/charts/chart11.xml" ContentType="application/vnd.openxmlformats-officedocument.drawingml.chart+xml"/>
  <Override PartName="/ppt/notesSlides/notesSlide9.xml" ContentType="application/vnd.openxmlformats-officedocument.presentationml.notesSlide+xml"/>
  <Override PartName="/ppt/notesSlides/notesSlide12.xml" ContentType="application/vnd.openxmlformats-officedocument.presentationml.notesSlide+xml"/>
  <Override PartName="/ppt/charts/chart7.xml" ContentType="application/vnd.openxmlformats-officedocument.drawingml.chart+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drawings/drawing5.xml" ContentType="application/vnd.openxmlformats-officedocument.drawingml.chartshap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drawings/drawing3.xml" ContentType="application/vnd.openxmlformats-officedocument.drawingml.chartshapes+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theme/themeOverride2.xml" ContentType="application/vnd.openxmlformats-officedocument.themeOverr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charts/chart8.xml" ContentType="application/vnd.openxmlformats-officedocument.drawingml.chart+xml"/>
  <Override PartName="/ppt/notesSlides/notesSlide13.xml" ContentType="application/vnd.openxmlformats-officedocument.presentationml.notesSlide+xml"/>
  <Override PartName="/ppt/charts/chart12.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ppt/charts/chart2.xml" ContentType="application/vnd.openxmlformats-officedocument.drawingml.chart+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rawings/drawing4.xml" ContentType="application/vnd.openxmlformats-officedocument.drawingml.chartshap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handoutMasterIdLst>
    <p:handoutMasterId r:id="rId36"/>
  </p:handoutMasterIdLst>
  <p:sldIdLst>
    <p:sldId id="372" r:id="rId2"/>
    <p:sldId id="333" r:id="rId3"/>
    <p:sldId id="552" r:id="rId4"/>
    <p:sldId id="574" r:id="rId5"/>
    <p:sldId id="516" r:id="rId6"/>
    <p:sldId id="515" r:id="rId7"/>
    <p:sldId id="421" r:id="rId8"/>
    <p:sldId id="639" r:id="rId9"/>
    <p:sldId id="640" r:id="rId10"/>
    <p:sldId id="632" r:id="rId11"/>
    <p:sldId id="641" r:id="rId12"/>
    <p:sldId id="625" r:id="rId13"/>
    <p:sldId id="643" r:id="rId14"/>
    <p:sldId id="644" r:id="rId15"/>
    <p:sldId id="645" r:id="rId16"/>
    <p:sldId id="646" r:id="rId17"/>
    <p:sldId id="647" r:id="rId18"/>
    <p:sldId id="658" r:id="rId19"/>
    <p:sldId id="659" r:id="rId20"/>
    <p:sldId id="648" r:id="rId21"/>
    <p:sldId id="629" r:id="rId22"/>
    <p:sldId id="649" r:id="rId23"/>
    <p:sldId id="650" r:id="rId24"/>
    <p:sldId id="651" r:id="rId25"/>
    <p:sldId id="652" r:id="rId26"/>
    <p:sldId id="653" r:id="rId27"/>
    <p:sldId id="660" r:id="rId28"/>
    <p:sldId id="654" r:id="rId29"/>
    <p:sldId id="655" r:id="rId30"/>
    <p:sldId id="637" r:id="rId31"/>
    <p:sldId id="583" r:id="rId32"/>
    <p:sldId id="606" r:id="rId33"/>
    <p:sldId id="607" r:id="rId34"/>
  </p:sldIdLst>
  <p:sldSz cx="9144000" cy="6858000" type="screen4x3"/>
  <p:notesSz cx="6794500" cy="9921875"/>
  <p:custShowLst>
    <p:custShow name="Diaporama personnalisé 1" id="0">
      <p:sldLst/>
    </p:custShow>
  </p:custShowLst>
  <p:defaultTextStyle>
    <a:defPPr>
      <a:defRPr lang="fr-FR"/>
    </a:defPPr>
    <a:lvl1pPr algn="l" rtl="0" fontAlgn="base">
      <a:spcBef>
        <a:spcPct val="0"/>
      </a:spcBef>
      <a:spcAft>
        <a:spcPct val="0"/>
      </a:spcAft>
      <a:defRPr kern="1200" baseline="30000">
        <a:solidFill>
          <a:schemeClr val="tx1"/>
        </a:solidFill>
        <a:latin typeface="Trebuchet MS" pitchFamily="34" charset="0"/>
        <a:ea typeface="+mn-ea"/>
        <a:cs typeface="+mn-cs"/>
      </a:defRPr>
    </a:lvl1pPr>
    <a:lvl2pPr marL="457200" algn="l" rtl="0" fontAlgn="base">
      <a:spcBef>
        <a:spcPct val="0"/>
      </a:spcBef>
      <a:spcAft>
        <a:spcPct val="0"/>
      </a:spcAft>
      <a:defRPr kern="1200" baseline="30000">
        <a:solidFill>
          <a:schemeClr val="tx1"/>
        </a:solidFill>
        <a:latin typeface="Trebuchet MS" pitchFamily="34" charset="0"/>
        <a:ea typeface="+mn-ea"/>
        <a:cs typeface="+mn-cs"/>
      </a:defRPr>
    </a:lvl2pPr>
    <a:lvl3pPr marL="914400" algn="l" rtl="0" fontAlgn="base">
      <a:spcBef>
        <a:spcPct val="0"/>
      </a:spcBef>
      <a:spcAft>
        <a:spcPct val="0"/>
      </a:spcAft>
      <a:defRPr kern="1200" baseline="30000">
        <a:solidFill>
          <a:schemeClr val="tx1"/>
        </a:solidFill>
        <a:latin typeface="Trebuchet MS" pitchFamily="34" charset="0"/>
        <a:ea typeface="+mn-ea"/>
        <a:cs typeface="+mn-cs"/>
      </a:defRPr>
    </a:lvl3pPr>
    <a:lvl4pPr marL="1371600" algn="l" rtl="0" fontAlgn="base">
      <a:spcBef>
        <a:spcPct val="0"/>
      </a:spcBef>
      <a:spcAft>
        <a:spcPct val="0"/>
      </a:spcAft>
      <a:defRPr kern="1200" baseline="30000">
        <a:solidFill>
          <a:schemeClr val="tx1"/>
        </a:solidFill>
        <a:latin typeface="Trebuchet MS" pitchFamily="34" charset="0"/>
        <a:ea typeface="+mn-ea"/>
        <a:cs typeface="+mn-cs"/>
      </a:defRPr>
    </a:lvl4pPr>
    <a:lvl5pPr marL="1828800" algn="l" rtl="0" fontAlgn="base">
      <a:spcBef>
        <a:spcPct val="0"/>
      </a:spcBef>
      <a:spcAft>
        <a:spcPct val="0"/>
      </a:spcAft>
      <a:defRPr kern="1200" baseline="30000">
        <a:solidFill>
          <a:schemeClr val="tx1"/>
        </a:solidFill>
        <a:latin typeface="Trebuchet MS" pitchFamily="34" charset="0"/>
        <a:ea typeface="+mn-ea"/>
        <a:cs typeface="+mn-cs"/>
      </a:defRPr>
    </a:lvl5pPr>
    <a:lvl6pPr marL="2286000" algn="l" defTabSz="914400" rtl="0" eaLnBrk="1" latinLnBrk="0" hangingPunct="1">
      <a:defRPr kern="1200" baseline="30000">
        <a:solidFill>
          <a:schemeClr val="tx1"/>
        </a:solidFill>
        <a:latin typeface="Trebuchet MS" pitchFamily="34" charset="0"/>
        <a:ea typeface="+mn-ea"/>
        <a:cs typeface="+mn-cs"/>
      </a:defRPr>
    </a:lvl6pPr>
    <a:lvl7pPr marL="2743200" algn="l" defTabSz="914400" rtl="0" eaLnBrk="1" latinLnBrk="0" hangingPunct="1">
      <a:defRPr kern="1200" baseline="30000">
        <a:solidFill>
          <a:schemeClr val="tx1"/>
        </a:solidFill>
        <a:latin typeface="Trebuchet MS" pitchFamily="34" charset="0"/>
        <a:ea typeface="+mn-ea"/>
        <a:cs typeface="+mn-cs"/>
      </a:defRPr>
    </a:lvl7pPr>
    <a:lvl8pPr marL="3200400" algn="l" defTabSz="914400" rtl="0" eaLnBrk="1" latinLnBrk="0" hangingPunct="1">
      <a:defRPr kern="1200" baseline="30000">
        <a:solidFill>
          <a:schemeClr val="tx1"/>
        </a:solidFill>
        <a:latin typeface="Trebuchet MS" pitchFamily="34" charset="0"/>
        <a:ea typeface="+mn-ea"/>
        <a:cs typeface="+mn-cs"/>
      </a:defRPr>
    </a:lvl8pPr>
    <a:lvl9pPr marL="3657600" algn="l" defTabSz="914400" rtl="0" eaLnBrk="1" latinLnBrk="0" hangingPunct="1">
      <a:defRPr kern="1200" baseline="30000">
        <a:solidFill>
          <a:schemeClr val="tx1"/>
        </a:solidFill>
        <a:latin typeface="Trebuchet MS"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94D5"/>
    <a:srgbClr val="000752"/>
    <a:srgbClr val="40AFE0"/>
    <a:srgbClr val="63BE7B"/>
    <a:srgbClr val="1078C4"/>
    <a:srgbClr val="FF9900"/>
    <a:srgbClr val="3F9FD6"/>
    <a:srgbClr val="FF0000"/>
  </p:clrMru>
</p:presentationPr>
</file>

<file path=ppt/tableStyles.xml><?xml version="1.0" encoding="utf-8"?>
<a:tblStyleLst xmlns:a="http://schemas.openxmlformats.org/drawingml/2006/main" def="{5C22544A-7EE6-4342-B048-85BDC9FD1C3A}">
  <a:tblStyle styleId="{616DA210-FB5B-4158-B5E0-FEB733F419BA}" styleName="Style clair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C4B1156A-380E-4F78-BDF5-A606A8083BF9}" styleName="Style moyen 4 - Accentuation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Style à thème 1 - Accentuation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ED083AE6-46FA-4A59-8FB0-9F97EB10719F}" styleName="Style léger 3 - Accentuation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Style léger 2 - Accentuation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9D7B26C5-4107-4FEC-AEDC-1716B250A1EF}" styleName="Style clair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8D230F3-CF80-4859-8CE7-A43EE81993B5}" styleName="Style léger 1 - Accentuation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D27102A9-8310-4765-A935-A1911B00CA55}" styleName="Style léger 1 - Accentuation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08FB837D-C827-4EFA-A057-4D05807E0F7C}" styleName="Style à thème 1 - Accentuation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301B821-A1FF-4177-AEE7-76D212191A09}" styleName="Style moyen 1 - Accentuation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422" autoAdjust="0"/>
    <p:restoredTop sz="92294" autoAdjust="0"/>
  </p:normalViewPr>
  <p:slideViewPr>
    <p:cSldViewPr>
      <p:cViewPr varScale="1">
        <p:scale>
          <a:sx n="72" d="100"/>
          <a:sy n="72" d="100"/>
        </p:scale>
        <p:origin x="-1188" y="-102"/>
      </p:cViewPr>
      <p:guideLst>
        <p:guide orient="horz" pos="480"/>
        <p:guide pos="249"/>
      </p:guideLst>
    </p:cSldViewPr>
  </p:slideViewPr>
  <p:outlineViewPr>
    <p:cViewPr>
      <p:scale>
        <a:sx n="33" d="100"/>
        <a:sy n="33" d="100"/>
      </p:scale>
      <p:origin x="0" y="0"/>
    </p:cViewPr>
    <p:sldLst>
      <p:sld r:id="rId1" collapse="1"/>
      <p:sld r:id="rId2" collapse="1"/>
      <p:sld r:id="rId3" collapse="1"/>
    </p:sldLst>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74" d="100"/>
          <a:sy n="74" d="100"/>
        </p:scale>
        <p:origin x="-2190" y="-90"/>
      </p:cViewPr>
      <p:guideLst>
        <p:guide orient="horz" pos="3125"/>
        <p:guide pos="2140"/>
      </p:guideLst>
    </p:cSldViewPr>
  </p:notesViewPr>
  <p:gridSpacing cx="36868100" cy="368681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_rels/viewProps.xml.rels><?xml version="1.0" encoding="UTF-8" standalone="yes"?>
<Relationships xmlns="http://schemas.openxmlformats.org/package/2006/relationships"><Relationship Id="rId3" Type="http://schemas.openxmlformats.org/officeDocument/2006/relationships/slide" Target="slides/slide31.xml"/><Relationship Id="rId2" Type="http://schemas.openxmlformats.org/officeDocument/2006/relationships/slide" Target="slides/slide6.xml"/><Relationship Id="rId1" Type="http://schemas.openxmlformats.org/officeDocument/2006/relationships/slide" Target="slides/slide5.xml"/></Relationships>
</file>

<file path=ppt/charts/_rels/chart1.xml.rels><?xml version="1.0" encoding="UTF-8" standalone="yes"?>
<Relationships xmlns="http://schemas.openxmlformats.org/package/2006/relationships"><Relationship Id="rId2" Type="http://schemas.openxmlformats.org/officeDocument/2006/relationships/oleObject" Target="file:///\\Climat-bf1614ba\Espace%20Commun\2_Outils_&amp;_docs_techniques\Etudes_exterieures\Kyoto,_MDP,_JI\Emissions_CO2_par_habitant.xlsx"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1" Type="http://schemas.openxmlformats.org/officeDocument/2006/relationships/oleObject" Target="file:///\\climat-bf1614ba\Espaces_individuels\nicolas%20fonteix\Affaires\Aubert%20et%20Duval\Traitement\Comparatif%20Carbone%20TitaneV4.xlsx" TargetMode="External"/></Relationships>
</file>

<file path=ppt/charts/_rels/chart11.xml.rels><?xml version="1.0" encoding="UTF-8" standalone="yes"?>
<Relationships xmlns="http://schemas.openxmlformats.org/package/2006/relationships"><Relationship Id="rId2" Type="http://schemas.openxmlformats.org/officeDocument/2006/relationships/chartUserShapes" Target="../drawings/drawing5.xml"/><Relationship Id="rId1" Type="http://schemas.openxmlformats.org/officeDocument/2006/relationships/oleObject" Target="file:///\\climat-bf1614ba\Espaces_individuels\nicolas%20fonteix\Affaires\Aubert%20et%20Duval\Traitement\Comparatif%20Carbone%20TitaneV4.xlsx" TargetMode="External"/></Relationships>
</file>

<file path=ppt/charts/_rels/chart12.xml.rels><?xml version="1.0" encoding="UTF-8" standalone="yes"?>
<Relationships xmlns="http://schemas.openxmlformats.org/package/2006/relationships"><Relationship Id="rId2" Type="http://schemas.openxmlformats.org/officeDocument/2006/relationships/oleObject" Target="file:///C:\Documents%20and%20Settings\Climat%20Mundi\Mes%20documents\CLIMAT%20MUNDI\AFFAIRES\MINISTERE_SANTE\rapport%20BC\Tableur_MINISTERE_SANTE.xls" TargetMode="External"/><Relationship Id="rId1" Type="http://schemas.openxmlformats.org/officeDocument/2006/relationships/themeOverride" Target="../theme/themeOverride2.xml"/></Relationships>
</file>

<file path=ppt/charts/_rels/chart13.xml.rels><?xml version="1.0" encoding="UTF-8" standalone="yes"?>
<Relationships xmlns="http://schemas.openxmlformats.org/package/2006/relationships"><Relationship Id="rId2" Type="http://schemas.openxmlformats.org/officeDocument/2006/relationships/oleObject" Target="file:///C:\Documents%20and%20Settings\Climat%20Mundi\Mes%20documents\CLIMAT%20MUNDI\AFFAIRES\MINISTERE_SANTE\rapport%20BC\Tableur_MINISTERE_SANTE.xls" TargetMode="External"/><Relationship Id="rId1" Type="http://schemas.openxmlformats.org/officeDocument/2006/relationships/themeOverride" Target="../theme/themeOverride3.xml"/></Relationships>
</file>

<file path=ppt/charts/_rels/chart2.xml.rels><?xml version="1.0" encoding="UTF-8" standalone="yes"?>
<Relationships xmlns="http://schemas.openxmlformats.org/package/2006/relationships"><Relationship Id="rId1" Type="http://schemas.openxmlformats.org/officeDocument/2006/relationships/oleObject" Target="file:///\\climat-bf1614ba\Espaces_individuels\nicolas%20fonteix\Affaires\Aubert%20et%20Duval\Traitement\Comparatif%20Carbone%20TitaneV4.xlsx"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D:\CLIMAT%20MUNDI\Clients\Aubert%20et%20Duval\Traitement\Comparatif%20Carbone%20TitaneV3.xlsx"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climat-bf1614ba\Espaces_individuels\nicolas%20fonteix\Affaires\Aubert%20et%20Duval\Traitement\Comparatif%20Carbone%20TitaneV4.xlsx" TargetMode="Externa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Documents%20and%20Settings\matthieu.claus.CM-LT-14\Mes%20documents\ClimatMundi\Clients\Aubert%20et%20Duval\Traitement\Comparatif%20Carbone%20Titane%20VFinale.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limat-bf1614ba\Espaces_individuels\nicolas%20fonteix\Affaires\Aubert%20et%20Duval\Traitement\Comparatif%20Carbone%20TitaneV4.xlsx" TargetMode="External"/></Relationships>
</file>

<file path=ppt/charts/_rels/chart7.xml.rels><?xml version="1.0" encoding="UTF-8" standalone="yes"?>
<Relationships xmlns="http://schemas.openxmlformats.org/package/2006/relationships"><Relationship Id="rId1" Type="http://schemas.openxmlformats.org/officeDocument/2006/relationships/oleObject" Target="file:///\\climat-bf1614ba\Espaces_individuels\nicolas%20fonteix\Affaires\Aubert%20et%20Duval\Traitement\Comparatif%20Carbone%20TitaneV4.xlsx"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climat-bf1614ba\Espaces_individuels\nicolas%20fonteix\Affaires\Aubert%20et%20Duval\Traitement\Comparatif%20Carbone%20TitaneV4.xlsx" TargetMode="External"/></Relationships>
</file>

<file path=ppt/charts/_rels/chart9.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file:///\\climat-bf1614ba\Espaces_individuels\nicolas%20fonteix\Affaires\Aubert%20et%20Duval\Traitement\Comparatif%20Carbone%20TitaneV4.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fr-FR"/>
  <c:clrMapOvr bg1="lt1" tx1="dk1" bg2="lt2" tx2="dk2" accent1="accent1" accent2="accent2" accent3="accent3" accent4="accent4" accent5="accent5" accent6="accent6" hlink="hlink" folHlink="folHlink"/>
  <c:chart>
    <c:plotArea>
      <c:layout/>
      <c:barChart>
        <c:barDir val="col"/>
        <c:grouping val="clustered"/>
        <c:ser>
          <c:idx val="0"/>
          <c:order val="0"/>
          <c:cat>
            <c:strRef>
              <c:f>'CO2 par hab'!$A$2:$A$45</c:f>
              <c:strCache>
                <c:ptCount val="29"/>
                <c:pt idx="0">
                  <c:v>Luxembourg</c:v>
                </c:pt>
                <c:pt idx="1">
                  <c:v>Australie</c:v>
                </c:pt>
                <c:pt idx="2">
                  <c:v>USA</c:v>
                </c:pt>
                <c:pt idx="3">
                  <c:v>Canada</c:v>
                </c:pt>
                <c:pt idx="4">
                  <c:v>Irlande</c:v>
                </c:pt>
                <c:pt idx="5">
                  <c:v>Russie</c:v>
                </c:pt>
                <c:pt idx="6">
                  <c:v>République Tchèque</c:v>
                </c:pt>
                <c:pt idx="7">
                  <c:v>Belgique</c:v>
                </c:pt>
                <c:pt idx="8">
                  <c:v>Finlande</c:v>
                </c:pt>
                <c:pt idx="9">
                  <c:v>Pays Bas</c:v>
                </c:pt>
                <c:pt idx="10">
                  <c:v>Allemagne</c:v>
                </c:pt>
                <c:pt idx="11">
                  <c:v>Grèce</c:v>
                </c:pt>
                <c:pt idx="12">
                  <c:v>Danemark</c:v>
                </c:pt>
                <c:pt idx="13">
                  <c:v>Norvège</c:v>
                </c:pt>
                <c:pt idx="14">
                  <c:v>Autriche</c:v>
                </c:pt>
                <c:pt idx="15">
                  <c:v>Royaume Uni</c:v>
                </c:pt>
                <c:pt idx="16">
                  <c:v>Japon</c:v>
                </c:pt>
                <c:pt idx="17">
                  <c:v>Espagne</c:v>
                </c:pt>
                <c:pt idx="18">
                  <c:v>Pologne</c:v>
                </c:pt>
                <c:pt idx="19">
                  <c:v>Italie</c:v>
                </c:pt>
                <c:pt idx="20">
                  <c:v>France</c:v>
                </c:pt>
                <c:pt idx="21">
                  <c:v>Bulgarie</c:v>
                </c:pt>
                <c:pt idx="22">
                  <c:v>Ukraine</c:v>
                </c:pt>
                <c:pt idx="23">
                  <c:v>Portugal</c:v>
                </c:pt>
                <c:pt idx="24">
                  <c:v>Hongrie</c:v>
                </c:pt>
                <c:pt idx="25">
                  <c:v>Turquie</c:v>
                </c:pt>
                <c:pt idx="26">
                  <c:v>Mexique</c:v>
                </c:pt>
                <c:pt idx="27">
                  <c:v>Chine</c:v>
                </c:pt>
                <c:pt idx="28">
                  <c:v>Inde</c:v>
                </c:pt>
              </c:strCache>
            </c:strRef>
          </c:cat>
          <c:val>
            <c:numRef>
              <c:f>'CO2 par hab'!$S$2:$S$45</c:f>
              <c:numCache>
                <c:formatCode>#,##0;\-#,##0</c:formatCode>
                <c:ptCount val="29"/>
                <c:pt idx="0">
                  <c:v>29.066407860917089</c:v>
                </c:pt>
                <c:pt idx="1">
                  <c:v>25.945435102674789</c:v>
                </c:pt>
                <c:pt idx="2">
                  <c:v>23.975669854678852</c:v>
                </c:pt>
                <c:pt idx="3">
                  <c:v>22.731153414685895</c:v>
                </c:pt>
                <c:pt idx="4">
                  <c:v>17.029724718585879</c:v>
                </c:pt>
                <c:pt idx="5">
                  <c:v>14.833101874416</c:v>
                </c:pt>
                <c:pt idx="6">
                  <c:v>14.241553834209034</c:v>
                </c:pt>
                <c:pt idx="7">
                  <c:v>13.58439733433811</c:v>
                </c:pt>
                <c:pt idx="8">
                  <c:v>13.15772766974395</c:v>
                </c:pt>
                <c:pt idx="9">
                  <c:v>12.975241533437424</c:v>
                </c:pt>
                <c:pt idx="10">
                  <c:v>12.187090521362784</c:v>
                </c:pt>
                <c:pt idx="11">
                  <c:v>12.0526012680308</c:v>
                </c:pt>
                <c:pt idx="12">
                  <c:v>11.999544073801079</c:v>
                </c:pt>
                <c:pt idx="13">
                  <c:v>11.636798047393448</c:v>
                </c:pt>
                <c:pt idx="14">
                  <c:v>11.327116855514404</c:v>
                </c:pt>
                <c:pt idx="15">
                  <c:v>10.940685660608521</c:v>
                </c:pt>
                <c:pt idx="16">
                  <c:v>10.628730292893959</c:v>
                </c:pt>
                <c:pt idx="17">
                  <c:v>10.1591215135475</c:v>
                </c:pt>
                <c:pt idx="18">
                  <c:v>10.124308061509398</c:v>
                </c:pt>
                <c:pt idx="19">
                  <c:v>9.8613547655412006</c:v>
                </c:pt>
                <c:pt idx="20">
                  <c:v>9.1868975169027767</c:v>
                </c:pt>
                <c:pt idx="21">
                  <c:v>9.1082525827507119</c:v>
                </c:pt>
                <c:pt idx="22">
                  <c:v>9.0422407062184789</c:v>
                </c:pt>
                <c:pt idx="23">
                  <c:v>8.2674729145393027</c:v>
                </c:pt>
                <c:pt idx="24">
                  <c:v>7.9505840574215645</c:v>
                </c:pt>
                <c:pt idx="25">
                  <c:v>4.3352565755118864</c:v>
                </c:pt>
                <c:pt idx="26">
                  <c:v>4.24</c:v>
                </c:pt>
                <c:pt idx="27">
                  <c:v>3.84</c:v>
                </c:pt>
                <c:pt idx="28">
                  <c:v>1.34</c:v>
                </c:pt>
              </c:numCache>
            </c:numRef>
          </c:val>
        </c:ser>
        <c:axId val="76471680"/>
        <c:axId val="76569600"/>
      </c:barChart>
      <c:catAx>
        <c:axId val="76471680"/>
        <c:scaling>
          <c:orientation val="minMax"/>
        </c:scaling>
        <c:axPos val="b"/>
        <c:tickLblPos val="nextTo"/>
        <c:txPr>
          <a:bodyPr rot="-3120000"/>
          <a:lstStyle/>
          <a:p>
            <a:pPr>
              <a:defRPr sz="1200" baseline="0"/>
            </a:pPr>
            <a:endParaRPr lang="fr-FR"/>
          </a:p>
        </c:txPr>
        <c:crossAx val="76569600"/>
        <c:crosses val="autoZero"/>
        <c:auto val="1"/>
        <c:lblAlgn val="ctr"/>
        <c:lblOffset val="100"/>
      </c:catAx>
      <c:valAx>
        <c:axId val="76569600"/>
        <c:scaling>
          <c:orientation val="minMax"/>
          <c:max val="30"/>
        </c:scaling>
        <c:axPos val="l"/>
        <c:majorGridlines/>
        <c:title>
          <c:tx>
            <c:rich>
              <a:bodyPr rot="-5400000" vert="horz"/>
              <a:lstStyle/>
              <a:p>
                <a:pPr>
                  <a:defRPr/>
                </a:pPr>
                <a:r>
                  <a:rPr lang="en-US" dirty="0"/>
                  <a:t>teqCO2/pers/an</a:t>
                </a:r>
              </a:p>
            </c:rich>
          </c:tx>
          <c:layout/>
        </c:title>
        <c:numFmt formatCode="#,##0;\-#,##0" sourceLinked="1"/>
        <c:tickLblPos val="nextTo"/>
        <c:crossAx val="76471680"/>
        <c:crosses val="autoZero"/>
        <c:crossBetween val="between"/>
      </c:valAx>
    </c:plotArea>
    <c:plotVisOnly val="1"/>
  </c:chart>
  <c:externalData r:id="rId2"/>
</c:chartSpace>
</file>

<file path=ppt/charts/chart10.xml><?xml version="1.0" encoding="utf-8"?>
<c:chartSpace xmlns:c="http://schemas.openxmlformats.org/drawingml/2006/chart" xmlns:a="http://schemas.openxmlformats.org/drawingml/2006/main" xmlns:r="http://schemas.openxmlformats.org/officeDocument/2006/relationships">
  <c:lang val="fr-FR"/>
  <c:chart>
    <c:title>
      <c:tx>
        <c:rich>
          <a:bodyPr/>
          <a:lstStyle/>
          <a:p>
            <a:pPr>
              <a:defRPr/>
            </a:pPr>
            <a:r>
              <a:rPr lang="fr-FR" sz="1800" b="1" i="0" baseline="0"/>
              <a:t>Filière recyclage (teqCO</a:t>
            </a:r>
            <a:r>
              <a:rPr lang="fr-FR" sz="1800" b="1" i="0" baseline="-25000"/>
              <a:t>2</a:t>
            </a:r>
            <a:r>
              <a:rPr lang="fr-FR" sz="1800" b="1" i="0" baseline="0"/>
              <a:t>/t Ti)</a:t>
            </a:r>
          </a:p>
        </c:rich>
      </c:tx>
    </c:title>
    <c:plotArea>
      <c:layout/>
      <c:barChart>
        <c:barDir val="col"/>
        <c:grouping val="clustered"/>
        <c:ser>
          <c:idx val="0"/>
          <c:order val="0"/>
          <c:tx>
            <c:strRef>
              <c:f>Synthèse!$G$122</c:f>
              <c:strCache>
                <c:ptCount val="1"/>
                <c:pt idx="0">
                  <c:v>Filière recyclage (Ep Kz)</c:v>
                </c:pt>
              </c:strCache>
            </c:strRef>
          </c:tx>
          <c:cat>
            <c:multiLvlStrRef>
              <c:f>Synthèse!$D$124:$F$134</c:f>
              <c:multiLvlStrCache>
                <c:ptCount val="11"/>
                <c:lvl>
                  <c:pt idx="5">
                    <c:v>Elec.</c:v>
                  </c:pt>
                  <c:pt idx="6">
                    <c:v>Coke</c:v>
                  </c:pt>
                  <c:pt idx="7">
                    <c:v>Ilménite</c:v>
                  </c:pt>
                  <c:pt idx="8">
                    <c:v>Fret</c:v>
                  </c:pt>
                  <c:pt idx="9">
                    <c:v>Dépl.</c:v>
                  </c:pt>
                  <c:pt idx="10">
                    <c:v>Autres Appro.</c:v>
                  </c:pt>
                </c:lvl>
                <c:lvl>
                  <c:pt idx="3">
                    <c:v>Autres appro.</c:v>
                  </c:pt>
                  <c:pt idx="4">
                    <c:v>Chutes Ti 
Pré processées (3600t)</c:v>
                  </c:pt>
                  <c:pt idx="5">
                    <c:v>Eponges de 
Ti (890t)</c:v>
                  </c:pt>
                </c:lvl>
                <c:lvl>
                  <c:pt idx="0">
                    <c:v>Elec.</c:v>
                  </c:pt>
                  <c:pt idx="1">
                    <c:v>Fret</c:v>
                  </c:pt>
                  <c:pt idx="2">
                    <c:v>Depl.</c:v>
                  </c:pt>
                  <c:pt idx="3">
                    <c:v>Appro.</c:v>
                  </c:pt>
                </c:lvl>
              </c:multiLvlStrCache>
            </c:multiLvlStrRef>
          </c:cat>
          <c:val>
            <c:numRef>
              <c:f>(Synthèse!$G$124:$G$126,Synthèse!$I$127:$I$134)</c:f>
              <c:numCache>
                <c:formatCode>#,##0.00</c:formatCode>
                <c:ptCount val="11"/>
                <c:pt idx="0">
                  <c:v>0.15853211009174331</c:v>
                </c:pt>
                <c:pt idx="1">
                  <c:v>0.14442729183156397</c:v>
                </c:pt>
                <c:pt idx="2">
                  <c:v>1.19412144839893E-2</c:v>
                </c:pt>
                <c:pt idx="3" formatCode="0.00">
                  <c:v>1.1416735692442121</c:v>
                </c:pt>
                <c:pt idx="4" formatCode="0.00">
                  <c:v>0.33707916295523127</c:v>
                </c:pt>
                <c:pt idx="5" formatCode="0.00">
                  <c:v>4.1469707097247692</c:v>
                </c:pt>
                <c:pt idx="6" formatCode="0.00">
                  <c:v>0.32705339767349012</c:v>
                </c:pt>
                <c:pt idx="7" formatCode="0.00">
                  <c:v>2.7731964700980072</c:v>
                </c:pt>
                <c:pt idx="8" formatCode="0.00">
                  <c:v>0.18090058987893806</c:v>
                </c:pt>
                <c:pt idx="9" formatCode="0.00">
                  <c:v>2.5293880519986149E-2</c:v>
                </c:pt>
                <c:pt idx="10" formatCode="0.00">
                  <c:v>0.22101637116644843</c:v>
                </c:pt>
              </c:numCache>
            </c:numRef>
          </c:val>
        </c:ser>
        <c:ser>
          <c:idx val="1"/>
          <c:order val="1"/>
          <c:tx>
            <c:strRef>
              <c:f>Synthèse!$J$122</c:f>
              <c:strCache>
                <c:ptCount val="1"/>
                <c:pt idx="0">
                  <c:v>Filière recyclage (Ep monde)</c:v>
                </c:pt>
              </c:strCache>
            </c:strRef>
          </c:tx>
          <c:spPr>
            <a:ln w="15875"/>
          </c:spPr>
          <c:dLbls>
            <c:txPr>
              <a:bodyPr/>
              <a:lstStyle/>
              <a:p>
                <a:pPr>
                  <a:defRPr sz="1100"/>
                </a:pPr>
                <a:endParaRPr lang="fr-FR"/>
              </a:p>
            </c:txPr>
            <c:showVal val="1"/>
          </c:dLbls>
          <c:val>
            <c:numRef>
              <c:f>(Synthèse!$J$124:$J$126,Synthèse!$L$127:$L$134)</c:f>
              <c:numCache>
                <c:formatCode>#,##0.00</c:formatCode>
                <c:ptCount val="11"/>
                <c:pt idx="0">
                  <c:v>0.15853211009174328</c:v>
                </c:pt>
                <c:pt idx="1">
                  <c:v>0.14442729183156397</c:v>
                </c:pt>
                <c:pt idx="2">
                  <c:v>1.19412144839893E-2</c:v>
                </c:pt>
                <c:pt idx="3" formatCode="0.00">
                  <c:v>1.1416735692442121</c:v>
                </c:pt>
                <c:pt idx="4" formatCode="0.00">
                  <c:v>0.33707916295523127</c:v>
                </c:pt>
                <c:pt idx="5" formatCode="0.00">
                  <c:v>4.3202229957766747</c:v>
                </c:pt>
                <c:pt idx="6" formatCode="0.00">
                  <c:v>0.34071704585771689</c:v>
                </c:pt>
                <c:pt idx="7" formatCode="0.00">
                  <c:v>2.8890551683494397</c:v>
                </c:pt>
                <c:pt idx="8" formatCode="0.00">
                  <c:v>0.18845826099322088</c:v>
                </c:pt>
                <c:pt idx="9" formatCode="0.00">
                  <c:v>2.6350609137078783E-2</c:v>
                </c:pt>
                <c:pt idx="10" formatCode="0.00">
                  <c:v>0.23025000078184141</c:v>
                </c:pt>
              </c:numCache>
            </c:numRef>
          </c:val>
        </c:ser>
        <c:dLbls>
          <c:showVal val="1"/>
        </c:dLbls>
        <c:gapWidth val="32"/>
        <c:overlap val="-25"/>
        <c:axId val="78347264"/>
        <c:axId val="78398208"/>
      </c:barChart>
      <c:catAx>
        <c:axId val="78347264"/>
        <c:scaling>
          <c:orientation val="minMax"/>
        </c:scaling>
        <c:axPos val="b"/>
        <c:majorTickMark val="none"/>
        <c:tickLblPos val="nextTo"/>
        <c:txPr>
          <a:bodyPr/>
          <a:lstStyle/>
          <a:p>
            <a:pPr>
              <a:defRPr sz="1100"/>
            </a:pPr>
            <a:endParaRPr lang="fr-FR"/>
          </a:p>
        </c:txPr>
        <c:crossAx val="78398208"/>
        <c:crosses val="autoZero"/>
        <c:auto val="1"/>
        <c:lblAlgn val="ctr"/>
        <c:lblOffset val="100"/>
      </c:catAx>
      <c:valAx>
        <c:axId val="78398208"/>
        <c:scaling>
          <c:orientation val="minMax"/>
        </c:scaling>
        <c:delete val="1"/>
        <c:axPos val="l"/>
        <c:numFmt formatCode="#,##0.00" sourceLinked="1"/>
        <c:tickLblPos val="none"/>
        <c:crossAx val="78347264"/>
        <c:crosses val="autoZero"/>
        <c:crossBetween val="between"/>
      </c:valAx>
    </c:plotArea>
    <c:legend>
      <c:legendPos val="t"/>
    </c:legend>
    <c:plotVisOnly val="1"/>
  </c:chart>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fr-FR"/>
  <c:chart>
    <c:title>
      <c:tx>
        <c:rich>
          <a:bodyPr/>
          <a:lstStyle/>
          <a:p>
            <a:pPr>
              <a:defRPr/>
            </a:pPr>
            <a:r>
              <a:rPr lang="en-US"/>
              <a:t>Comparaison</a:t>
            </a:r>
            <a:r>
              <a:rPr lang="en-US" baseline="0"/>
              <a:t> des filières</a:t>
            </a:r>
            <a:endParaRPr lang="en-US"/>
          </a:p>
        </c:rich>
      </c:tx>
    </c:title>
    <c:plotArea>
      <c:layout/>
      <c:barChart>
        <c:barDir val="col"/>
        <c:grouping val="clustered"/>
        <c:ser>
          <c:idx val="0"/>
          <c:order val="0"/>
          <c:tx>
            <c:strRef>
              <c:f>Synthèse!$Y$4</c:f>
              <c:strCache>
                <c:ptCount val="1"/>
                <c:pt idx="0">
                  <c:v>Filière Minerai KZ</c:v>
                </c:pt>
              </c:strCache>
            </c:strRef>
          </c:tx>
          <c:cat>
            <c:strRef>
              <c:f>Synthèse!$X$6:$X$9</c:f>
              <c:strCache>
                <c:ptCount val="4"/>
                <c:pt idx="0">
                  <c:v>Energie + Coke</c:v>
                </c:pt>
                <c:pt idx="1">
                  <c:v>Appro.</c:v>
                </c:pt>
                <c:pt idx="2">
                  <c:v>Depl.</c:v>
                </c:pt>
                <c:pt idx="3">
                  <c:v>Fret</c:v>
                </c:pt>
              </c:strCache>
            </c:strRef>
          </c:cat>
          <c:val>
            <c:numRef>
              <c:f>Synthèse!$Y$6:$Y$9</c:f>
              <c:numCache>
                <c:formatCode>#,##0.00</c:formatCode>
                <c:ptCount val="4"/>
                <c:pt idx="0">
                  <c:v>32.463327837637394</c:v>
                </c:pt>
                <c:pt idx="1">
                  <c:v>1.0284945666666669</c:v>
                </c:pt>
                <c:pt idx="2">
                  <c:v>0.24862259041731796</c:v>
                </c:pt>
                <c:pt idx="3">
                  <c:v>0.77720161471089733</c:v>
                </c:pt>
              </c:numCache>
            </c:numRef>
          </c:val>
        </c:ser>
        <c:ser>
          <c:idx val="1"/>
          <c:order val="1"/>
          <c:tx>
            <c:strRef>
              <c:f>Synthèse!$AA$4</c:f>
              <c:strCache>
                <c:ptCount val="1"/>
                <c:pt idx="0">
                  <c:v>Filière Recyclage (Ep Kz)</c:v>
                </c:pt>
              </c:strCache>
            </c:strRef>
          </c:tx>
          <c:spPr>
            <a:solidFill>
              <a:schemeClr val="accent3"/>
            </a:solidFill>
          </c:spPr>
          <c:val>
            <c:numRef>
              <c:f>Synthèse!$AA$6:$AA$9</c:f>
              <c:numCache>
                <c:formatCode>#,##0.00</c:formatCode>
                <c:ptCount val="4"/>
                <c:pt idx="0">
                  <c:v>7.5388430172307732</c:v>
                </c:pt>
                <c:pt idx="1">
                  <c:v>1.4846176468326782</c:v>
                </c:pt>
                <c:pt idx="2">
                  <c:v>7.7233894717570903E-2</c:v>
                </c:pt>
                <c:pt idx="3">
                  <c:v>0.36739020888735435</c:v>
                </c:pt>
              </c:numCache>
            </c:numRef>
          </c:val>
        </c:ser>
        <c:dLbls>
          <c:showVal val="1"/>
        </c:dLbls>
        <c:overlap val="-25"/>
        <c:axId val="78256384"/>
        <c:axId val="78274560"/>
      </c:barChart>
      <c:catAx>
        <c:axId val="78256384"/>
        <c:scaling>
          <c:orientation val="minMax"/>
        </c:scaling>
        <c:axPos val="b"/>
        <c:majorTickMark val="none"/>
        <c:tickLblPos val="nextTo"/>
        <c:txPr>
          <a:bodyPr/>
          <a:lstStyle/>
          <a:p>
            <a:pPr>
              <a:defRPr sz="1100"/>
            </a:pPr>
            <a:endParaRPr lang="fr-FR"/>
          </a:p>
        </c:txPr>
        <c:crossAx val="78274560"/>
        <c:crosses val="autoZero"/>
        <c:auto val="1"/>
        <c:lblAlgn val="ctr"/>
        <c:lblOffset val="100"/>
      </c:catAx>
      <c:valAx>
        <c:axId val="78274560"/>
        <c:scaling>
          <c:orientation val="minMax"/>
        </c:scaling>
        <c:delete val="1"/>
        <c:axPos val="l"/>
        <c:numFmt formatCode="#,##0.00" sourceLinked="1"/>
        <c:tickLblPos val="none"/>
        <c:crossAx val="78256384"/>
        <c:crosses val="autoZero"/>
        <c:crossBetween val="between"/>
      </c:valAx>
    </c:plotArea>
    <c:legend>
      <c:legendPos val="t"/>
      <c:txPr>
        <a:bodyPr/>
        <a:lstStyle/>
        <a:p>
          <a:pPr>
            <a:defRPr sz="1100"/>
          </a:pPr>
          <a:endParaRPr lang="fr-FR"/>
        </a:p>
      </c:txPr>
    </c:legend>
    <c:plotVisOnly val="1"/>
  </c:chart>
  <c:externalData r:id="rId1"/>
  <c:userShapes r:id="rId2"/>
</c:chartSpace>
</file>

<file path=ppt/charts/chart12.xml><?xml version="1.0" encoding="utf-8"?>
<c:chartSpace xmlns:c="http://schemas.openxmlformats.org/drawingml/2006/chart" xmlns:a="http://schemas.openxmlformats.org/drawingml/2006/main" xmlns:r="http://schemas.openxmlformats.org/officeDocument/2006/relationships">
  <c:date1904 val="1"/>
  <c:lang val="fr-FR"/>
  <c:clrMapOvr bg1="lt1" tx1="dk1" bg2="lt2" tx2="dk2" accent1="accent1" accent2="accent2" accent3="accent3" accent4="accent4" accent5="accent5" accent6="accent6" hlink="hlink" folHlink="folHlink"/>
  <c:chart>
    <c:autoTitleDeleted val="1"/>
    <c:plotArea>
      <c:layout/>
      <c:doughnutChart>
        <c:varyColors val="1"/>
        <c:ser>
          <c:idx val="0"/>
          <c:order val="0"/>
          <c:dPt>
            <c:idx val="2"/>
            <c:spPr>
              <a:solidFill>
                <a:srgbClr val="FFC000"/>
              </a:solidFill>
            </c:spPr>
          </c:dPt>
          <c:dLbls>
            <c:numFmt formatCode="0%" sourceLinked="0"/>
            <c:showPercent val="1"/>
            <c:showLeaderLines val="1"/>
          </c:dLbls>
          <c:cat>
            <c:strRef>
              <c:f>'Matériaux et services entrants'!$A$282:$A$287</c:f>
              <c:strCache>
                <c:ptCount val="3"/>
                <c:pt idx="0">
                  <c:v>Papier</c:v>
                </c:pt>
                <c:pt idx="1">
                  <c:v>Fournitures diverses</c:v>
                </c:pt>
                <c:pt idx="2">
                  <c:v>Restauration</c:v>
                </c:pt>
              </c:strCache>
            </c:strRef>
          </c:cat>
          <c:val>
            <c:numRef>
              <c:f>'Matériaux et services entrants'!$B$282:$B$287</c:f>
              <c:numCache>
                <c:formatCode>#,##0</c:formatCode>
                <c:ptCount val="3"/>
                <c:pt idx="0">
                  <c:v>171596.48486999868</c:v>
                </c:pt>
                <c:pt idx="1">
                  <c:v>89632.868319999994</c:v>
                </c:pt>
                <c:pt idx="2">
                  <c:v>71925.249082066308</c:v>
                </c:pt>
              </c:numCache>
            </c:numRef>
          </c:val>
        </c:ser>
        <c:dLbls>
          <c:showPercent val="1"/>
        </c:dLbls>
        <c:firstSliceAng val="0"/>
        <c:holeSize val="50"/>
      </c:doughnutChart>
    </c:plotArea>
    <c:legend>
      <c:legendPos val="r"/>
      <c:layout>
        <c:manualLayout>
          <c:xMode val="edge"/>
          <c:yMode val="edge"/>
          <c:x val="0.60622904753321138"/>
          <c:y val="0.19865997157217821"/>
          <c:w val="0.36896492453693785"/>
          <c:h val="0.60267964758672776"/>
        </c:manualLayout>
      </c:layout>
    </c:legend>
    <c:plotVisOnly val="1"/>
    <c:dispBlanksAs val="zero"/>
  </c:chart>
  <c:externalData r:id="rId2"/>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fr-FR"/>
  <c:clrMapOvr bg1="lt1" tx1="dk1" bg2="lt2" tx2="dk2" accent1="accent1" accent2="accent2" accent3="accent3" accent4="accent4" accent5="accent5" accent6="accent6" hlink="hlink" folHlink="folHlink"/>
  <c:chart>
    <c:autoTitleDeleted val="1"/>
    <c:plotArea>
      <c:layout/>
      <c:doughnutChart>
        <c:varyColors val="1"/>
        <c:ser>
          <c:idx val="0"/>
          <c:order val="0"/>
          <c:spPr>
            <a:solidFill>
              <a:srgbClr val="FFC000"/>
            </a:solidFill>
          </c:spPr>
          <c:dPt>
            <c:idx val="0"/>
            <c:spPr>
              <a:solidFill>
                <a:srgbClr val="00B0F0"/>
              </a:solidFill>
            </c:spPr>
          </c:dPt>
          <c:dPt>
            <c:idx val="1"/>
            <c:spPr>
              <a:solidFill>
                <a:schemeClr val="accent6">
                  <a:lumMod val="75000"/>
                </a:schemeClr>
              </a:solidFill>
            </c:spPr>
          </c:dPt>
          <c:dLbls>
            <c:numFmt formatCode="0%" sourceLinked="0"/>
            <c:showPercent val="1"/>
            <c:showLeaderLines val="1"/>
          </c:dLbls>
          <c:cat>
            <c:strRef>
              <c:f>Amortissements!$A$233:$A$236</c:f>
              <c:strCache>
                <c:ptCount val="3"/>
                <c:pt idx="0">
                  <c:v>Bâtiments</c:v>
                </c:pt>
                <c:pt idx="1">
                  <c:v>Informatique</c:v>
                </c:pt>
                <c:pt idx="2">
                  <c:v>Mobilier</c:v>
                </c:pt>
              </c:strCache>
            </c:strRef>
          </c:cat>
          <c:val>
            <c:numRef>
              <c:f>Amortissements!$C$233:$C$236</c:f>
              <c:numCache>
                <c:formatCode>#,##0</c:formatCode>
                <c:ptCount val="3"/>
                <c:pt idx="0">
                  <c:v>93816.371714290464</c:v>
                </c:pt>
                <c:pt idx="1">
                  <c:v>188409.01880538487</c:v>
                </c:pt>
                <c:pt idx="2">
                  <c:v>2687.3999999999996</c:v>
                </c:pt>
              </c:numCache>
            </c:numRef>
          </c:val>
        </c:ser>
        <c:dLbls>
          <c:showPercent val="1"/>
        </c:dLbls>
        <c:firstSliceAng val="0"/>
        <c:holeSize val="50"/>
      </c:doughnutChart>
    </c:plotArea>
    <c:legend>
      <c:legendPos val="r"/>
    </c:legend>
    <c:plotVisOnly val="1"/>
    <c:dispBlanksAs val="zero"/>
  </c:chart>
  <c:externalData r:id="rId2"/>
</c:chartSpace>
</file>

<file path=ppt/charts/chart2.xml><?xml version="1.0" encoding="utf-8"?>
<c:chartSpace xmlns:c="http://schemas.openxmlformats.org/drawingml/2006/chart" xmlns:a="http://schemas.openxmlformats.org/drawingml/2006/main" xmlns:r="http://schemas.openxmlformats.org/officeDocument/2006/relationships">
  <c:date1904 val="1"/>
  <c:lang val="fr-FR"/>
  <c:chart>
    <c:plotArea>
      <c:layout>
        <c:manualLayout>
          <c:layoutTarget val="inner"/>
          <c:xMode val="edge"/>
          <c:yMode val="edge"/>
          <c:x val="7.0274375644085479E-2"/>
          <c:y val="9.6536057397131364E-2"/>
          <c:w val="0.6344122683686485"/>
          <c:h val="0.80692788520573733"/>
        </c:manualLayout>
      </c:layout>
      <c:doughnutChart>
        <c:varyColors val="1"/>
        <c:ser>
          <c:idx val="0"/>
          <c:order val="0"/>
          <c:tx>
            <c:v>Ilménite Russie (2,77 teqCO2/t)</c:v>
          </c:tx>
          <c:dLbls>
            <c:dLbl>
              <c:idx val="0"/>
              <c:delete val="1"/>
            </c:dLbl>
            <c:dLbl>
              <c:idx val="1"/>
              <c:layout>
                <c:manualLayout>
                  <c:x val="1.4692378328742001E-2"/>
                  <c:y val="-0.20187793427230091"/>
                </c:manualLayout>
              </c:layout>
              <c:tx>
                <c:rich>
                  <a:bodyPr/>
                  <a:lstStyle/>
                  <a:p>
                    <a:r>
                      <a:rPr lang="en-US" dirty="0" err="1" smtClean="0"/>
                      <a:t>Ilménite</a:t>
                    </a:r>
                    <a:r>
                      <a:rPr lang="en-US" dirty="0" smtClean="0"/>
                      <a:t> </a:t>
                    </a:r>
                    <a:r>
                      <a:rPr lang="en-US" dirty="0" err="1"/>
                      <a:t>Russie</a:t>
                    </a:r>
                    <a:r>
                      <a:rPr lang="en-US" dirty="0"/>
                      <a:t> (</a:t>
                    </a:r>
                    <a:r>
                      <a:rPr lang="en-US" dirty="0" smtClean="0"/>
                      <a:t>2,76 </a:t>
                    </a:r>
                    <a:r>
                      <a:rPr lang="en-US" dirty="0"/>
                      <a:t>teqCO2/t)</a:t>
                    </a:r>
                  </a:p>
                </c:rich>
              </c:tx>
              <c:showSerName val="1"/>
            </c:dLbl>
            <c:dLbl>
              <c:idx val="2"/>
              <c:delete val="1"/>
            </c:dLbl>
            <c:txPr>
              <a:bodyPr/>
              <a:lstStyle/>
              <a:p>
                <a:pPr>
                  <a:defRPr sz="1200"/>
                </a:pPr>
                <a:endParaRPr lang="fr-FR"/>
              </a:p>
            </c:txPr>
            <c:showSerName val="1"/>
            <c:showLeaderLines val="1"/>
          </c:dLbls>
          <c:cat>
            <c:strRef>
              <c:f>'Kroll + 2VAR (Kz)'!$D$24:$D$26</c:f>
              <c:strCache>
                <c:ptCount val="3"/>
                <c:pt idx="0">
                  <c:v>Electricité</c:v>
                </c:pt>
                <c:pt idx="1">
                  <c:v>Fioul</c:v>
                </c:pt>
                <c:pt idx="2">
                  <c:v>Dépl.</c:v>
                </c:pt>
              </c:strCache>
            </c:strRef>
          </c:cat>
          <c:val>
            <c:numRef>
              <c:f>'Kroll + 2VAR (Kz)'!$H$45:$H$47</c:f>
              <c:numCache>
                <c:formatCode>0.0%</c:formatCode>
                <c:ptCount val="3"/>
                <c:pt idx="0">
                  <c:v>4.5818892536407592E-2</c:v>
                </c:pt>
                <c:pt idx="1">
                  <c:v>0.94397609949424632</c:v>
                </c:pt>
                <c:pt idx="2">
                  <c:v>1.0205007969345982E-2</c:v>
                </c:pt>
              </c:numCache>
            </c:numRef>
          </c:val>
        </c:ser>
        <c:ser>
          <c:idx val="2"/>
          <c:order val="1"/>
          <c:val>
            <c:numLit>
              <c:formatCode>General</c:formatCode>
              <c:ptCount val="1"/>
              <c:pt idx="0">
                <c:v>0</c:v>
              </c:pt>
            </c:numLit>
          </c:val>
        </c:ser>
        <c:ser>
          <c:idx val="1"/>
          <c:order val="2"/>
          <c:tx>
            <c:v>Ilménite Kz (2,8teqCO2/t)</c:v>
          </c:tx>
          <c:dLbls>
            <c:dLbl>
              <c:idx val="0"/>
              <c:delete val="1"/>
            </c:dLbl>
            <c:dLbl>
              <c:idx val="1"/>
              <c:layout>
                <c:manualLayout>
                  <c:x val="0.39028063722086503"/>
                  <c:y val="-3.5630160060778904E-3"/>
                </c:manualLayout>
              </c:layout>
              <c:tx>
                <c:rich>
                  <a:bodyPr/>
                  <a:lstStyle/>
                  <a:p>
                    <a:r>
                      <a:rPr lang="en-US" sz="1200" dirty="0" err="1"/>
                      <a:t>Ilménite</a:t>
                    </a:r>
                    <a:r>
                      <a:rPr lang="en-US" sz="1200" dirty="0"/>
                      <a:t> </a:t>
                    </a:r>
                    <a:r>
                      <a:rPr lang="en-US" sz="1200" dirty="0" err="1"/>
                      <a:t>Kz</a:t>
                    </a:r>
                    <a:r>
                      <a:rPr lang="en-US" sz="1200" dirty="0"/>
                      <a:t> (</a:t>
                    </a:r>
                    <a:r>
                      <a:rPr lang="en-US" sz="1200" dirty="0" smtClean="0"/>
                      <a:t>2,83 </a:t>
                    </a:r>
                    <a:r>
                      <a:rPr lang="en-US" sz="1200" dirty="0"/>
                      <a:t>teqCO2/t)</a:t>
                    </a:r>
                  </a:p>
                </c:rich>
              </c:tx>
              <c:showSerName val="1"/>
            </c:dLbl>
            <c:dLbl>
              <c:idx val="2"/>
              <c:delete val="1"/>
            </c:dLbl>
            <c:txPr>
              <a:bodyPr/>
              <a:lstStyle/>
              <a:p>
                <a:pPr>
                  <a:defRPr sz="1200"/>
                </a:pPr>
                <a:endParaRPr lang="fr-FR"/>
              </a:p>
            </c:txPr>
            <c:showSerName val="1"/>
            <c:showLeaderLines val="1"/>
          </c:dLbls>
          <c:cat>
            <c:strRef>
              <c:f>'Kroll + 2VAR (Kz)'!$D$24:$D$26</c:f>
              <c:strCache>
                <c:ptCount val="3"/>
                <c:pt idx="0">
                  <c:v>Electricité</c:v>
                </c:pt>
                <c:pt idx="1">
                  <c:v>Fioul</c:v>
                </c:pt>
                <c:pt idx="2">
                  <c:v>Dépl.</c:v>
                </c:pt>
              </c:strCache>
            </c:strRef>
          </c:cat>
          <c:val>
            <c:numRef>
              <c:f>'Kroll + 2VAR (Kz)'!$H$24:$H$26</c:f>
              <c:numCache>
                <c:formatCode>0.0%</c:formatCode>
                <c:ptCount val="3"/>
                <c:pt idx="0">
                  <c:v>7.0427591114104501E-2</c:v>
                </c:pt>
                <c:pt idx="1">
                  <c:v>0.91963059200589004</c:v>
                </c:pt>
                <c:pt idx="2">
                  <c:v>9.9418168800063707E-3</c:v>
                </c:pt>
              </c:numCache>
            </c:numRef>
          </c:val>
        </c:ser>
        <c:firstSliceAng val="0"/>
        <c:holeSize val="50"/>
      </c:doughnutChart>
    </c:plotArea>
    <c:legend>
      <c:legendPos val="r"/>
      <c:layout/>
      <c:txPr>
        <a:bodyPr/>
        <a:lstStyle/>
        <a:p>
          <a:pPr rtl="0">
            <a:defRPr sz="1200"/>
          </a:pPr>
          <a:endParaRPr lang="fr-FR"/>
        </a:p>
      </c:txPr>
    </c:legend>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fr-FR"/>
  <c:chart>
    <c:plotArea>
      <c:layout>
        <c:manualLayout>
          <c:layoutTarget val="inner"/>
          <c:xMode val="edge"/>
          <c:yMode val="edge"/>
          <c:x val="3.724526025984036E-2"/>
          <c:y val="8.0118801394921502E-2"/>
          <c:w val="0.58222429204469262"/>
          <c:h val="0.81962656756244678"/>
        </c:manualLayout>
      </c:layout>
      <c:pieChart>
        <c:varyColors val="1"/>
        <c:ser>
          <c:idx val="0"/>
          <c:order val="0"/>
          <c:spPr>
            <a:ln>
              <a:noFill/>
            </a:ln>
          </c:spPr>
          <c:explosion val="6"/>
          <c:dLbls>
            <c:dLbl>
              <c:idx val="0"/>
              <c:layout>
                <c:manualLayout>
                  <c:x val="-3.4876868401150431E-2"/>
                  <c:y val="8.1373723376509083E-2"/>
                </c:manualLayout>
              </c:layout>
              <c:tx>
                <c:rich>
                  <a:bodyPr/>
                  <a:lstStyle/>
                  <a:p>
                    <a:r>
                      <a:rPr lang="en-US" sz="1200" dirty="0"/>
                      <a:t>Fret routier entrant
3%</a:t>
                    </a:r>
                  </a:p>
                </c:rich>
              </c:tx>
              <c:showCatName val="1"/>
              <c:showPercent val="1"/>
            </c:dLbl>
            <c:dLbl>
              <c:idx val="4"/>
              <c:layout>
                <c:manualLayout>
                  <c:x val="-2.2195561056728208E-2"/>
                  <c:y val="-3.005748224439982E-2"/>
                </c:manualLayout>
              </c:layout>
              <c:spPr>
                <a:ln w="15875" cap="sq" cmpd="dbl">
                  <a:noFill/>
                  <a:bevel/>
                </a:ln>
              </c:spPr>
              <c:txPr>
                <a:bodyPr/>
                <a:lstStyle/>
                <a:p>
                  <a:pPr>
                    <a:defRPr sz="1200"/>
                  </a:pPr>
                  <a:endParaRPr lang="fr-FR"/>
                </a:p>
              </c:txPr>
              <c:dLblPos val="bestFit"/>
              <c:showCatName val="1"/>
              <c:showPercent val="1"/>
            </c:dLbl>
            <c:dLbl>
              <c:idx val="5"/>
              <c:layout>
                <c:manualLayout>
                  <c:x val="6.4068920583201933E-2"/>
                  <c:y val="-8.8995808734986678E-2"/>
                </c:manualLayout>
              </c:layout>
              <c:showCatName val="1"/>
              <c:showPercent val="1"/>
            </c:dLbl>
            <c:dLbl>
              <c:idx val="6"/>
              <c:layout>
                <c:manualLayout>
                  <c:x val="0.18112488969654514"/>
                  <c:y val="2.1981151595051041E-2"/>
                </c:manualLayout>
              </c:layout>
              <c:dLblPos val="bestFit"/>
              <c:showCatName val="1"/>
              <c:showPercent val="1"/>
            </c:dLbl>
            <c:dLbl>
              <c:idx val="7"/>
              <c:layout>
                <c:manualLayout>
                  <c:x val="0.16617782127658579"/>
                  <c:y val="0.16432006297599636"/>
                </c:manualLayout>
              </c:layout>
              <c:tx>
                <c:rich>
                  <a:bodyPr/>
                  <a:lstStyle/>
                  <a:p>
                    <a:r>
                      <a:rPr lang="en-US" sz="1200" dirty="0" smtClean="0"/>
                      <a:t> dépl. dom-travail</a:t>
                    </a:r>
                    <a:r>
                      <a:rPr lang="en-US" sz="1200" dirty="0"/>
                      <a:t>
0%</a:t>
                    </a:r>
                  </a:p>
                </c:rich>
              </c:tx>
              <c:showCatName val="1"/>
              <c:showPercent val="1"/>
            </c:dLbl>
            <c:txPr>
              <a:bodyPr/>
              <a:lstStyle/>
              <a:p>
                <a:pPr>
                  <a:defRPr sz="1200"/>
                </a:pPr>
                <a:endParaRPr lang="fr-FR"/>
              </a:p>
            </c:txPr>
            <c:showCatName val="1"/>
            <c:showPercent val="1"/>
          </c:dLbls>
          <c:cat>
            <c:strRef>
              <c:f>UKTMP!$D$87:$D$94</c:f>
              <c:strCache>
                <c:ptCount val="8"/>
                <c:pt idx="0">
                  <c:v>Fret routier entrant</c:v>
                </c:pt>
                <c:pt idx="1">
                  <c:v>Electricité (Kz)</c:v>
                </c:pt>
                <c:pt idx="2">
                  <c:v>Ilménite (Kz)</c:v>
                </c:pt>
                <c:pt idx="3">
                  <c:v>Ilménite (Russie)</c:v>
                </c:pt>
                <c:pt idx="4">
                  <c:v>Coke</c:v>
                </c:pt>
                <c:pt idx="5">
                  <c:v>Dichlore (prod hors site)</c:v>
                </c:pt>
                <c:pt idx="6">
                  <c:v>Argon (prod hors site)</c:v>
                </c:pt>
                <c:pt idx="7">
                  <c:v>déplacement dom-travail</c:v>
                </c:pt>
              </c:strCache>
            </c:strRef>
          </c:cat>
          <c:val>
            <c:numRef>
              <c:f>UKTMP!$H$87:$H$94</c:f>
              <c:numCache>
                <c:formatCode>0.0%</c:formatCode>
                <c:ptCount val="8"/>
                <c:pt idx="0">
                  <c:v>2.357185568557172E-2</c:v>
                </c:pt>
                <c:pt idx="1">
                  <c:v>0.54036194778216107</c:v>
                </c:pt>
                <c:pt idx="2">
                  <c:v>0.12026032357270727</c:v>
                </c:pt>
                <c:pt idx="3">
                  <c:v>0.24109497673136274</c:v>
                </c:pt>
                <c:pt idx="4">
                  <c:v>4.2615977629451414E-2</c:v>
                </c:pt>
                <c:pt idx="5">
                  <c:v>2.743142327757964E-2</c:v>
                </c:pt>
                <c:pt idx="6">
                  <c:v>1.3676315445784761E-3</c:v>
                </c:pt>
                <c:pt idx="7">
                  <c:v>3.2958637765869688E-3</c:v>
                </c:pt>
              </c:numCache>
            </c:numRef>
          </c:val>
        </c:ser>
        <c:firstSliceAng val="97"/>
      </c:pieChart>
    </c:plotArea>
    <c:plotVisOnly val="1"/>
  </c:chart>
  <c:txPr>
    <a:bodyPr/>
    <a:lstStyle/>
    <a:p>
      <a:pPr>
        <a:defRPr sz="1600"/>
      </a:pPr>
      <a:endParaRPr lang="fr-FR"/>
    </a:p>
  </c:txPr>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lang val="fr-FR"/>
  <c:chart>
    <c:autoTitleDeleted val="1"/>
    <c:plotArea>
      <c:layout>
        <c:manualLayout>
          <c:layoutTarget val="inner"/>
          <c:xMode val="edge"/>
          <c:yMode val="edge"/>
          <c:x val="0.2565941845705087"/>
          <c:y val="0.18007942756762949"/>
          <c:w val="0.48080756984448569"/>
          <c:h val="0.81876651386560917"/>
        </c:manualLayout>
      </c:layout>
      <c:pieChart>
        <c:varyColors val="1"/>
        <c:ser>
          <c:idx val="0"/>
          <c:order val="0"/>
          <c:explosion val="22"/>
          <c:dPt>
            <c:idx val="1"/>
            <c:explosion val="9"/>
          </c:dPt>
          <c:dLbls>
            <c:dLbl>
              <c:idx val="0"/>
              <c:layout>
                <c:manualLayout>
                  <c:x val="0.1052373613333743"/>
                  <c:y val="-2.8347896932546947E-2"/>
                </c:manualLayout>
              </c:layout>
              <c:showPercent val="1"/>
            </c:dLbl>
            <c:dLbl>
              <c:idx val="1"/>
              <c:layout>
                <c:manualLayout>
                  <c:x val="0.16091096261171928"/>
                  <c:y val="1.5721280566249482E-2"/>
                </c:manualLayout>
              </c:layout>
              <c:showPercent val="1"/>
            </c:dLbl>
            <c:dLbl>
              <c:idx val="3"/>
              <c:layout>
                <c:manualLayout>
                  <c:x val="-6.690781402539199E-2"/>
                  <c:y val="2.2712653505488109E-2"/>
                </c:manualLayout>
              </c:layout>
              <c:showPercent val="1"/>
            </c:dLbl>
            <c:dLbl>
              <c:idx val="4"/>
              <c:layout>
                <c:manualLayout>
                  <c:x val="-6.9798863956014423E-2"/>
                  <c:y val="-2.7089381373084191E-2"/>
                </c:manualLayout>
              </c:layout>
              <c:showPercent val="1"/>
            </c:dLbl>
            <c:dLbl>
              <c:idx val="5"/>
              <c:layout>
                <c:manualLayout>
                  <c:x val="0.10580999274312311"/>
                  <c:y val="1.6382841520024345E-2"/>
                </c:manualLayout>
              </c:layout>
              <c:showPercent val="1"/>
            </c:dLbl>
            <c:numFmt formatCode="0.00%" sourceLinked="0"/>
            <c:txPr>
              <a:bodyPr/>
              <a:lstStyle/>
              <a:p>
                <a:pPr>
                  <a:defRPr sz="1200"/>
                </a:pPr>
                <a:endParaRPr lang="fr-FR"/>
              </a:p>
            </c:txPr>
            <c:showPercent val="1"/>
          </c:dLbls>
          <c:cat>
            <c:strRef>
              <c:f>'Kroll + 2VAR (Kz)'!$D$129:$D$134</c:f>
              <c:strCache>
                <c:ptCount val="6"/>
                <c:pt idx="0">
                  <c:v>Fret routier entrant</c:v>
                </c:pt>
                <c:pt idx="1">
                  <c:v>Electricité (Kz)</c:v>
                </c:pt>
                <c:pt idx="2">
                  <c:v>Eponge Titane</c:v>
                </c:pt>
                <c:pt idx="3">
                  <c:v>Aluminium</c:v>
                </c:pt>
                <c:pt idx="4">
                  <c:v>Vanadium</c:v>
                </c:pt>
                <c:pt idx="5">
                  <c:v>déplacement dom-travail</c:v>
                </c:pt>
              </c:strCache>
            </c:strRef>
          </c:cat>
          <c:val>
            <c:numRef>
              <c:f>'Kroll + 2VAR (Kz)'!$H$129:$H$134</c:f>
              <c:numCache>
                <c:formatCode>0.00%</c:formatCode>
                <c:ptCount val="6"/>
                <c:pt idx="0">
                  <c:v>5.1225604355052898E-5</c:v>
                </c:pt>
                <c:pt idx="1">
                  <c:v>4.3985153946883453E-2</c:v>
                </c:pt>
                <c:pt idx="2">
                  <c:v>0.9530365726952007</c:v>
                </c:pt>
                <c:pt idx="3">
                  <c:v>4.4482078515952432E-4</c:v>
                </c:pt>
                <c:pt idx="4">
                  <c:v>1.9048227923520479E-3</c:v>
                </c:pt>
                <c:pt idx="5">
                  <c:v>5.7740417604939403E-4</c:v>
                </c:pt>
              </c:numCache>
            </c:numRef>
          </c:val>
        </c:ser>
        <c:dLbls>
          <c:showPercent val="1"/>
        </c:dLbls>
        <c:firstSliceAng val="0"/>
      </c:pieChart>
    </c:plotArea>
    <c:plotVisOnly val="1"/>
  </c:chart>
  <c:externalData r:id="rId1"/>
  <c:userShapes r:id="rId2"/>
</c:chartSpace>
</file>

<file path=ppt/charts/chart5.xml><?xml version="1.0" encoding="utf-8"?>
<c:chartSpace xmlns:c="http://schemas.openxmlformats.org/drawingml/2006/chart" xmlns:a="http://schemas.openxmlformats.org/drawingml/2006/main" xmlns:r="http://schemas.openxmlformats.org/officeDocument/2006/relationships">
  <c:date1904 val="1"/>
  <c:lang val="fr-FR"/>
  <c:chart>
    <c:title>
      <c:tx>
        <c:rich>
          <a:bodyPr/>
          <a:lstStyle/>
          <a:p>
            <a:pPr>
              <a:defRPr/>
            </a:pPr>
            <a:r>
              <a:rPr lang="en-US"/>
              <a:t>Filière classique (teqCO2/t Ti)</a:t>
            </a:r>
          </a:p>
        </c:rich>
      </c:tx>
    </c:title>
    <c:plotArea>
      <c:layout>
        <c:manualLayout>
          <c:layoutTarget val="inner"/>
          <c:xMode val="edge"/>
          <c:yMode val="edge"/>
          <c:x val="6.3553224799379401E-2"/>
          <c:y val="0.10044615140801354"/>
          <c:w val="0.91180128457342702"/>
          <c:h val="0.56932215864903901"/>
        </c:manualLayout>
      </c:layout>
      <c:barChart>
        <c:barDir val="col"/>
        <c:grouping val="clustered"/>
        <c:ser>
          <c:idx val="0"/>
          <c:order val="0"/>
          <c:tx>
            <c:strRef>
              <c:f>'Kroll + 2VAR (Kz)'!$B$143</c:f>
              <c:strCache>
                <c:ptCount val="1"/>
                <c:pt idx="0">
                  <c:v>Synthèse</c:v>
                </c:pt>
              </c:strCache>
            </c:strRef>
          </c:tx>
          <c:cat>
            <c:multiLvlStrRef>
              <c:f>'Kroll + 2VAR (Kz)'!$D$145:$F$155</c:f>
              <c:multiLvlStrCache>
                <c:ptCount val="11"/>
                <c:lvl>
                  <c:pt idx="5">
                    <c:v>Elec</c:v>
                  </c:pt>
                  <c:pt idx="6">
                    <c:v>Coke</c:v>
                  </c:pt>
                  <c:pt idx="7">
                    <c:v>Ilménite</c:v>
                  </c:pt>
                  <c:pt idx="8">
                    <c:v>Fret</c:v>
                  </c:pt>
                  <c:pt idx="9">
                    <c:v>Dépl.</c:v>
                  </c:pt>
                  <c:pt idx="10">
                    <c:v>Autres Appro.</c:v>
                  </c:pt>
                </c:lvl>
                <c:lvl>
                  <c:pt idx="3">
                    <c:v>Aluminium</c:v>
                  </c:pt>
                  <c:pt idx="4">
                    <c:v>Vanadium</c:v>
                  </c:pt>
                  <c:pt idx="5">
                    <c:v>Eponges de Titane (Kroll)</c:v>
                  </c:pt>
                </c:lvl>
                <c:lvl>
                  <c:pt idx="0">
                    <c:v>Elec.</c:v>
                  </c:pt>
                  <c:pt idx="1">
                    <c:v>Fret</c:v>
                  </c:pt>
                  <c:pt idx="2">
                    <c:v>Depl.</c:v>
                  </c:pt>
                  <c:pt idx="3">
                    <c:v>Approvisionnements</c:v>
                  </c:pt>
                </c:lvl>
              </c:multiLvlStrCache>
            </c:multiLvlStrRef>
          </c:cat>
          <c:val>
            <c:numRef>
              <c:f>('Kroll + 2VAR (Kz)'!$G$145:$G$147,'Kroll + 2VAR (Kz)'!$H$148:$H$149,'Kroll + 2VAR (Kz)'!$I$150:$I$155)</c:f>
              <c:numCache>
                <c:formatCode>#,##0.000</c:formatCode>
                <c:ptCount val="11"/>
                <c:pt idx="0" formatCode="#,##0.00">
                  <c:v>1.5182639999999998</c:v>
                </c:pt>
                <c:pt idx="1">
                  <c:v>1.7681873084823133E-3</c:v>
                </c:pt>
                <c:pt idx="2" formatCode="#,##0.00">
                  <c:v>1.9930633299683392E-2</c:v>
                </c:pt>
                <c:pt idx="3" formatCode="#,##0.00">
                  <c:v>1.535416666666667E-2</c:v>
                </c:pt>
                <c:pt idx="4" formatCode="#,##0.00">
                  <c:v>6.5750000000000003E-2</c:v>
                </c:pt>
                <c:pt idx="5" formatCode="0.0">
                  <c:v>17.776059840000002</c:v>
                </c:pt>
                <c:pt idx="6" formatCode="0.0">
                  <c:v>1.4019199012633301</c:v>
                </c:pt>
                <c:pt idx="7" formatCode="0.0">
                  <c:v>11.855491302311002</c:v>
                </c:pt>
                <c:pt idx="8" formatCode="0.0">
                  <c:v>0.77543342740241405</c:v>
                </c:pt>
                <c:pt idx="9" formatCode="0.0">
                  <c:v>0.1084226451502777</c:v>
                </c:pt>
                <c:pt idx="10" formatCode="0.0">
                  <c:v>0.94739040000000052</c:v>
                </c:pt>
              </c:numCache>
            </c:numRef>
          </c:val>
        </c:ser>
        <c:gapWidth val="154"/>
        <c:overlap val="3"/>
        <c:axId val="78000128"/>
        <c:axId val="78001664"/>
      </c:barChart>
      <c:catAx>
        <c:axId val="78000128"/>
        <c:scaling>
          <c:orientation val="minMax"/>
        </c:scaling>
        <c:axPos val="b"/>
        <c:tickLblPos val="nextTo"/>
        <c:txPr>
          <a:bodyPr rot="-5400000" vert="horz"/>
          <a:lstStyle/>
          <a:p>
            <a:pPr>
              <a:defRPr/>
            </a:pPr>
            <a:endParaRPr lang="fr-FR"/>
          </a:p>
        </c:txPr>
        <c:crossAx val="78001664"/>
        <c:crosses val="autoZero"/>
        <c:auto val="1"/>
        <c:lblAlgn val="ctr"/>
        <c:lblOffset val="100"/>
      </c:catAx>
      <c:valAx>
        <c:axId val="78001664"/>
        <c:scaling>
          <c:orientation val="minMax"/>
        </c:scaling>
        <c:axPos val="l"/>
        <c:numFmt formatCode="#,##0.00" sourceLinked="1"/>
        <c:tickLblPos val="nextTo"/>
        <c:crossAx val="78000128"/>
        <c:crosses val="autoZero"/>
        <c:crossBetween val="between"/>
      </c:valAx>
    </c:plotArea>
    <c:plotVisOnly val="1"/>
  </c:chart>
  <c:txPr>
    <a:bodyPr/>
    <a:lstStyle/>
    <a:p>
      <a:pPr>
        <a:defRPr sz="1050"/>
      </a:pPr>
      <a:endParaRPr lang="fr-FR"/>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lang val="fr-FR"/>
  <c:chart>
    <c:title>
      <c:tx>
        <c:rich>
          <a:bodyPr/>
          <a:lstStyle/>
          <a:p>
            <a:pPr>
              <a:defRPr/>
            </a:pPr>
            <a:r>
              <a:rPr lang="fr-FR" sz="1800" b="1">
                <a:latin typeface="+mn-lt"/>
              </a:rPr>
              <a:t>Filière classique (teqCO</a:t>
            </a:r>
            <a:r>
              <a:rPr lang="fr-FR" sz="1800" b="1" baseline="-25000">
                <a:latin typeface="+mn-lt"/>
              </a:rPr>
              <a:t>2</a:t>
            </a:r>
            <a:r>
              <a:rPr lang="fr-FR" sz="1800" b="1">
                <a:latin typeface="+mn-lt"/>
              </a:rPr>
              <a:t>/t</a:t>
            </a:r>
            <a:r>
              <a:rPr lang="fr-FR" sz="1800" b="1" baseline="0">
                <a:latin typeface="+mn-lt"/>
              </a:rPr>
              <a:t> Ti)</a:t>
            </a:r>
            <a:endParaRPr lang="fr-FR">
              <a:latin typeface="+mn-lt"/>
            </a:endParaRPr>
          </a:p>
        </c:rich>
      </c:tx>
    </c:title>
    <c:plotArea>
      <c:layout/>
      <c:barChart>
        <c:barDir val="col"/>
        <c:grouping val="clustered"/>
        <c:ser>
          <c:idx val="0"/>
          <c:order val="0"/>
          <c:tx>
            <c:strRef>
              <c:f>Synthèse!$E$68</c:f>
              <c:strCache>
                <c:ptCount val="1"/>
                <c:pt idx="0">
                  <c:v>Filière Minerai KZ</c:v>
                </c:pt>
              </c:strCache>
            </c:strRef>
          </c:tx>
          <c:dLbls>
            <c:txPr>
              <a:bodyPr/>
              <a:lstStyle/>
              <a:p>
                <a:pPr>
                  <a:defRPr sz="800"/>
                </a:pPr>
                <a:endParaRPr lang="fr-FR"/>
              </a:p>
            </c:txPr>
            <c:showVal val="1"/>
          </c:dLbls>
          <c:cat>
            <c:multiLvlStrRef>
              <c:f>Synthèse!$B$70:$D$80</c:f>
              <c:multiLvlStrCache>
                <c:ptCount val="11"/>
                <c:lvl>
                  <c:pt idx="3">
                    <c:v>Aluminium</c:v>
                  </c:pt>
                  <c:pt idx="4">
                    <c:v>Vanadium</c:v>
                  </c:pt>
                  <c:pt idx="5">
                    <c:v>Elec.</c:v>
                  </c:pt>
                  <c:pt idx="6">
                    <c:v>Coke</c:v>
                  </c:pt>
                  <c:pt idx="7">
                    <c:v>Ilménite</c:v>
                  </c:pt>
                  <c:pt idx="8">
                    <c:v>Fret</c:v>
                  </c:pt>
                  <c:pt idx="9">
                    <c:v>Dépl.</c:v>
                  </c:pt>
                  <c:pt idx="10">
                    <c:v>Autres Appro.</c:v>
                  </c:pt>
                </c:lvl>
                <c:lvl>
                  <c:pt idx="3">
                    <c:v>Autres appro.</c:v>
                  </c:pt>
                  <c:pt idx="5">
                    <c:v>Eponges Ti (Kroll)</c:v>
                  </c:pt>
                </c:lvl>
                <c:lvl>
                  <c:pt idx="0">
                    <c:v>Elec.</c:v>
                  </c:pt>
                  <c:pt idx="1">
                    <c:v>Fret</c:v>
                  </c:pt>
                  <c:pt idx="2">
                    <c:v>Depl.</c:v>
                  </c:pt>
                  <c:pt idx="3">
                    <c:v>Appro.</c:v>
                  </c:pt>
                </c:lvl>
              </c:multiLvlStrCache>
            </c:multiLvlStrRef>
          </c:cat>
          <c:val>
            <c:numRef>
              <c:f>(Synthèse!$E$70:$E$72;Synthèse!$G$73:$G$80)</c:f>
              <c:numCache>
                <c:formatCode>#,##0.00</c:formatCode>
                <c:ptCount val="11"/>
                <c:pt idx="0">
                  <c:v>1.5182639999999998</c:v>
                </c:pt>
                <c:pt idx="1">
                  <c:v>1.7681873084823153E-3</c:v>
                </c:pt>
                <c:pt idx="2">
                  <c:v>1.9930633299683417E-2</c:v>
                </c:pt>
                <c:pt idx="3" formatCode="0.00">
                  <c:v>1.5354166666666681E-2</c:v>
                </c:pt>
                <c:pt idx="4" formatCode="0.00">
                  <c:v>6.5750000000000031E-2</c:v>
                </c:pt>
                <c:pt idx="5" formatCode="0.0">
                  <c:v>17.776059840000002</c:v>
                </c:pt>
                <c:pt idx="6" formatCode="0.0">
                  <c:v>1.4019199012633299</c:v>
                </c:pt>
                <c:pt idx="7" formatCode="0.0">
                  <c:v>11.887353408341458</c:v>
                </c:pt>
                <c:pt idx="8" formatCode="0.0">
                  <c:v>0.77543342740241394</c:v>
                </c:pt>
                <c:pt idx="9" formatCode="0.0">
                  <c:v>0.10842264515027775</c:v>
                </c:pt>
                <c:pt idx="10" formatCode="0.0">
                  <c:v>0.94739040000000063</c:v>
                </c:pt>
              </c:numCache>
            </c:numRef>
          </c:val>
        </c:ser>
        <c:ser>
          <c:idx val="1"/>
          <c:order val="1"/>
          <c:tx>
            <c:strRef>
              <c:f>Synthèse!$H$68</c:f>
              <c:strCache>
                <c:ptCount val="1"/>
                <c:pt idx="0">
                  <c:v>Filière Minerai Monde</c:v>
                </c:pt>
              </c:strCache>
            </c:strRef>
          </c:tx>
          <c:dLbls>
            <c:txPr>
              <a:bodyPr/>
              <a:lstStyle/>
              <a:p>
                <a:pPr>
                  <a:defRPr sz="800"/>
                </a:pPr>
                <a:endParaRPr lang="fr-FR"/>
              </a:p>
            </c:txPr>
            <c:showVal val="1"/>
          </c:dLbls>
          <c:val>
            <c:numRef>
              <c:f>(Synthèse!$H$70:$H$72;Synthèse!$J$73:$J$80)</c:f>
              <c:numCache>
                <c:formatCode>#,##0.00</c:formatCode>
                <c:ptCount val="11"/>
                <c:pt idx="0">
                  <c:v>1.6164577937219742</c:v>
                </c:pt>
                <c:pt idx="1">
                  <c:v>1.7681873084823153E-3</c:v>
                </c:pt>
                <c:pt idx="2">
                  <c:v>1.9930633299683417E-2</c:v>
                </c:pt>
                <c:pt idx="3" formatCode="0.00">
                  <c:v>1.5354166666666665E-2</c:v>
                </c:pt>
                <c:pt idx="4" formatCode="0.00">
                  <c:v>6.5750000000000003E-2</c:v>
                </c:pt>
                <c:pt idx="5" formatCode="0.0">
                  <c:v>18.925727324125511</c:v>
                </c:pt>
                <c:pt idx="6" formatCode="0.0">
                  <c:v>1.4019199012633299</c:v>
                </c:pt>
                <c:pt idx="7" formatCode="0.0">
                  <c:v>12.112040367921484</c:v>
                </c:pt>
                <c:pt idx="8" formatCode="0.0">
                  <c:v>0.77543342740241372</c:v>
                </c:pt>
                <c:pt idx="9" formatCode="0.0">
                  <c:v>0.10842264515027772</c:v>
                </c:pt>
                <c:pt idx="10" formatCode="0.0">
                  <c:v>0.94739039999999952</c:v>
                </c:pt>
              </c:numCache>
            </c:numRef>
          </c:val>
        </c:ser>
        <c:dLbls>
          <c:showVal val="1"/>
        </c:dLbls>
        <c:overlap val="-25"/>
        <c:axId val="78011008"/>
        <c:axId val="77689216"/>
      </c:barChart>
      <c:catAx>
        <c:axId val="78011008"/>
        <c:scaling>
          <c:orientation val="minMax"/>
        </c:scaling>
        <c:axPos val="b"/>
        <c:majorTickMark val="none"/>
        <c:tickLblPos val="nextTo"/>
        <c:txPr>
          <a:bodyPr rot="-5400000" vert="horz"/>
          <a:lstStyle/>
          <a:p>
            <a:pPr>
              <a:defRPr sz="1100"/>
            </a:pPr>
            <a:endParaRPr lang="fr-FR"/>
          </a:p>
        </c:txPr>
        <c:crossAx val="77689216"/>
        <c:crosses val="autoZero"/>
        <c:auto val="1"/>
        <c:lblAlgn val="ctr"/>
        <c:lblOffset val="100"/>
      </c:catAx>
      <c:valAx>
        <c:axId val="77689216"/>
        <c:scaling>
          <c:orientation val="minMax"/>
        </c:scaling>
        <c:delete val="1"/>
        <c:axPos val="l"/>
        <c:numFmt formatCode="#,##0.00" sourceLinked="1"/>
        <c:majorTickMark val="none"/>
        <c:tickLblPos val="none"/>
        <c:crossAx val="78011008"/>
        <c:crosses val="autoZero"/>
        <c:crossBetween val="between"/>
      </c:valAx>
    </c:plotArea>
    <c:legend>
      <c:legendPos val="t"/>
      <c:txPr>
        <a:bodyPr/>
        <a:lstStyle/>
        <a:p>
          <a:pPr>
            <a:defRPr sz="1100"/>
          </a:pPr>
          <a:endParaRPr lang="fr-FR"/>
        </a:p>
      </c:txPr>
    </c:legend>
    <c:plotVisOnly val="1"/>
  </c:chart>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fr-FR"/>
  <c:chart>
    <c:title>
      <c:tx>
        <c:rich>
          <a:bodyPr/>
          <a:lstStyle/>
          <a:p>
            <a:pPr>
              <a:defRPr/>
            </a:pPr>
            <a:r>
              <a:rPr lang="fr-FR" dirty="0"/>
              <a:t>Répartition des </a:t>
            </a:r>
            <a:r>
              <a:rPr lang="fr-FR" dirty="0" smtClean="0"/>
              <a:t>émissions des</a:t>
            </a:r>
            <a:r>
              <a:rPr lang="fr-FR" baseline="0" dirty="0" smtClean="0"/>
              <a:t> chutes préparées et conditionnées (teqCO</a:t>
            </a:r>
            <a:r>
              <a:rPr lang="fr-FR" baseline="-25000" dirty="0" smtClean="0"/>
              <a:t>2</a:t>
            </a:r>
            <a:r>
              <a:rPr lang="fr-FR" baseline="0" dirty="0" smtClean="0"/>
              <a:t>)</a:t>
            </a:r>
            <a:endParaRPr lang="fr-FR" dirty="0"/>
          </a:p>
        </c:rich>
      </c:tx>
    </c:title>
    <c:plotArea>
      <c:layout/>
      <c:pieChart>
        <c:varyColors val="1"/>
        <c:ser>
          <c:idx val="0"/>
          <c:order val="0"/>
          <c:explosion val="22"/>
          <c:dPt>
            <c:idx val="1"/>
            <c:explosion val="1"/>
          </c:dPt>
          <c:dLbls>
            <c:txPr>
              <a:bodyPr/>
              <a:lstStyle/>
              <a:p>
                <a:pPr>
                  <a:defRPr sz="1200"/>
                </a:pPr>
                <a:endParaRPr lang="fr-FR"/>
              </a:p>
            </c:txPr>
            <c:showPercent val="1"/>
            <c:showLeaderLines val="1"/>
          </c:dLbls>
          <c:cat>
            <c:strRef>
              <c:f>'EBCH + VAR (Ep Kz)'!$D$32:$D$38</c:f>
              <c:strCache>
                <c:ptCount val="7"/>
                <c:pt idx="0">
                  <c:v>Electricité</c:v>
                </c:pt>
                <c:pt idx="1">
                  <c:v>Gaz naturel</c:v>
                </c:pt>
                <c:pt idx="2">
                  <c:v>Soude (15%)</c:v>
                </c:pt>
                <c:pt idx="3">
                  <c:v>Eau</c:v>
                </c:pt>
                <c:pt idx="4">
                  <c:v>Chutes de Ti</c:v>
                </c:pt>
                <c:pt idx="5">
                  <c:v>Fret routier entrant Ti</c:v>
                </c:pt>
                <c:pt idx="6">
                  <c:v>déplacement dom-travail</c:v>
                </c:pt>
              </c:strCache>
            </c:strRef>
          </c:cat>
          <c:val>
            <c:numRef>
              <c:f>'EBCH + VAR (Ep Kz)'!$H$32:$H$38</c:f>
              <c:numCache>
                <c:formatCode>0%</c:formatCode>
                <c:ptCount val="7"/>
                <c:pt idx="0">
                  <c:v>1.7334327574177924E-2</c:v>
                </c:pt>
                <c:pt idx="1">
                  <c:v>0.46073709475747693</c:v>
                </c:pt>
                <c:pt idx="2">
                  <c:v>0.35741552603589033</c:v>
                </c:pt>
                <c:pt idx="3">
                  <c:v>4.3027877069624467E-3</c:v>
                </c:pt>
                <c:pt idx="4">
                  <c:v>0</c:v>
                </c:pt>
                <c:pt idx="5">
                  <c:v>0.12478471468863499</c:v>
                </c:pt>
                <c:pt idx="6">
                  <c:v>3.5425549236857638E-2</c:v>
                </c:pt>
              </c:numCache>
            </c:numRef>
          </c:val>
        </c:ser>
        <c:dLbls>
          <c:showPercent val="1"/>
        </c:dLbls>
        <c:firstSliceAng val="0"/>
      </c:pieChart>
    </c:plotArea>
    <c:legend>
      <c:legendPos val="r"/>
      <c:layout>
        <c:manualLayout>
          <c:xMode val="edge"/>
          <c:yMode val="edge"/>
          <c:x val="0.66026091663574105"/>
          <c:y val="0.34056843925554203"/>
          <c:w val="0.26919136644391728"/>
          <c:h val="0.39528981481928788"/>
        </c:manualLayout>
      </c:layout>
      <c:txPr>
        <a:bodyPr/>
        <a:lstStyle/>
        <a:p>
          <a:pPr>
            <a:defRPr sz="1400"/>
          </a:pPr>
          <a:endParaRPr lang="fr-FR"/>
        </a:p>
      </c:txPr>
    </c:legend>
    <c:plotVisOnly val="1"/>
  </c:chart>
  <c:externalData r:id="rId1"/>
</c:chartSpace>
</file>

<file path=ppt/charts/chart8.xml><?xml version="1.0" encoding="utf-8"?>
<c:chartSpace xmlns:c="http://schemas.openxmlformats.org/drawingml/2006/chart" xmlns:a="http://schemas.openxmlformats.org/drawingml/2006/main" xmlns:r="http://schemas.openxmlformats.org/officeDocument/2006/relationships">
  <c:date1904 val="1"/>
  <c:lang val="fr-FR"/>
  <c:chart>
    <c:title>
      <c:tx>
        <c:rich>
          <a:bodyPr/>
          <a:lstStyle/>
          <a:p>
            <a:pPr>
              <a:defRPr/>
            </a:pPr>
            <a:r>
              <a:rPr lang="fr-FR"/>
              <a:t>Répartition des émissions</a:t>
            </a:r>
          </a:p>
        </c:rich>
      </c:tx>
    </c:title>
    <c:plotArea>
      <c:layout/>
      <c:pieChart>
        <c:varyColors val="1"/>
        <c:ser>
          <c:idx val="0"/>
          <c:order val="0"/>
          <c:dPt>
            <c:idx val="0"/>
            <c:explosion val="9"/>
          </c:dPt>
          <c:dPt>
            <c:idx val="2"/>
            <c:explosion val="10"/>
          </c:dPt>
          <c:dPt>
            <c:idx val="3"/>
            <c:explosion val="12"/>
          </c:dPt>
          <c:dPt>
            <c:idx val="4"/>
            <c:explosion val="10"/>
          </c:dPt>
          <c:dPt>
            <c:idx val="5"/>
            <c:explosion val="11"/>
          </c:dPt>
          <c:dPt>
            <c:idx val="6"/>
            <c:explosion val="20"/>
          </c:dPt>
          <c:dPt>
            <c:idx val="7"/>
            <c:explosion val="8"/>
          </c:dPt>
          <c:dPt>
            <c:idx val="8"/>
            <c:explosion val="12"/>
          </c:dPt>
          <c:dLbls>
            <c:showPercent val="1"/>
            <c:showLeaderLines val="1"/>
          </c:dLbls>
          <c:cat>
            <c:strRef>
              <c:f>'EBCH + VAR (Ep Kz)'!$D$86:$D$95</c:f>
              <c:strCache>
                <c:ptCount val="10"/>
                <c:pt idx="0">
                  <c:v>Electricité</c:v>
                </c:pt>
                <c:pt idx="1">
                  <c:v>Eau</c:v>
                </c:pt>
                <c:pt idx="2">
                  <c:v>Aluminium (100t)</c:v>
                </c:pt>
                <c:pt idx="3">
                  <c:v>Vanadium</c:v>
                </c:pt>
                <c:pt idx="4">
                  <c:v>Toles TA6V (50t)</c:v>
                </c:pt>
                <c:pt idx="5">
                  <c:v>Toles Ti CP (15t)</c:v>
                </c:pt>
                <c:pt idx="6">
                  <c:v>Ti Préprocessé (3600t)</c:v>
                </c:pt>
                <c:pt idx="7">
                  <c:v>Eponges Ti (890t)</c:v>
                </c:pt>
                <c:pt idx="8">
                  <c:v>Fret routier entrant</c:v>
                </c:pt>
                <c:pt idx="9">
                  <c:v>déplacement dom-travail</c:v>
                </c:pt>
              </c:strCache>
            </c:strRef>
          </c:cat>
          <c:val>
            <c:numRef>
              <c:f>'EBCH + VAR (Ep Kz)'!$H$86:$H$95</c:f>
              <c:numCache>
                <c:formatCode>0%</c:formatCode>
                <c:ptCount val="10"/>
                <c:pt idx="0">
                  <c:v>1.6743841440150481E-2</c:v>
                </c:pt>
                <c:pt idx="1">
                  <c:v>8.8038055191267565E-6</c:v>
                </c:pt>
                <c:pt idx="2">
                  <c:v>2.7205051017175703E-2</c:v>
                </c:pt>
                <c:pt idx="3">
                  <c:v>2.9124539012960124E-2</c:v>
                </c:pt>
                <c:pt idx="4">
                  <c:v>4.9417587583777414E-2</c:v>
                </c:pt>
                <c:pt idx="5">
                  <c:v>1.482527627513322E-2</c:v>
                </c:pt>
                <c:pt idx="6">
                  <c:v>3.5601620731817801E-2</c:v>
                </c:pt>
                <c:pt idx="7">
                  <c:v>0.81055795415650389</c:v>
                </c:pt>
                <c:pt idx="8">
                  <c:v>1.5254119008815206E-2</c:v>
                </c:pt>
                <c:pt idx="9">
                  <c:v>1.261206968146945E-3</c:v>
                </c:pt>
              </c:numCache>
            </c:numRef>
          </c:val>
        </c:ser>
        <c:dLbls>
          <c:showPercent val="1"/>
        </c:dLbls>
        <c:firstSliceAng val="0"/>
      </c:pieChart>
    </c:plotArea>
    <c:legend>
      <c:legendPos val="r"/>
      <c:txPr>
        <a:bodyPr/>
        <a:lstStyle/>
        <a:p>
          <a:pPr>
            <a:defRPr sz="1400"/>
          </a:pPr>
          <a:endParaRPr lang="fr-FR"/>
        </a:p>
      </c:txPr>
    </c:legend>
    <c:plotVisOnly val="1"/>
  </c:chart>
  <c:externalData r:id="rId1"/>
</c:chartSpace>
</file>

<file path=ppt/charts/chart9.xml><?xml version="1.0" encoding="utf-8"?>
<c:chartSpace xmlns:c="http://schemas.openxmlformats.org/drawingml/2006/chart" xmlns:a="http://schemas.openxmlformats.org/drawingml/2006/main" xmlns:r="http://schemas.openxmlformats.org/officeDocument/2006/relationships">
  <c:date1904 val="1"/>
  <c:lang val="fr-FR"/>
  <c:chart>
    <c:plotArea>
      <c:layout>
        <c:manualLayout>
          <c:layoutTarget val="inner"/>
          <c:xMode val="edge"/>
          <c:yMode val="edge"/>
          <c:x val="8.2316897366126393E-2"/>
          <c:y val="0.10287336254913837"/>
          <c:w val="0.89319784943409664"/>
          <c:h val="0.44542962672652325"/>
        </c:manualLayout>
      </c:layout>
      <c:barChart>
        <c:barDir val="col"/>
        <c:grouping val="clustered"/>
        <c:ser>
          <c:idx val="0"/>
          <c:order val="0"/>
          <c:spPr>
            <a:solidFill>
              <a:schemeClr val="accent3"/>
            </a:solidFill>
          </c:spPr>
          <c:cat>
            <c:multiLvlStrRef>
              <c:f>'EBCH + VAR (Ep Kz)'!$D$114:$F$133</c:f>
              <c:multiLvlStrCache>
                <c:ptCount val="20"/>
                <c:lvl>
                  <c:pt idx="3">
                    <c:v>Eau</c:v>
                  </c:pt>
                  <c:pt idx="4">
                    <c:v>Aluminium (100t)</c:v>
                  </c:pt>
                  <c:pt idx="5">
                    <c:v>Vanadium</c:v>
                  </c:pt>
                  <c:pt idx="6">
                    <c:v>Toles TA6V (50t)</c:v>
                  </c:pt>
                  <c:pt idx="7">
                    <c:v>Toles Ti CP (15t)</c:v>
                  </c:pt>
                  <c:pt idx="8">
                    <c:v>Elec.</c:v>
                  </c:pt>
                  <c:pt idx="9">
                    <c:v>Gaz nat.</c:v>
                  </c:pt>
                  <c:pt idx="10">
                    <c:v>Soude</c:v>
                  </c:pt>
                  <c:pt idx="11">
                    <c:v>Eau</c:v>
                  </c:pt>
                  <c:pt idx="12">
                    <c:v>Fret</c:v>
                  </c:pt>
                  <c:pt idx="13">
                    <c:v>Dépl.</c:v>
                  </c:pt>
                  <c:pt idx="14">
                    <c:v>Elec.</c:v>
                  </c:pt>
                  <c:pt idx="15">
                    <c:v>Coke</c:v>
                  </c:pt>
                  <c:pt idx="16">
                    <c:v>Ilménite</c:v>
                  </c:pt>
                  <c:pt idx="17">
                    <c:v>Fret</c:v>
                  </c:pt>
                  <c:pt idx="18">
                    <c:v>Dépl.</c:v>
                  </c:pt>
                  <c:pt idx="19">
                    <c:v>Autres Appro.</c:v>
                  </c:pt>
                </c:lvl>
                <c:lvl>
                  <c:pt idx="3">
                    <c:v>Autres appro.</c:v>
                  </c:pt>
                  <c:pt idx="8">
                    <c:v>Chutes Ti 
Pré processées</c:v>
                  </c:pt>
                  <c:pt idx="14">
                    <c:v>Eponges de 
Titane (Kz)</c:v>
                  </c:pt>
                </c:lvl>
                <c:lvl>
                  <c:pt idx="0">
                    <c:v>Elec.</c:v>
                  </c:pt>
                  <c:pt idx="1">
                    <c:v>Fret</c:v>
                  </c:pt>
                  <c:pt idx="2">
                    <c:v>Depl.</c:v>
                  </c:pt>
                  <c:pt idx="3">
                    <c:v>Appro.</c:v>
                  </c:pt>
                </c:lvl>
              </c:multiLvlStrCache>
            </c:multiLvlStrRef>
          </c:cat>
          <c:val>
            <c:numRef>
              <c:f>('EBCH + VAR (Ep Kz)'!$G$114:$G$116,'EBCH + VAR (Ep Kz)'!$I$117:$I$133)</c:f>
              <c:numCache>
                <c:formatCode>#,##0.00</c:formatCode>
                <c:ptCount val="20"/>
                <c:pt idx="0">
                  <c:v>0.15853211009174331</c:v>
                </c:pt>
                <c:pt idx="1">
                  <c:v>0.14442729183156397</c:v>
                </c:pt>
                <c:pt idx="2">
                  <c:v>1.19412144839893E-2</c:v>
                </c:pt>
                <c:pt idx="3" formatCode="0.00">
                  <c:v>8.3355176933158734E-5</c:v>
                </c:pt>
                <c:pt idx="4" formatCode="0.00">
                  <c:v>0.25757972913936245</c:v>
                </c:pt>
                <c:pt idx="5" formatCode="0.00">
                  <c:v>0.27575360419397116</c:v>
                </c:pt>
                <c:pt idx="6" formatCode="0.00">
                  <c:v>0.46788990825688126</c:v>
                </c:pt>
                <c:pt idx="7" formatCode="0.00">
                  <c:v>0.14036697247706437</c:v>
                </c:pt>
                <c:pt idx="8" formatCode="0.00">
                  <c:v>5.8430406290956765E-3</c:v>
                </c:pt>
                <c:pt idx="9" formatCode="0.00">
                  <c:v>0.15530487424327519</c:v>
                </c:pt>
                <c:pt idx="10" formatCode="0.00">
                  <c:v>0.12047732634338133</c:v>
                </c:pt>
                <c:pt idx="11" formatCode="0.000">
                  <c:v>1.4503800786369603E-3</c:v>
                </c:pt>
                <c:pt idx="12" formatCode="0.00">
                  <c:v>4.206232717685237E-2</c:v>
                </c:pt>
                <c:pt idx="13" formatCode="0.00">
                  <c:v>1.1941214483989299E-2</c:v>
                </c:pt>
                <c:pt idx="14" formatCode="0.0">
                  <c:v>4.1469707097247692</c:v>
                </c:pt>
                <c:pt idx="15" formatCode="0.0">
                  <c:v>0.32705339767349012</c:v>
                </c:pt>
                <c:pt idx="16" formatCode="0.0">
                  <c:v>2.7731964700980072</c:v>
                </c:pt>
                <c:pt idx="17" formatCode="0.0">
                  <c:v>0.18090058987893806</c:v>
                </c:pt>
                <c:pt idx="18" formatCode="0.0">
                  <c:v>2.5293880519986149E-2</c:v>
                </c:pt>
                <c:pt idx="19" formatCode="0.0">
                  <c:v>0.22101637116644843</c:v>
                </c:pt>
              </c:numCache>
            </c:numRef>
          </c:val>
        </c:ser>
        <c:axId val="78320384"/>
        <c:axId val="78321920"/>
      </c:barChart>
      <c:catAx>
        <c:axId val="78320384"/>
        <c:scaling>
          <c:orientation val="minMax"/>
        </c:scaling>
        <c:axPos val="b"/>
        <c:tickLblPos val="nextTo"/>
        <c:txPr>
          <a:bodyPr/>
          <a:lstStyle/>
          <a:p>
            <a:pPr>
              <a:defRPr sz="1100"/>
            </a:pPr>
            <a:endParaRPr lang="fr-FR"/>
          </a:p>
        </c:txPr>
        <c:crossAx val="78321920"/>
        <c:crosses val="autoZero"/>
        <c:auto val="1"/>
        <c:lblAlgn val="ctr"/>
        <c:lblOffset val="100"/>
      </c:catAx>
      <c:valAx>
        <c:axId val="78321920"/>
        <c:scaling>
          <c:orientation val="minMax"/>
        </c:scaling>
        <c:axPos val="l"/>
        <c:numFmt formatCode="#,##0.00" sourceLinked="1"/>
        <c:tickLblPos val="nextTo"/>
        <c:crossAx val="78320384"/>
        <c:crosses val="autoZero"/>
        <c:crossBetween val="between"/>
      </c:valAx>
    </c:plotArea>
    <c:plotVisOnly val="1"/>
  </c:chart>
  <c:externalData r:id="rId1"/>
  <c:userShapes r:id="rId2"/>
</c:chartSpace>
</file>

<file path=ppt/drawings/drawing1.xml><?xml version="1.0" encoding="utf-8"?>
<c:userShapes xmlns:c="http://schemas.openxmlformats.org/drawingml/2006/chart">
  <cdr:relSizeAnchor xmlns:cdr="http://schemas.openxmlformats.org/drawingml/2006/chartDrawing">
    <cdr:from>
      <cdr:x>0.62346</cdr:x>
      <cdr:y>0.42813</cdr:y>
    </cdr:from>
    <cdr:to>
      <cdr:x>0.85662</cdr:x>
      <cdr:y>0.62793</cdr:y>
    </cdr:to>
    <cdr:grpSp>
      <cdr:nvGrpSpPr>
        <cdr:cNvPr id="7" name="Groupe 6"/>
        <cdr:cNvGrpSpPr/>
      </cdr:nvGrpSpPr>
      <cdr:grpSpPr>
        <a:xfrm xmlns:a="http://schemas.openxmlformats.org/drawingml/2006/main">
          <a:off x="4428519" y="2160229"/>
          <a:ext cx="1656166" cy="1008137"/>
          <a:chOff x="4428492" y="2160240"/>
          <a:chExt cx="1656184" cy="1008112"/>
        </a:xfrm>
      </cdr:grpSpPr>
      <cdr:grpSp>
        <cdr:nvGrpSpPr>
          <cdr:cNvPr id="6" name="Groupe 5"/>
          <cdr:cNvGrpSpPr/>
        </cdr:nvGrpSpPr>
        <cdr:grpSpPr>
          <a:xfrm xmlns:a="http://schemas.openxmlformats.org/drawingml/2006/main">
            <a:off x="4428492" y="2160240"/>
            <a:ext cx="1332148" cy="504056"/>
            <a:chOff x="4428492" y="2160240"/>
            <a:chExt cx="1332148" cy="504056"/>
          </a:xfrm>
        </cdr:grpSpPr>
        <cdr:sp macro="" textlink="">
          <cdr:nvSpPr>
            <cdr:cNvPr id="3" name="Connecteur droit 2"/>
            <cdr:cNvSpPr/>
          </cdr:nvSpPr>
          <cdr:spPr bwMode="auto">
            <a:xfrm xmlns:a="http://schemas.openxmlformats.org/drawingml/2006/main" flipV="1">
              <a:off x="4464496" y="2160240"/>
              <a:ext cx="756084" cy="288032"/>
            </a:xfrm>
            <a:prstGeom xmlns:a="http://schemas.openxmlformats.org/drawingml/2006/main" prst="line">
              <a:avLst/>
            </a:prstGeom>
            <a:noFill xmlns:a="http://schemas.openxmlformats.org/drawingml/2006/main"/>
            <a:ln xmlns:a="http://schemas.openxmlformats.org/drawingml/2006/main" w="6350"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Overflow="clip" vert="horz" wrap="none" lIns="91440" tIns="45720" rIns="91440" bIns="45720" numCol="1" anchor="ctr" anchorCtr="0" compatLnSpc="1">
              <a:prstTxWarp prst="textNoShape">
                <a:avLst/>
              </a:prstTxWarp>
            </a:bodyPr>
            <a:lstStyle xmlns:a="http://schemas.openxmlformats.org/drawingml/2006/main"/>
            <a:p xmlns:a="http://schemas.openxmlformats.org/drawingml/2006/main">
              <a:endParaRPr lang="fr-FR"/>
            </a:p>
          </cdr:txBody>
        </cdr:sp>
        <cdr:sp macro="" textlink="">
          <cdr:nvSpPr>
            <cdr:cNvPr id="4" name="Connecteur droit 3"/>
            <cdr:cNvSpPr/>
          </cdr:nvSpPr>
          <cdr:spPr bwMode="auto">
            <a:xfrm xmlns:a="http://schemas.openxmlformats.org/drawingml/2006/main" flipV="1">
              <a:off x="4428492" y="2628292"/>
              <a:ext cx="1332148" cy="36004"/>
            </a:xfrm>
            <a:prstGeom xmlns:a="http://schemas.openxmlformats.org/drawingml/2006/main" prst="line">
              <a:avLst/>
            </a:prstGeom>
            <a:noFill xmlns:a="http://schemas.openxmlformats.org/drawingml/2006/main"/>
            <a:ln xmlns:a="http://schemas.openxmlformats.org/drawingml/2006/main" w="6350" cap="flat" cmpd="sng" algn="ctr">
              <a:solidFill>
                <a:sysClr val="windowText" lastClr="000000"/>
              </a:solidFill>
              <a:prstDash val="solid"/>
              <a:round/>
              <a:headEnd type="none" w="med" len="med"/>
              <a:tailEnd type="none" w="med" len="med"/>
            </a:ln>
            <a:effectLst xmlns:a="http://schemas.openxmlformats.org/drawingml/2006/main"/>
          </cdr:spPr>
          <cdr:txBody>
            <a:bodyPr xmlns:a="http://schemas.openxmlformats.org/drawingml/2006/main" vert="horz" wrap="none" lIns="91440" tIns="45720" rIns="91440" bIns="45720" numCol="1" anchor="ctr" anchorCtr="0" compatLnSpc="1">
              <a:prstTxWarp prst="textNoShape">
                <a:avLst/>
              </a:prstTxWarp>
            </a:bodyPr>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endParaRPr lang="fr-FR"/>
            </a:p>
          </cdr:txBody>
        </cdr:sp>
      </cdr:grpSp>
      <cdr:sp macro="" textlink="">
        <cdr:nvSpPr>
          <cdr:cNvPr id="5" name="Connecteur droit 4"/>
          <cdr:cNvSpPr/>
        </cdr:nvSpPr>
        <cdr:spPr bwMode="auto">
          <a:xfrm xmlns:a="http://schemas.openxmlformats.org/drawingml/2006/main">
            <a:off x="4428492" y="2736304"/>
            <a:ext cx="1656184" cy="432048"/>
          </a:xfrm>
          <a:prstGeom xmlns:a="http://schemas.openxmlformats.org/drawingml/2006/main" prst="line">
            <a:avLst/>
          </a:prstGeom>
          <a:noFill xmlns:a="http://schemas.openxmlformats.org/drawingml/2006/main"/>
          <a:ln xmlns:a="http://schemas.openxmlformats.org/drawingml/2006/main" w="6350" cap="flat" cmpd="sng" algn="ctr">
            <a:solidFill>
              <a:sysClr val="windowText" lastClr="000000"/>
            </a:solidFill>
            <a:prstDash val="solid"/>
            <a:round/>
            <a:headEnd type="none" w="med" len="med"/>
            <a:tailEnd type="none" w="med" len="med"/>
          </a:ln>
          <a:effectLst xmlns:a="http://schemas.openxmlformats.org/drawingml/2006/main"/>
        </cdr:spPr>
        <cdr:txBody>
          <a:bodyPr xmlns:a="http://schemas.openxmlformats.org/drawingml/2006/main" vert="horz" wrap="none" lIns="91440" tIns="45720" rIns="91440" bIns="45720" numCol="1" anchor="ctr" anchorCtr="0" compatLnSpc="1">
            <a:prstTxWarp prst="textNoShape">
              <a:avLst/>
            </a:prstTxWarp>
          </a:bodyPr>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endParaRPr lang="fr-FR"/>
          </a:p>
        </cdr:txBody>
      </cdr:sp>
    </cdr:grpSp>
  </cdr:relSizeAnchor>
  <cdr:relSizeAnchor xmlns:cdr="http://schemas.openxmlformats.org/drawingml/2006/chartDrawing">
    <cdr:from>
      <cdr:x>0</cdr:x>
      <cdr:y>0</cdr:y>
    </cdr:from>
    <cdr:to>
      <cdr:x>1</cdr:x>
      <cdr:y>0.0793</cdr:y>
    </cdr:to>
    <cdr:sp macro="" textlink="">
      <cdr:nvSpPr>
        <cdr:cNvPr id="8" name="ZoneTexte 8"/>
        <cdr:cNvSpPr txBox="1"/>
      </cdr:nvSpPr>
      <cdr:spPr>
        <a:xfrm xmlns:a="http://schemas.openxmlformats.org/drawingml/2006/main">
          <a:off x="0" y="0"/>
          <a:ext cx="9144000" cy="4001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fr-FR"/>
          </a:defPPr>
          <a:lvl1pPr algn="l" rtl="0" fontAlgn="base">
            <a:spcBef>
              <a:spcPct val="0"/>
            </a:spcBef>
            <a:spcAft>
              <a:spcPct val="0"/>
            </a:spcAft>
            <a:defRPr kern="1200" baseline="30000">
              <a:solidFill>
                <a:sysClr val="windowText" lastClr="000000"/>
              </a:solidFill>
              <a:latin typeface="Trebuchet MS" pitchFamily="34" charset="0"/>
            </a:defRPr>
          </a:lvl1pPr>
          <a:lvl2pPr marL="457200" algn="l" rtl="0" fontAlgn="base">
            <a:spcBef>
              <a:spcPct val="0"/>
            </a:spcBef>
            <a:spcAft>
              <a:spcPct val="0"/>
            </a:spcAft>
            <a:defRPr kern="1200" baseline="30000">
              <a:solidFill>
                <a:sysClr val="windowText" lastClr="000000"/>
              </a:solidFill>
              <a:latin typeface="Trebuchet MS" pitchFamily="34" charset="0"/>
            </a:defRPr>
          </a:lvl2pPr>
          <a:lvl3pPr marL="914400" algn="l" rtl="0" fontAlgn="base">
            <a:spcBef>
              <a:spcPct val="0"/>
            </a:spcBef>
            <a:spcAft>
              <a:spcPct val="0"/>
            </a:spcAft>
            <a:defRPr kern="1200" baseline="30000">
              <a:solidFill>
                <a:sysClr val="windowText" lastClr="000000"/>
              </a:solidFill>
              <a:latin typeface="Trebuchet MS" pitchFamily="34" charset="0"/>
            </a:defRPr>
          </a:lvl3pPr>
          <a:lvl4pPr marL="1371600" algn="l" rtl="0" fontAlgn="base">
            <a:spcBef>
              <a:spcPct val="0"/>
            </a:spcBef>
            <a:spcAft>
              <a:spcPct val="0"/>
            </a:spcAft>
            <a:defRPr kern="1200" baseline="30000">
              <a:solidFill>
                <a:sysClr val="windowText" lastClr="000000"/>
              </a:solidFill>
              <a:latin typeface="Trebuchet MS" pitchFamily="34" charset="0"/>
            </a:defRPr>
          </a:lvl4pPr>
          <a:lvl5pPr marL="1828800" algn="l" rtl="0" fontAlgn="base">
            <a:spcBef>
              <a:spcPct val="0"/>
            </a:spcBef>
            <a:spcAft>
              <a:spcPct val="0"/>
            </a:spcAft>
            <a:defRPr kern="1200" baseline="30000">
              <a:solidFill>
                <a:sysClr val="windowText" lastClr="000000"/>
              </a:solidFill>
              <a:latin typeface="Trebuchet MS" pitchFamily="34" charset="0"/>
            </a:defRPr>
          </a:lvl5pPr>
          <a:lvl6pPr marL="2286000" algn="l" defTabSz="914400" rtl="0" eaLnBrk="1" latinLnBrk="0" hangingPunct="1">
            <a:defRPr kern="1200" baseline="30000">
              <a:solidFill>
                <a:sysClr val="windowText" lastClr="000000"/>
              </a:solidFill>
              <a:latin typeface="Trebuchet MS" pitchFamily="34" charset="0"/>
            </a:defRPr>
          </a:lvl6pPr>
          <a:lvl7pPr marL="2743200" algn="l" defTabSz="914400" rtl="0" eaLnBrk="1" latinLnBrk="0" hangingPunct="1">
            <a:defRPr kern="1200" baseline="30000">
              <a:solidFill>
                <a:sysClr val="windowText" lastClr="000000"/>
              </a:solidFill>
              <a:latin typeface="Trebuchet MS" pitchFamily="34" charset="0"/>
            </a:defRPr>
          </a:lvl7pPr>
          <a:lvl8pPr marL="3200400" algn="l" defTabSz="914400" rtl="0" eaLnBrk="1" latinLnBrk="0" hangingPunct="1">
            <a:defRPr kern="1200" baseline="30000">
              <a:solidFill>
                <a:sysClr val="windowText" lastClr="000000"/>
              </a:solidFill>
              <a:latin typeface="Trebuchet MS" pitchFamily="34" charset="0"/>
            </a:defRPr>
          </a:lvl8pPr>
          <a:lvl9pPr marL="3657600" algn="l" defTabSz="914400" rtl="0" eaLnBrk="1" latinLnBrk="0" hangingPunct="1">
            <a:defRPr kern="1200" baseline="30000">
              <a:solidFill>
                <a:sysClr val="windowText" lastClr="000000"/>
              </a:solidFill>
              <a:latin typeface="Trebuchet MS" pitchFamily="34" charset="0"/>
            </a:defRPr>
          </a:lvl9pPr>
        </a:lstStyle>
        <a:p xmlns:a="http://schemas.openxmlformats.org/drawingml/2006/main">
          <a:pPr algn="ctr"/>
          <a:r>
            <a:rPr lang="fr-FR" sz="2000" baseline="0" dirty="0" smtClean="0">
              <a:latin typeface="Calibri" pitchFamily="34" charset="0"/>
              <a:cs typeface="Calibri" pitchFamily="34" charset="0"/>
            </a:rPr>
            <a:t> Répartition des émissions de production d’éponge (teqCO</a:t>
          </a:r>
          <a:r>
            <a:rPr lang="fr-FR" sz="2000" baseline="-25000" dirty="0" smtClean="0">
              <a:latin typeface="Calibri" pitchFamily="34" charset="0"/>
              <a:cs typeface="Calibri" pitchFamily="34" charset="0"/>
            </a:rPr>
            <a:t>2</a:t>
          </a:r>
          <a:r>
            <a:rPr lang="fr-FR" sz="2000" baseline="0" dirty="0" smtClean="0">
              <a:latin typeface="Calibri" pitchFamily="34" charset="0"/>
              <a:cs typeface="Calibri" pitchFamily="34" charset="0"/>
            </a:rPr>
            <a:t>)</a:t>
          </a:r>
          <a:endParaRPr lang="fr-FR" sz="2000" dirty="0">
            <a:latin typeface="Calibri" pitchFamily="34" charset="0"/>
            <a:cs typeface="Calibri" pitchFamily="34" charset="0"/>
          </a:endParaRPr>
        </a:p>
      </cdr:txBody>
    </cdr:sp>
  </cdr:relSizeAnchor>
</c:userShapes>
</file>

<file path=ppt/drawings/drawing2.xml><?xml version="1.0" encoding="utf-8"?>
<c:userShapes xmlns:c="http://schemas.openxmlformats.org/drawingml/2006/chart">
  <cdr:relSizeAnchor xmlns:cdr="http://schemas.openxmlformats.org/drawingml/2006/chartDrawing">
    <cdr:from>
      <cdr:x>0.62979</cdr:x>
      <cdr:y>0.08522</cdr:y>
    </cdr:from>
    <cdr:to>
      <cdr:x>0.89362</cdr:x>
      <cdr:y>0.1287</cdr:y>
    </cdr:to>
    <cdr:sp macro="" textlink="">
      <cdr:nvSpPr>
        <cdr:cNvPr id="2" name="ZoneTexte 1"/>
        <cdr:cNvSpPr txBox="1"/>
      </cdr:nvSpPr>
      <cdr:spPr>
        <a:xfrm xmlns:a="http://schemas.openxmlformats.org/drawingml/2006/main">
          <a:off x="5328592" y="423436"/>
          <a:ext cx="2232250" cy="216033"/>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fr-FR" sz="1200" dirty="0" smtClean="0"/>
            <a:t>Fret routier entrant</a:t>
          </a:r>
          <a:endParaRPr lang="fr-FR" sz="1200" dirty="0"/>
        </a:p>
      </cdr:txBody>
    </cdr:sp>
  </cdr:relSizeAnchor>
  <cdr:relSizeAnchor xmlns:cdr="http://schemas.openxmlformats.org/drawingml/2006/chartDrawing">
    <cdr:from>
      <cdr:x>0.62979</cdr:x>
      <cdr:y>0.13043</cdr:y>
    </cdr:from>
    <cdr:to>
      <cdr:x>0.89362</cdr:x>
      <cdr:y>0.17391</cdr:y>
    </cdr:to>
    <cdr:sp macro="" textlink="">
      <cdr:nvSpPr>
        <cdr:cNvPr id="3" name="ZoneTexte 1"/>
        <cdr:cNvSpPr txBox="1"/>
      </cdr:nvSpPr>
      <cdr:spPr>
        <a:xfrm xmlns:a="http://schemas.openxmlformats.org/drawingml/2006/main">
          <a:off x="5328592" y="648072"/>
          <a:ext cx="2232250" cy="21603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r>
            <a:rPr lang="fr-FR" sz="1200" dirty="0" smtClean="0"/>
            <a:t>Déplacement domicile travail</a:t>
          </a:r>
          <a:endParaRPr lang="fr-FR" sz="1200" dirty="0"/>
        </a:p>
      </cdr:txBody>
    </cdr:sp>
  </cdr:relSizeAnchor>
  <cdr:relSizeAnchor xmlns:cdr="http://schemas.openxmlformats.org/drawingml/2006/chartDrawing">
    <cdr:from>
      <cdr:x>0.14043</cdr:x>
      <cdr:y>0.13768</cdr:y>
    </cdr:from>
    <cdr:to>
      <cdr:x>0.40426</cdr:x>
      <cdr:y>0.18116</cdr:y>
    </cdr:to>
    <cdr:sp macro="" textlink="">
      <cdr:nvSpPr>
        <cdr:cNvPr id="4" name="ZoneTexte 1"/>
        <cdr:cNvSpPr txBox="1"/>
      </cdr:nvSpPr>
      <cdr:spPr>
        <a:xfrm xmlns:a="http://schemas.openxmlformats.org/drawingml/2006/main">
          <a:off x="1188132" y="684076"/>
          <a:ext cx="2232250" cy="21603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pPr algn="r"/>
          <a:r>
            <a:rPr lang="fr-FR" sz="1200" dirty="0" smtClean="0"/>
            <a:t>Aluminium</a:t>
          </a:r>
          <a:endParaRPr lang="fr-FR" sz="1200" dirty="0"/>
        </a:p>
      </cdr:txBody>
    </cdr:sp>
  </cdr:relSizeAnchor>
  <cdr:relSizeAnchor xmlns:cdr="http://schemas.openxmlformats.org/drawingml/2006/chartDrawing">
    <cdr:from>
      <cdr:x>0.13617</cdr:x>
      <cdr:y>0.08696</cdr:y>
    </cdr:from>
    <cdr:to>
      <cdr:x>0.4</cdr:x>
      <cdr:y>0.13044</cdr:y>
    </cdr:to>
    <cdr:sp macro="" textlink="">
      <cdr:nvSpPr>
        <cdr:cNvPr id="5" name="ZoneTexte 1"/>
        <cdr:cNvSpPr txBox="1"/>
      </cdr:nvSpPr>
      <cdr:spPr>
        <a:xfrm xmlns:a="http://schemas.openxmlformats.org/drawingml/2006/main">
          <a:off x="1152128" y="432048"/>
          <a:ext cx="2232250" cy="216033"/>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pPr algn="r"/>
          <a:r>
            <a:rPr lang="fr-FR" sz="1200" dirty="0" smtClean="0"/>
            <a:t>Vanadium</a:t>
          </a:r>
          <a:endParaRPr lang="fr-FR" sz="1200" dirty="0"/>
        </a:p>
      </cdr:txBody>
    </cdr:sp>
  </cdr:relSizeAnchor>
  <cdr:relSizeAnchor xmlns:cdr="http://schemas.openxmlformats.org/drawingml/2006/chartDrawing">
    <cdr:from>
      <cdr:x>0.45958</cdr:x>
      <cdr:y>0.15768</cdr:y>
    </cdr:from>
    <cdr:to>
      <cdr:x>0.49788</cdr:x>
      <cdr:y>0.17942</cdr:y>
    </cdr:to>
    <cdr:sp macro="" textlink="">
      <cdr:nvSpPr>
        <cdr:cNvPr id="7" name="Connecteur droit 6"/>
        <cdr:cNvSpPr/>
      </cdr:nvSpPr>
      <cdr:spPr bwMode="auto">
        <a:xfrm xmlns:a="http://schemas.openxmlformats.org/drawingml/2006/main">
          <a:off x="3888455" y="783457"/>
          <a:ext cx="324054" cy="108017"/>
        </a:xfrm>
        <a:prstGeom xmlns:a="http://schemas.openxmlformats.org/drawingml/2006/main" prst="line">
          <a:avLst/>
        </a:prstGeom>
        <a:noFill xmlns:a="http://schemas.openxmlformats.org/drawingml/2006/main"/>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Overflow="clip" vert="horz" wrap="none" lIns="91440" tIns="45720" rIns="91440" bIns="45720" numCol="1" anchor="ctr" anchorCtr="0" compatLnSpc="1">
          <a:prstTxWarp prst="textNoShape">
            <a:avLst/>
          </a:prstTxWarp>
        </a:bodyPr>
        <a:lstStyle xmlns:a="http://schemas.openxmlformats.org/drawingml/2006/main"/>
        <a:p xmlns:a="http://schemas.openxmlformats.org/drawingml/2006/main">
          <a:endParaRPr lang="fr-FR"/>
        </a:p>
      </cdr:txBody>
    </cdr:sp>
  </cdr:relSizeAnchor>
  <cdr:relSizeAnchor xmlns:cdr="http://schemas.openxmlformats.org/drawingml/2006/chartDrawing">
    <cdr:from>
      <cdr:x>0.45532</cdr:x>
      <cdr:y>0.12145</cdr:y>
    </cdr:from>
    <cdr:to>
      <cdr:x>0.49788</cdr:x>
      <cdr:y>0.17218</cdr:y>
    </cdr:to>
    <cdr:sp macro="" textlink="">
      <cdr:nvSpPr>
        <cdr:cNvPr id="8" name="Connecteur droit 7"/>
        <cdr:cNvSpPr/>
      </cdr:nvSpPr>
      <cdr:spPr bwMode="auto">
        <a:xfrm xmlns:a="http://schemas.openxmlformats.org/drawingml/2006/main">
          <a:off x="3852412" y="603447"/>
          <a:ext cx="360097" cy="252054"/>
        </a:xfrm>
        <a:prstGeom xmlns:a="http://schemas.openxmlformats.org/drawingml/2006/main" prst="line">
          <a:avLst/>
        </a:prstGeom>
        <a:noFill xmlns:a="http://schemas.openxmlformats.org/drawingml/2006/main"/>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Overflow="clip" vert="horz" wrap="none" lIns="91440" tIns="45720" rIns="91440" bIns="45720" numCol="1" anchor="ctr" anchorCtr="0" compatLnSpc="1">
          <a:prstTxWarp prst="textNoShape">
            <a:avLst/>
          </a:prstTxWarp>
        </a:bodyPr>
        <a:lstStyle xmlns:a="http://schemas.openxmlformats.org/drawingml/2006/main"/>
        <a:p xmlns:a="http://schemas.openxmlformats.org/drawingml/2006/main">
          <a:endParaRPr lang="fr-FR"/>
        </a:p>
      </cdr:txBody>
    </cdr:sp>
  </cdr:relSizeAnchor>
  <cdr:relSizeAnchor xmlns:cdr="http://schemas.openxmlformats.org/drawingml/2006/chartDrawing">
    <cdr:from>
      <cdr:x>0.50213</cdr:x>
      <cdr:y>0.10696</cdr:y>
    </cdr:from>
    <cdr:to>
      <cdr:x>0.57447</cdr:x>
      <cdr:y>0.17218</cdr:y>
    </cdr:to>
    <cdr:sp macro="" textlink="">
      <cdr:nvSpPr>
        <cdr:cNvPr id="9" name="Connecteur droit 8"/>
        <cdr:cNvSpPr/>
      </cdr:nvSpPr>
      <cdr:spPr bwMode="auto">
        <a:xfrm xmlns:a="http://schemas.openxmlformats.org/drawingml/2006/main" flipH="1">
          <a:off x="4248468" y="531452"/>
          <a:ext cx="612065" cy="324049"/>
        </a:xfrm>
        <a:prstGeom xmlns:a="http://schemas.openxmlformats.org/drawingml/2006/main" prst="line">
          <a:avLst/>
        </a:prstGeom>
        <a:noFill xmlns:a="http://schemas.openxmlformats.org/drawingml/2006/main"/>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Overflow="clip" vert="horz" wrap="none" lIns="91440" tIns="45720" rIns="91440" bIns="45720" numCol="1" anchor="ctr" anchorCtr="0" compatLnSpc="1">
          <a:prstTxWarp prst="textNoShape">
            <a:avLst/>
          </a:prstTxWarp>
        </a:bodyPr>
        <a:lstStyle xmlns:a="http://schemas.openxmlformats.org/drawingml/2006/main"/>
        <a:p xmlns:a="http://schemas.openxmlformats.org/drawingml/2006/main">
          <a:endParaRPr lang="fr-FR"/>
        </a:p>
      </cdr:txBody>
    </cdr:sp>
  </cdr:relSizeAnchor>
  <cdr:relSizeAnchor xmlns:cdr="http://schemas.openxmlformats.org/drawingml/2006/chartDrawing">
    <cdr:from>
      <cdr:x>0.50639</cdr:x>
      <cdr:y>0.16667</cdr:y>
    </cdr:from>
    <cdr:to>
      <cdr:x>0.57447</cdr:x>
      <cdr:y>0.17218</cdr:y>
    </cdr:to>
    <cdr:sp macro="" textlink="">
      <cdr:nvSpPr>
        <cdr:cNvPr id="10" name="Connecteur droit 9"/>
        <cdr:cNvSpPr/>
      </cdr:nvSpPr>
      <cdr:spPr bwMode="auto">
        <a:xfrm xmlns:a="http://schemas.openxmlformats.org/drawingml/2006/main" flipH="1">
          <a:off x="4284512" y="828091"/>
          <a:ext cx="576028" cy="27409"/>
        </a:xfrm>
        <a:prstGeom xmlns:a="http://schemas.openxmlformats.org/drawingml/2006/main" prst="line">
          <a:avLst/>
        </a:prstGeom>
        <a:noFill xmlns:a="http://schemas.openxmlformats.org/drawingml/2006/main"/>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Overflow="clip" vert="horz" wrap="none" lIns="91440" tIns="45720" rIns="91440" bIns="45720" numCol="1" anchor="ctr" anchorCtr="0" compatLnSpc="1">
          <a:prstTxWarp prst="textNoShape">
            <a:avLst/>
          </a:prstTxWarp>
        </a:bodyPr>
        <a:lstStyle xmlns:a="http://schemas.openxmlformats.org/drawingml/2006/main"/>
        <a:p xmlns:a="http://schemas.openxmlformats.org/drawingml/2006/main">
          <a:endParaRPr lang="fr-FR"/>
        </a:p>
      </cdr:txBody>
    </cdr:sp>
  </cdr:relSizeAnchor>
  <cdr:relSizeAnchor xmlns:cdr="http://schemas.openxmlformats.org/drawingml/2006/chartDrawing">
    <cdr:from>
      <cdr:x>0.5617</cdr:x>
      <cdr:y>0.18116</cdr:y>
    </cdr:from>
    <cdr:to>
      <cdr:x>0.82553</cdr:x>
      <cdr:y>0.22464</cdr:y>
    </cdr:to>
    <cdr:sp macro="" textlink="">
      <cdr:nvSpPr>
        <cdr:cNvPr id="11" name="ZoneTexte 1"/>
        <cdr:cNvSpPr txBox="1"/>
      </cdr:nvSpPr>
      <cdr:spPr>
        <a:xfrm xmlns:a="http://schemas.openxmlformats.org/drawingml/2006/main">
          <a:off x="4752528" y="900100"/>
          <a:ext cx="2232250" cy="216032"/>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pPr algn="r"/>
          <a:r>
            <a:rPr lang="fr-FR" sz="1200" dirty="0" smtClean="0"/>
            <a:t>Electricité</a:t>
          </a:r>
          <a:endParaRPr lang="fr-FR" sz="1200" dirty="0"/>
        </a:p>
      </cdr:txBody>
    </cdr:sp>
  </cdr:relSizeAnchor>
  <cdr:relSizeAnchor xmlns:cdr="http://schemas.openxmlformats.org/drawingml/2006/chartDrawing">
    <cdr:from>
      <cdr:x>0.53191</cdr:x>
      <cdr:y>0.21014</cdr:y>
    </cdr:from>
    <cdr:to>
      <cdr:x>0.66808</cdr:x>
      <cdr:y>0.21739</cdr:y>
    </cdr:to>
    <cdr:sp macro="" textlink="">
      <cdr:nvSpPr>
        <cdr:cNvPr id="12" name="Connecteur droit 11"/>
        <cdr:cNvSpPr/>
      </cdr:nvSpPr>
      <cdr:spPr bwMode="auto">
        <a:xfrm xmlns:a="http://schemas.openxmlformats.org/drawingml/2006/main" flipH="1" flipV="1">
          <a:off x="4500498" y="1044115"/>
          <a:ext cx="1152129" cy="36005"/>
        </a:xfrm>
        <a:prstGeom xmlns:a="http://schemas.openxmlformats.org/drawingml/2006/main" prst="line">
          <a:avLst/>
        </a:prstGeom>
        <a:noFill xmlns:a="http://schemas.openxmlformats.org/drawingml/2006/main"/>
        <a:ln xmlns:a="http://schemas.openxmlformats.org/drawingml/2006/main" w="9525" cap="flat" cmpd="sng" algn="ctr">
          <a:solidFill>
            <a:schemeClr val="tx1"/>
          </a:solidFill>
          <a:prstDash val="solid"/>
          <a:round/>
          <a:headEnd type="none" w="med" len="med"/>
          <a:tailEnd type="none" w="med" len="med"/>
        </a:ln>
        <a:effectLst xmlns:a="http://schemas.openxmlformats.org/drawingml/2006/main"/>
      </cdr:spPr>
      <cdr:txBody>
        <a:bodyPr xmlns:a="http://schemas.openxmlformats.org/drawingml/2006/main" vertOverflow="clip" vert="horz" wrap="none" lIns="91440" tIns="45720" rIns="91440" bIns="45720" numCol="1" anchor="ctr" anchorCtr="0" compatLnSpc="1">
          <a:prstTxWarp prst="textNoShape">
            <a:avLst/>
          </a:prstTxWarp>
        </a:bodyPr>
        <a:lstStyle xmlns:a="http://schemas.openxmlformats.org/drawingml/2006/main"/>
        <a:p xmlns:a="http://schemas.openxmlformats.org/drawingml/2006/main">
          <a:endParaRPr lang="fr-FR"/>
        </a:p>
      </cdr:txBody>
    </cdr:sp>
  </cdr:relSizeAnchor>
  <cdr:relSizeAnchor xmlns:cdr="http://schemas.openxmlformats.org/drawingml/2006/chartDrawing">
    <cdr:from>
      <cdr:x>0.06383</cdr:x>
      <cdr:y>0</cdr:y>
    </cdr:from>
    <cdr:to>
      <cdr:x>0.95745</cdr:x>
      <cdr:y>0.08053</cdr:y>
    </cdr:to>
    <cdr:sp macro="" textlink="">
      <cdr:nvSpPr>
        <cdr:cNvPr id="13" name="ZoneTexte 8"/>
        <cdr:cNvSpPr txBox="1"/>
      </cdr:nvSpPr>
      <cdr:spPr>
        <a:xfrm xmlns:a="http://schemas.openxmlformats.org/drawingml/2006/main">
          <a:off x="540060" y="0"/>
          <a:ext cx="7560840" cy="40011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pPr algn="ctr"/>
          <a:r>
            <a:rPr lang="fr-FR" sz="2000" baseline="0" dirty="0" smtClean="0">
              <a:latin typeface="Calibri" pitchFamily="34" charset="0"/>
              <a:cs typeface="Calibri" pitchFamily="34" charset="0"/>
            </a:rPr>
            <a:t> Répartition des émissions de production de lingots</a:t>
          </a:r>
          <a:r>
            <a:rPr lang="fr-FR" sz="2000" dirty="0" smtClean="0">
              <a:latin typeface="Calibri" pitchFamily="34" charset="0"/>
              <a:cs typeface="Calibri" pitchFamily="34" charset="0"/>
            </a:rPr>
            <a:t> de titane</a:t>
          </a:r>
          <a:r>
            <a:rPr lang="fr-FR" sz="2000" baseline="0" dirty="0" smtClean="0">
              <a:latin typeface="Calibri" pitchFamily="34" charset="0"/>
              <a:cs typeface="Calibri" pitchFamily="34" charset="0"/>
            </a:rPr>
            <a:t> (teqCO</a:t>
          </a:r>
          <a:r>
            <a:rPr lang="fr-FR" sz="2000" baseline="-25000" dirty="0" smtClean="0">
              <a:latin typeface="Calibri" pitchFamily="34" charset="0"/>
              <a:cs typeface="Calibri" pitchFamily="34" charset="0"/>
            </a:rPr>
            <a:t>2</a:t>
          </a:r>
          <a:r>
            <a:rPr lang="fr-FR" sz="2000" baseline="0" dirty="0" smtClean="0">
              <a:latin typeface="Calibri" pitchFamily="34" charset="0"/>
              <a:cs typeface="Calibri" pitchFamily="34" charset="0"/>
            </a:rPr>
            <a:t>)</a:t>
          </a:r>
          <a:endParaRPr lang="fr-FR" sz="2000" dirty="0">
            <a:latin typeface="Calibri" pitchFamily="34" charset="0"/>
            <a:cs typeface="Calibri" pitchFamily="34" charset="0"/>
          </a:endParaRPr>
        </a:p>
      </cdr:txBody>
    </cdr:sp>
  </cdr:relSizeAnchor>
</c:userShapes>
</file>

<file path=ppt/drawings/drawing3.xml><?xml version="1.0" encoding="utf-8"?>
<c:userShapes xmlns:c="http://schemas.openxmlformats.org/drawingml/2006/chart">
  <cdr:relSizeAnchor xmlns:cdr="http://schemas.openxmlformats.org/drawingml/2006/chartDrawing">
    <cdr:from>
      <cdr:x>0.02079</cdr:x>
      <cdr:y>0.60194</cdr:y>
    </cdr:from>
    <cdr:to>
      <cdr:x>0.05914</cdr:x>
      <cdr:y>0.84478</cdr:y>
    </cdr:to>
    <cdr:sp macro="" textlink="">
      <cdr:nvSpPr>
        <cdr:cNvPr id="2" name="ZoneTexte 1"/>
        <cdr:cNvSpPr txBox="1"/>
      </cdr:nvSpPr>
      <cdr:spPr>
        <a:xfrm xmlns:a="http://schemas.openxmlformats.org/drawingml/2006/main">
          <a:off x="157932" y="2694356"/>
          <a:ext cx="291321" cy="1086978"/>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fr-FR" sz="1200" b="1"/>
            <a:t>teqCO</a:t>
          </a:r>
          <a:r>
            <a:rPr lang="fr-FR" sz="1200" b="1" baseline="-25000"/>
            <a:t>2</a:t>
          </a:r>
          <a:r>
            <a:rPr lang="fr-FR" sz="1200" b="1"/>
            <a:t>/t Ti</a:t>
          </a:r>
        </a:p>
      </cdr:txBody>
    </cdr:sp>
  </cdr:relSizeAnchor>
</c:userShapes>
</file>

<file path=ppt/drawings/drawing4.xml><?xml version="1.0" encoding="utf-8"?>
<c:userShapes xmlns:c="http://schemas.openxmlformats.org/drawingml/2006/chart">
  <cdr:relSizeAnchor xmlns:cdr="http://schemas.openxmlformats.org/drawingml/2006/chartDrawing">
    <cdr:from>
      <cdr:x>0.02079</cdr:x>
      <cdr:y>0.60194</cdr:y>
    </cdr:from>
    <cdr:to>
      <cdr:x>0.05914</cdr:x>
      <cdr:y>0.84478</cdr:y>
    </cdr:to>
    <cdr:sp macro="" textlink="">
      <cdr:nvSpPr>
        <cdr:cNvPr id="2" name="ZoneTexte 1"/>
        <cdr:cNvSpPr txBox="1"/>
      </cdr:nvSpPr>
      <cdr:spPr>
        <a:xfrm xmlns:a="http://schemas.openxmlformats.org/drawingml/2006/main">
          <a:off x="157932" y="2694356"/>
          <a:ext cx="291321" cy="1086978"/>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fr-FR" sz="1200" b="1"/>
            <a:t>teqCO</a:t>
          </a:r>
          <a:r>
            <a:rPr lang="fr-FR" sz="1200" b="1" baseline="-25000"/>
            <a:t>2</a:t>
          </a:r>
          <a:r>
            <a:rPr lang="fr-FR" sz="1200" b="1"/>
            <a:t>/t Ti</a:t>
          </a:r>
        </a:p>
      </cdr:txBody>
    </cdr:sp>
  </cdr:relSizeAnchor>
  <cdr:relSizeAnchor xmlns:cdr="http://schemas.openxmlformats.org/drawingml/2006/chartDrawing">
    <cdr:from>
      <cdr:x>0.02079</cdr:x>
      <cdr:y>0.60194</cdr:y>
    </cdr:from>
    <cdr:to>
      <cdr:x>0.05914</cdr:x>
      <cdr:y>0.84478</cdr:y>
    </cdr:to>
    <cdr:sp macro="" textlink="">
      <cdr:nvSpPr>
        <cdr:cNvPr id="3" name="ZoneTexte 1"/>
        <cdr:cNvSpPr txBox="1"/>
      </cdr:nvSpPr>
      <cdr:spPr>
        <a:xfrm xmlns:a="http://schemas.openxmlformats.org/drawingml/2006/main">
          <a:off x="157932" y="2694356"/>
          <a:ext cx="291321" cy="1086978"/>
        </a:xfrm>
        <a:prstGeom xmlns:a="http://schemas.openxmlformats.org/drawingml/2006/main" prst="rect">
          <a:avLst/>
        </a:prstGeom>
      </cdr:spPr>
      <cdr:txBody>
        <a:bodyPr xmlns:a="http://schemas.openxmlformats.org/drawingml/2006/main" vertOverflow="clip" vert="vert270" wrap="square" rtlCol="0"/>
        <a:lstStyle xmlns:a="http://schemas.openxmlformats.org/drawingml/2006/main"/>
        <a:p xmlns:a="http://schemas.openxmlformats.org/drawingml/2006/main">
          <a:r>
            <a:rPr lang="fr-FR" sz="1200" b="1"/>
            <a:t>teqCO</a:t>
          </a:r>
          <a:r>
            <a:rPr lang="fr-FR" sz="1200" b="1" baseline="-25000"/>
            <a:t>2</a:t>
          </a:r>
          <a:r>
            <a:rPr lang="fr-FR" sz="1200" b="1"/>
            <a:t>/t Ti</a:t>
          </a:r>
        </a:p>
      </cdr:txBody>
    </cdr:sp>
  </cdr:relSizeAnchor>
  <cdr:relSizeAnchor xmlns:cdr="http://schemas.openxmlformats.org/drawingml/2006/chartDrawing">
    <cdr:from>
      <cdr:x>0.23225</cdr:x>
      <cdr:y>0.02299</cdr:y>
    </cdr:from>
    <cdr:to>
      <cdr:x>0.80488</cdr:x>
      <cdr:y>0.13612</cdr:y>
    </cdr:to>
    <cdr:sp macro="" textlink="">
      <cdr:nvSpPr>
        <cdr:cNvPr id="4" name="ZoneTexte 3"/>
        <cdr:cNvSpPr txBox="1"/>
      </cdr:nvSpPr>
      <cdr:spPr>
        <a:xfrm xmlns:a="http://schemas.openxmlformats.org/drawingml/2006/main">
          <a:off x="2123728" y="144016"/>
          <a:ext cx="5236128" cy="708725"/>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rtl="0" fontAlgn="base"/>
          <a:r>
            <a:rPr lang="en-US" sz="1800" b="1" i="0" baseline="0" dirty="0" err="1">
              <a:latin typeface="+mn-lt"/>
              <a:ea typeface="+mn-ea"/>
              <a:cs typeface="+mn-cs"/>
            </a:rPr>
            <a:t>Filière</a:t>
          </a:r>
          <a:r>
            <a:rPr lang="en-US" sz="1800" b="1" i="0" baseline="0" dirty="0">
              <a:latin typeface="+mn-lt"/>
              <a:ea typeface="+mn-ea"/>
              <a:cs typeface="+mn-cs"/>
            </a:rPr>
            <a:t> "</a:t>
          </a:r>
          <a:r>
            <a:rPr lang="en-US" sz="1800" b="1" i="0" baseline="0" dirty="0" err="1">
              <a:latin typeface="+mn-lt"/>
              <a:ea typeface="+mn-ea"/>
              <a:cs typeface="+mn-cs"/>
            </a:rPr>
            <a:t>recyclage</a:t>
          </a:r>
          <a:r>
            <a:rPr lang="en-US" sz="1800" b="1" i="0" baseline="0" dirty="0">
              <a:latin typeface="+mn-lt"/>
              <a:ea typeface="+mn-ea"/>
              <a:cs typeface="+mn-cs"/>
            </a:rPr>
            <a:t>" (teqCO</a:t>
          </a:r>
          <a:r>
            <a:rPr lang="en-US" sz="1800" b="1" i="0" baseline="-25000" dirty="0">
              <a:latin typeface="+mn-lt"/>
              <a:ea typeface="+mn-ea"/>
              <a:cs typeface="+mn-cs"/>
            </a:rPr>
            <a:t>2</a:t>
          </a:r>
          <a:r>
            <a:rPr lang="en-US" sz="1800" b="1" i="0" baseline="0" dirty="0">
              <a:latin typeface="+mn-lt"/>
              <a:ea typeface="+mn-ea"/>
              <a:cs typeface="+mn-cs"/>
            </a:rPr>
            <a:t>/t Ti)</a:t>
          </a:r>
        </a:p>
      </cdr:txBody>
    </cdr:sp>
  </cdr:relSizeAnchor>
</c:userShapes>
</file>

<file path=ppt/drawings/drawing5.xml><?xml version="1.0" encoding="utf-8"?>
<c:userShapes xmlns:c="http://schemas.openxmlformats.org/drawingml/2006/chart">
  <cdr:relSizeAnchor xmlns:cdr="http://schemas.openxmlformats.org/drawingml/2006/chartDrawing">
    <cdr:from>
      <cdr:x>0.05983</cdr:x>
      <cdr:y>0.46875</cdr:y>
    </cdr:from>
    <cdr:to>
      <cdr:x>0.24625</cdr:x>
      <cdr:y>0.73001</cdr:y>
    </cdr:to>
    <cdr:grpSp>
      <cdr:nvGrpSpPr>
        <cdr:cNvPr id="2" name="Groupe 1"/>
        <cdr:cNvGrpSpPr/>
      </cdr:nvGrpSpPr>
      <cdr:grpSpPr>
        <a:xfrm xmlns:a="http://schemas.openxmlformats.org/drawingml/2006/main">
          <a:off x="504064" y="2160240"/>
          <a:ext cx="1570576" cy="1204020"/>
          <a:chOff x="0" y="0"/>
          <a:chExt cx="1417422" cy="1328448"/>
        </a:xfrm>
      </cdr:grpSpPr>
      <cdr:sp macro="" textlink="">
        <cdr:nvSpPr>
          <cdr:cNvPr id="3" name="Flèche en arc 2"/>
          <cdr:cNvSpPr/>
        </cdr:nvSpPr>
        <cdr:spPr bwMode="auto">
          <a:xfrm xmlns:a="http://schemas.openxmlformats.org/drawingml/2006/main" rot="5400000" flipH="1">
            <a:off x="-2056" y="2056"/>
            <a:ext cx="1328448" cy="1324336"/>
          </a:xfrm>
          <a:prstGeom xmlns:a="http://schemas.openxmlformats.org/drawingml/2006/main" prst="circularArrow">
            <a:avLst>
              <a:gd name="adj1" fmla="val 12500"/>
              <a:gd name="adj2" fmla="val 1142319"/>
              <a:gd name="adj3" fmla="val 20457681"/>
              <a:gd name="adj4" fmla="val 13112392"/>
              <a:gd name="adj5" fmla="val 12500"/>
            </a:avLst>
          </a:prstGeom>
          <a:noFill xmlns:a="http://schemas.openxmlformats.org/drawingml/2006/main"/>
          <a:ln xmlns:a="http://schemas.openxmlformats.org/drawingml/2006/main" w="28575" cap="flat" cmpd="sng" algn="ctr">
            <a:solidFill>
              <a:srgbClr val="1078C4"/>
            </a:solidFill>
            <a:prstDash val="solid"/>
            <a:round/>
            <a:headEnd type="none" w="med" len="med"/>
            <a:tailEnd type="none" w="med" len="med"/>
          </a:ln>
          <a:effectLst xmlns:a="http://schemas.openxmlformats.org/drawingml/2006/main"/>
        </cdr:spPr>
        <cdr:txBody>
          <a:bodyPr xmlns:a="http://schemas.openxmlformats.org/drawingml/2006/main" vert="horz" wrap="none" lIns="91440" tIns="45720" rIns="91440" bIns="45720" numCol="1" rtlCol="0" anchor="ctr" anchorCtr="0" compatLnSpc="1">
            <a:prstTxWarp prst="textNoShape">
              <a:avLst/>
            </a:prstTxWarp>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marL="0" marR="0" indent="0" algn="ctr"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30000" dirty="0" smtClean="0">
              <a:ln>
                <a:noFill/>
              </a:ln>
              <a:solidFill>
                <a:sysClr val="windowText" lastClr="000000"/>
              </a:solidFill>
              <a:effectLst/>
              <a:latin typeface="Trebuchet MS" pitchFamily="34" charset="0"/>
            </a:endParaRPr>
          </a:p>
        </cdr:txBody>
      </cdr:sp>
      <cdr:sp macro="" textlink="">
        <cdr:nvSpPr>
          <cdr:cNvPr id="4" name="Rectangle à coins arrondis 3"/>
          <cdr:cNvSpPr/>
        </cdr:nvSpPr>
        <cdr:spPr bwMode="auto">
          <a:xfrm xmlns:a="http://schemas.openxmlformats.org/drawingml/2006/main" rot="10800000" flipV="1">
            <a:off x="667022" y="543287"/>
            <a:ext cx="750400" cy="349256"/>
          </a:xfrm>
          <a:prstGeom xmlns:a="http://schemas.openxmlformats.org/drawingml/2006/main" prst="roundRect">
            <a:avLst/>
          </a:prstGeom>
          <a:solidFill xmlns:a="http://schemas.openxmlformats.org/drawingml/2006/main">
            <a:sysClr val="window" lastClr="FFFFFF"/>
          </a:solidFill>
          <a:ln xmlns:a="http://schemas.openxmlformats.org/drawingml/2006/main" w="28575" cap="flat" cmpd="sng" algn="ctr">
            <a:solidFill>
              <a:srgbClr val="1078C4"/>
            </a:solidFill>
            <a:prstDash val="solid"/>
            <a:round/>
            <a:headEnd type="none" w="med" len="med"/>
            <a:tailEnd type="none" w="med" len="med"/>
          </a:ln>
          <a:effectLst xmlns:a="http://schemas.openxmlformats.org/drawingml/2006/main"/>
        </cdr:spPr>
        <cdr:txBody>
          <a:bodyPr xmlns:a="http://schemas.openxmlformats.org/drawingml/2006/main" vert="horz" wrap="none" lIns="91440" tIns="45720" rIns="91440" bIns="45720" numCol="1" rtlCol="0" anchor="ctr" anchorCtr="0" compatLnSpc="1">
            <a:prstTxWarp prst="textNoShape">
              <a:avLst/>
            </a:prstTxWarp>
          </a:bodyPr>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marL="0" marR="0" indent="0" algn="ctr"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ysClr val="windowText" lastClr="000000"/>
                </a:solidFill>
                <a:effectLst/>
                <a:latin typeface="Trebuchet MS" pitchFamily="34" charset="0"/>
              </a:rPr>
              <a:t>X 4,3</a:t>
            </a:r>
          </a:p>
        </cdr:txBody>
      </cdr:sp>
    </cdr:grpSp>
  </cdr:relSizeAnchor>
  <cdr:relSizeAnchor xmlns:cdr="http://schemas.openxmlformats.org/drawingml/2006/chartDrawing">
    <cdr:from>
      <cdr:x>0.01035</cdr:x>
      <cdr:y>0.42985</cdr:y>
    </cdr:from>
    <cdr:to>
      <cdr:x>0.05684</cdr:x>
      <cdr:y>0.58726</cdr:y>
    </cdr:to>
    <cdr:sp macro="" textlink="">
      <cdr:nvSpPr>
        <cdr:cNvPr id="6" name="ZoneTexte 1"/>
        <cdr:cNvSpPr txBox="1"/>
      </cdr:nvSpPr>
      <cdr:spPr>
        <a:xfrm xmlns:a="http://schemas.openxmlformats.org/drawingml/2006/main">
          <a:off x="68037" y="2111511"/>
          <a:ext cx="305760" cy="773205"/>
        </a:xfrm>
        <a:prstGeom xmlns:a="http://schemas.openxmlformats.org/drawingml/2006/main" prst="rect">
          <a:avLst/>
        </a:prstGeom>
      </cdr:spPr>
      <cdr:txBody>
        <a:bodyPr xmlns:a="http://schemas.openxmlformats.org/drawingml/2006/main" vert="vert270"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marL="0" marR="0" indent="0" defTabSz="914400" rtl="0" eaLnBrk="1" fontAlgn="auto" latinLnBrk="0" hangingPunct="1">
            <a:lnSpc>
              <a:spcPct val="100000"/>
            </a:lnSpc>
            <a:spcBef>
              <a:spcPts val="0"/>
            </a:spcBef>
            <a:spcAft>
              <a:spcPts val="0"/>
            </a:spcAft>
            <a:buClrTx/>
            <a:buSzTx/>
            <a:buFontTx/>
            <a:buNone/>
            <a:tabLst/>
            <a:defRPr/>
          </a:pPr>
          <a:r>
            <a:rPr lang="fr-FR" sz="1100" b="1" i="0" baseline="0">
              <a:latin typeface="Calibri"/>
            </a:rPr>
            <a:t>teqCO</a:t>
          </a:r>
          <a:r>
            <a:rPr lang="fr-FR" sz="1100" b="1" i="0" baseline="-25000">
              <a:latin typeface="Calibri"/>
            </a:rPr>
            <a:t>2</a:t>
          </a:r>
          <a:r>
            <a:rPr lang="fr-FR" sz="1100" b="1" i="0" baseline="0">
              <a:latin typeface="Calibri"/>
            </a:rPr>
            <a:t>/t Ti</a:t>
          </a:r>
        </a:p>
        <a:p xmlns:a="http://schemas.openxmlformats.org/drawingml/2006/main">
          <a:endParaRPr lang="fr-FR" sz="1100"/>
        </a:p>
      </cdr:txBody>
    </cdr:sp>
  </cdr:relSizeAnchor>
  <cdr:relSizeAnchor xmlns:cdr="http://schemas.openxmlformats.org/drawingml/2006/chartDrawing">
    <cdr:from>
      <cdr:x>0.78205</cdr:x>
      <cdr:y>0.16406</cdr:y>
    </cdr:from>
    <cdr:to>
      <cdr:x>0.96086</cdr:x>
      <cdr:y>0.45232</cdr:y>
    </cdr:to>
    <cdr:grpSp>
      <cdr:nvGrpSpPr>
        <cdr:cNvPr id="7" name="Groupe 6"/>
        <cdr:cNvGrpSpPr/>
      </cdr:nvGrpSpPr>
      <cdr:grpSpPr>
        <a:xfrm xmlns:a="http://schemas.openxmlformats.org/drawingml/2006/main">
          <a:off x="6588721" y="756072"/>
          <a:ext cx="1506463" cy="1328450"/>
          <a:chOff x="-454910" y="-2383488"/>
          <a:chExt cx="1359579" cy="1465735"/>
        </a:xfrm>
      </cdr:grpSpPr>
      <cdr:sp macro="" textlink="">
        <cdr:nvSpPr>
          <cdr:cNvPr id="8" name="Flèche en arc 7"/>
          <cdr:cNvSpPr/>
        </cdr:nvSpPr>
        <cdr:spPr bwMode="auto">
          <a:xfrm xmlns:a="http://schemas.openxmlformats.org/drawingml/2006/main" rot="5400000" flipH="1">
            <a:off x="-590181" y="-2248217"/>
            <a:ext cx="1465735" cy="1195194"/>
          </a:xfrm>
          <a:prstGeom xmlns:a="http://schemas.openxmlformats.org/drawingml/2006/main" prst="circularArrow">
            <a:avLst>
              <a:gd name="adj1" fmla="val 12500"/>
              <a:gd name="adj2" fmla="val 1142319"/>
              <a:gd name="adj3" fmla="val 20457681"/>
              <a:gd name="adj4" fmla="val 13112392"/>
              <a:gd name="adj5" fmla="val 12500"/>
            </a:avLst>
          </a:prstGeom>
          <a:noFill xmlns:a="http://schemas.openxmlformats.org/drawingml/2006/main"/>
          <a:ln xmlns:a="http://schemas.openxmlformats.org/drawingml/2006/main" w="28575" cap="flat" cmpd="sng" algn="ctr">
            <a:solidFill>
              <a:srgbClr val="1078C4"/>
            </a:solidFill>
            <a:prstDash val="solid"/>
            <a:round/>
            <a:headEnd type="none" w="med" len="med"/>
            <a:tailEnd type="none" w="med" len="med"/>
          </a:ln>
          <a:effectLst xmlns:a="http://schemas.openxmlformats.org/drawingml/2006/main"/>
        </cdr:spPr>
        <cdr:txBody>
          <a:bodyPr xmlns:a="http://schemas.openxmlformats.org/drawingml/2006/main" vert="horz" wrap="none" lIns="91440" tIns="45720" rIns="91440" bIns="45720" numCol="1" rtlCol="0" anchor="ctr" anchorCtr="0" compatLnSpc="1">
            <a:prstTxWarp prst="textNoShape">
              <a:avLst/>
            </a:prstTxWarp>
          </a:bodyPr>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pPr marL="0" marR="0" indent="0" algn="ctr"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30000" dirty="0" smtClean="0">
              <a:ln>
                <a:noFill/>
              </a:ln>
              <a:solidFill>
                <a:sysClr val="windowText" lastClr="000000"/>
              </a:solidFill>
              <a:effectLst/>
              <a:latin typeface="Trebuchet MS" pitchFamily="34" charset="0"/>
            </a:endParaRPr>
          </a:p>
        </cdr:txBody>
      </cdr:sp>
      <cdr:sp macro="" textlink="">
        <cdr:nvSpPr>
          <cdr:cNvPr id="9" name="Rectangle à coins arrondis 8"/>
          <cdr:cNvSpPr/>
        </cdr:nvSpPr>
        <cdr:spPr bwMode="auto">
          <a:xfrm xmlns:a="http://schemas.openxmlformats.org/drawingml/2006/main" rot="10800000" flipV="1">
            <a:off x="227444" y="-1867066"/>
            <a:ext cx="677225" cy="385349"/>
          </a:xfrm>
          <a:prstGeom xmlns:a="http://schemas.openxmlformats.org/drawingml/2006/main" prst="roundRect">
            <a:avLst/>
          </a:prstGeom>
          <a:solidFill xmlns:a="http://schemas.openxmlformats.org/drawingml/2006/main">
            <a:sysClr val="window" lastClr="FFFFFF"/>
          </a:solidFill>
          <a:ln xmlns:a="http://schemas.openxmlformats.org/drawingml/2006/main" w="28575" cap="flat" cmpd="sng" algn="ctr">
            <a:solidFill>
              <a:srgbClr val="1078C4"/>
            </a:solidFill>
            <a:prstDash val="solid"/>
            <a:round/>
            <a:headEnd type="none" w="med" len="med"/>
            <a:tailEnd type="none" w="med" len="med"/>
          </a:ln>
          <a:effectLst xmlns:a="http://schemas.openxmlformats.org/drawingml/2006/main"/>
        </cdr:spPr>
        <cdr:txBody>
          <a:bodyPr xmlns:a="http://schemas.openxmlformats.org/drawingml/2006/main" vert="horz" wrap="none" lIns="91440" tIns="45720" rIns="91440" bIns="45720" numCol="1" rtlCol="0" anchor="ctr" anchorCtr="0" compatLnSpc="1">
            <a:prstTxWarp prst="textNoShape">
              <a:avLst/>
            </a:prstTxWarp>
          </a:bodyPr>
          <a:lstStyle xmlns:a="http://schemas.openxmlformats.org/drawingml/2006/main">
            <a:lvl1pPr marL="0" indent="0">
              <a:defRPr sz="1100">
                <a:latin typeface="Trebuchet MS"/>
              </a:defRPr>
            </a:lvl1pPr>
            <a:lvl2pPr marL="457200" indent="0">
              <a:defRPr sz="1100">
                <a:latin typeface="Trebuchet MS"/>
              </a:defRPr>
            </a:lvl2pPr>
            <a:lvl3pPr marL="914400" indent="0">
              <a:defRPr sz="1100">
                <a:latin typeface="Trebuchet MS"/>
              </a:defRPr>
            </a:lvl3pPr>
            <a:lvl4pPr marL="1371600" indent="0">
              <a:defRPr sz="1100">
                <a:latin typeface="Trebuchet MS"/>
              </a:defRPr>
            </a:lvl4pPr>
            <a:lvl5pPr marL="1828800" indent="0">
              <a:defRPr sz="1100">
                <a:latin typeface="Trebuchet MS"/>
              </a:defRPr>
            </a:lvl5pPr>
            <a:lvl6pPr marL="2286000" indent="0">
              <a:defRPr sz="1100">
                <a:latin typeface="Trebuchet MS"/>
              </a:defRPr>
            </a:lvl6pPr>
            <a:lvl7pPr marL="2743200" indent="0">
              <a:defRPr sz="1100">
                <a:latin typeface="Trebuchet MS"/>
              </a:defRPr>
            </a:lvl7pPr>
            <a:lvl8pPr marL="3200400" indent="0">
              <a:defRPr sz="1100">
                <a:latin typeface="Trebuchet MS"/>
              </a:defRPr>
            </a:lvl8pPr>
            <a:lvl9pPr marL="3657600" indent="0">
              <a:defRPr sz="1100">
                <a:latin typeface="Trebuchet MS"/>
              </a:defRPr>
            </a:lvl9pPr>
          </a:lstStyle>
          <a:p xmlns:a="http://schemas.openxmlformats.org/drawingml/2006/main">
            <a:pPr marL="0" marR="0" indent="0" algn="ctr" defTabSz="914400" rtl="0" eaLnBrk="1" fontAlgn="base" latinLnBrk="0" hangingPunct="1">
              <a:lnSpc>
                <a:spcPct val="100000"/>
              </a:lnSpc>
              <a:spcBef>
                <a:spcPct val="0"/>
              </a:spcBef>
              <a:spcAft>
                <a:spcPct val="0"/>
              </a:spcAft>
              <a:buClrTx/>
              <a:buSzTx/>
              <a:buFontTx/>
              <a:buNone/>
              <a:tabLst/>
            </a:pPr>
            <a:r>
              <a:rPr kumimoji="0" lang="fr-FR" sz="1600" b="0" i="0" u="none" strike="noStrike" cap="none" normalizeH="0" baseline="0" dirty="0" smtClean="0">
                <a:ln>
                  <a:noFill/>
                </a:ln>
                <a:solidFill>
                  <a:sysClr val="windowText" lastClr="000000"/>
                </a:solidFill>
                <a:effectLst/>
                <a:latin typeface="Trebuchet MS" pitchFamily="34" charset="0"/>
              </a:rPr>
              <a:t>X 3,6</a:t>
            </a:r>
          </a:p>
        </cdr:txBody>
      </cdr:sp>
    </cdr:grp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4486" cy="497095"/>
          </a:xfrm>
          <a:prstGeom prst="rect">
            <a:avLst/>
          </a:prstGeom>
          <a:noFill/>
          <a:ln w="9525">
            <a:noFill/>
            <a:miter lim="800000"/>
            <a:headEnd/>
            <a:tailEnd/>
          </a:ln>
          <a:effectLst/>
        </p:spPr>
        <p:txBody>
          <a:bodyPr vert="horz" wrap="square" lIns="91385" tIns="45692" rIns="91385" bIns="45692" numCol="1" anchor="t" anchorCtr="0" compatLnSpc="1">
            <a:prstTxWarp prst="textNoShape">
              <a:avLst/>
            </a:prstTxWarp>
          </a:bodyPr>
          <a:lstStyle>
            <a:lvl1pPr algn="l" defTabSz="913904">
              <a:defRPr sz="1200" baseline="0">
                <a:latin typeface="Times New Roman" pitchFamily="18" charset="0"/>
              </a:defRPr>
            </a:lvl1pPr>
          </a:lstStyle>
          <a:p>
            <a:pPr>
              <a:defRPr/>
            </a:pPr>
            <a:endParaRPr lang="fr-FR" dirty="0"/>
          </a:p>
        </p:txBody>
      </p:sp>
      <p:sp>
        <p:nvSpPr>
          <p:cNvPr id="4099" name="Rectangle 3"/>
          <p:cNvSpPr>
            <a:spLocks noGrp="1" noChangeArrowheads="1"/>
          </p:cNvSpPr>
          <p:nvPr>
            <p:ph type="dt" sz="quarter" idx="1"/>
          </p:nvPr>
        </p:nvSpPr>
        <p:spPr bwMode="auto">
          <a:xfrm>
            <a:off x="3850015" y="0"/>
            <a:ext cx="2944486" cy="497095"/>
          </a:xfrm>
          <a:prstGeom prst="rect">
            <a:avLst/>
          </a:prstGeom>
          <a:noFill/>
          <a:ln w="9525">
            <a:noFill/>
            <a:miter lim="800000"/>
            <a:headEnd/>
            <a:tailEnd/>
          </a:ln>
          <a:effectLst/>
        </p:spPr>
        <p:txBody>
          <a:bodyPr vert="horz" wrap="square" lIns="91385" tIns="45692" rIns="91385" bIns="45692" numCol="1" anchor="t" anchorCtr="0" compatLnSpc="1">
            <a:prstTxWarp prst="textNoShape">
              <a:avLst/>
            </a:prstTxWarp>
          </a:bodyPr>
          <a:lstStyle>
            <a:lvl1pPr algn="r" defTabSz="913904">
              <a:defRPr sz="1200" baseline="0">
                <a:latin typeface="Times New Roman" pitchFamily="18" charset="0"/>
              </a:defRPr>
            </a:lvl1pPr>
          </a:lstStyle>
          <a:p>
            <a:pPr>
              <a:defRPr/>
            </a:pPr>
            <a:endParaRPr lang="fr-FR" dirty="0"/>
          </a:p>
        </p:txBody>
      </p:sp>
      <p:sp>
        <p:nvSpPr>
          <p:cNvPr id="4100" name="Rectangle 4"/>
          <p:cNvSpPr>
            <a:spLocks noGrp="1" noChangeArrowheads="1"/>
          </p:cNvSpPr>
          <p:nvPr>
            <p:ph type="ftr" sz="quarter" idx="2"/>
          </p:nvPr>
        </p:nvSpPr>
        <p:spPr bwMode="auto">
          <a:xfrm>
            <a:off x="0" y="9424781"/>
            <a:ext cx="2944486" cy="497095"/>
          </a:xfrm>
          <a:prstGeom prst="rect">
            <a:avLst/>
          </a:prstGeom>
          <a:noFill/>
          <a:ln w="9525">
            <a:noFill/>
            <a:miter lim="800000"/>
            <a:headEnd/>
            <a:tailEnd/>
          </a:ln>
          <a:effectLst/>
        </p:spPr>
        <p:txBody>
          <a:bodyPr vert="horz" wrap="square" lIns="91385" tIns="45692" rIns="91385" bIns="45692" numCol="1" anchor="b" anchorCtr="0" compatLnSpc="1">
            <a:prstTxWarp prst="textNoShape">
              <a:avLst/>
            </a:prstTxWarp>
          </a:bodyPr>
          <a:lstStyle>
            <a:lvl1pPr algn="l" defTabSz="913904">
              <a:defRPr sz="1200" baseline="0">
                <a:latin typeface="Times New Roman" pitchFamily="18" charset="0"/>
              </a:defRPr>
            </a:lvl1pPr>
          </a:lstStyle>
          <a:p>
            <a:pPr>
              <a:defRPr/>
            </a:pPr>
            <a:endParaRPr lang="fr-FR" dirty="0"/>
          </a:p>
        </p:txBody>
      </p:sp>
      <p:sp>
        <p:nvSpPr>
          <p:cNvPr id="4101" name="Rectangle 5"/>
          <p:cNvSpPr>
            <a:spLocks noGrp="1" noChangeArrowheads="1"/>
          </p:cNvSpPr>
          <p:nvPr>
            <p:ph type="sldNum" sz="quarter" idx="3"/>
          </p:nvPr>
        </p:nvSpPr>
        <p:spPr bwMode="auto">
          <a:xfrm>
            <a:off x="3850015" y="9424781"/>
            <a:ext cx="2944486" cy="497095"/>
          </a:xfrm>
          <a:prstGeom prst="rect">
            <a:avLst/>
          </a:prstGeom>
          <a:noFill/>
          <a:ln w="9525">
            <a:noFill/>
            <a:miter lim="800000"/>
            <a:headEnd/>
            <a:tailEnd/>
          </a:ln>
          <a:effectLst/>
        </p:spPr>
        <p:txBody>
          <a:bodyPr vert="horz" wrap="square" lIns="91385" tIns="45692" rIns="91385" bIns="45692" numCol="1" anchor="b" anchorCtr="0" compatLnSpc="1">
            <a:prstTxWarp prst="textNoShape">
              <a:avLst/>
            </a:prstTxWarp>
          </a:bodyPr>
          <a:lstStyle>
            <a:lvl1pPr algn="r" defTabSz="913904">
              <a:defRPr sz="1200" baseline="0">
                <a:latin typeface="Times New Roman" pitchFamily="18" charset="0"/>
              </a:defRPr>
            </a:lvl1pPr>
          </a:lstStyle>
          <a:p>
            <a:pPr>
              <a:defRPr/>
            </a:pPr>
            <a:fld id="{914E015D-1133-4006-A5A9-58EA18FD9C87}" type="slidenum">
              <a:rPr lang="fr-FR"/>
              <a:pPr>
                <a:defRPr/>
              </a:pPr>
              <a:t>‹N°›</a:t>
            </a:fld>
            <a:endParaRPr lang="fr-FR"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4034" name="Rectangle 2"/>
          <p:cNvSpPr>
            <a:spLocks noGrp="1" noChangeArrowheads="1"/>
          </p:cNvSpPr>
          <p:nvPr>
            <p:ph type="hdr" sz="quarter"/>
          </p:nvPr>
        </p:nvSpPr>
        <p:spPr bwMode="auto">
          <a:xfrm>
            <a:off x="1" y="0"/>
            <a:ext cx="2970315" cy="532491"/>
          </a:xfrm>
          <a:prstGeom prst="rect">
            <a:avLst/>
          </a:prstGeom>
          <a:noFill/>
          <a:ln w="9525">
            <a:noFill/>
            <a:miter lim="800000"/>
            <a:headEnd/>
            <a:tailEnd/>
          </a:ln>
          <a:effectLst/>
        </p:spPr>
        <p:txBody>
          <a:bodyPr vert="horz" wrap="none" lIns="91385" tIns="45692" rIns="91385" bIns="45692" numCol="1" anchor="ctr" anchorCtr="0" compatLnSpc="1">
            <a:prstTxWarp prst="textNoShape">
              <a:avLst/>
            </a:prstTxWarp>
          </a:bodyPr>
          <a:lstStyle>
            <a:lvl1pPr algn="l" defTabSz="913904">
              <a:defRPr sz="1200"/>
            </a:lvl1pPr>
          </a:lstStyle>
          <a:p>
            <a:pPr>
              <a:defRPr/>
            </a:pPr>
            <a:endParaRPr lang="fr-FR" dirty="0"/>
          </a:p>
        </p:txBody>
      </p:sp>
      <p:sp>
        <p:nvSpPr>
          <p:cNvPr id="44035" name="Rectangle 3"/>
          <p:cNvSpPr>
            <a:spLocks noGrp="1" noChangeArrowheads="1"/>
          </p:cNvSpPr>
          <p:nvPr>
            <p:ph type="dt" idx="1"/>
          </p:nvPr>
        </p:nvSpPr>
        <p:spPr bwMode="auto">
          <a:xfrm>
            <a:off x="3884960" y="0"/>
            <a:ext cx="2894347" cy="532491"/>
          </a:xfrm>
          <a:prstGeom prst="rect">
            <a:avLst/>
          </a:prstGeom>
          <a:noFill/>
          <a:ln w="9525">
            <a:noFill/>
            <a:miter lim="800000"/>
            <a:headEnd/>
            <a:tailEnd/>
          </a:ln>
          <a:effectLst/>
        </p:spPr>
        <p:txBody>
          <a:bodyPr vert="horz" wrap="none" lIns="91385" tIns="45692" rIns="91385" bIns="45692" numCol="1" anchor="ctr" anchorCtr="0" compatLnSpc="1">
            <a:prstTxWarp prst="textNoShape">
              <a:avLst/>
            </a:prstTxWarp>
          </a:bodyPr>
          <a:lstStyle>
            <a:lvl1pPr algn="r" defTabSz="913904">
              <a:defRPr sz="1200"/>
            </a:lvl1pPr>
          </a:lstStyle>
          <a:p>
            <a:pPr>
              <a:defRPr/>
            </a:pPr>
            <a:endParaRPr lang="fr-FR" dirty="0"/>
          </a:p>
        </p:txBody>
      </p:sp>
      <p:sp>
        <p:nvSpPr>
          <p:cNvPr id="48132" name="Rectangle 4"/>
          <p:cNvSpPr>
            <a:spLocks noGrp="1" noRot="1" noChangeAspect="1" noChangeArrowheads="1" noTextEdit="1"/>
          </p:cNvSpPr>
          <p:nvPr>
            <p:ph type="sldImg" idx="2"/>
          </p:nvPr>
        </p:nvSpPr>
        <p:spPr bwMode="auto">
          <a:xfrm>
            <a:off x="901700" y="762000"/>
            <a:ext cx="4975225" cy="3732213"/>
          </a:xfrm>
          <a:prstGeom prst="rect">
            <a:avLst/>
          </a:prstGeom>
          <a:noFill/>
          <a:ln w="9525">
            <a:solidFill>
              <a:srgbClr val="000000"/>
            </a:solidFill>
            <a:miter lim="800000"/>
            <a:headEnd/>
            <a:tailEnd/>
          </a:ln>
        </p:spPr>
      </p:sp>
      <p:sp>
        <p:nvSpPr>
          <p:cNvPr id="44037" name="Rectangle 5"/>
          <p:cNvSpPr>
            <a:spLocks noGrp="1" noChangeArrowheads="1"/>
          </p:cNvSpPr>
          <p:nvPr>
            <p:ph type="body" sz="quarter" idx="3"/>
          </p:nvPr>
        </p:nvSpPr>
        <p:spPr bwMode="auto">
          <a:xfrm>
            <a:off x="914645" y="4721624"/>
            <a:ext cx="4950018" cy="4493854"/>
          </a:xfrm>
          <a:prstGeom prst="rect">
            <a:avLst/>
          </a:prstGeom>
          <a:noFill/>
          <a:ln w="9525">
            <a:noFill/>
            <a:miter lim="800000"/>
            <a:headEnd/>
            <a:tailEnd/>
          </a:ln>
          <a:effectLst/>
        </p:spPr>
        <p:txBody>
          <a:bodyPr vert="horz" wrap="none" lIns="91385" tIns="45692" rIns="91385" bIns="45692" numCol="1" anchor="ctr"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44038" name="Rectangle 6"/>
          <p:cNvSpPr>
            <a:spLocks noGrp="1" noChangeArrowheads="1"/>
          </p:cNvSpPr>
          <p:nvPr>
            <p:ph type="ftr" sz="quarter" idx="4"/>
          </p:nvPr>
        </p:nvSpPr>
        <p:spPr bwMode="auto">
          <a:xfrm>
            <a:off x="1" y="9444788"/>
            <a:ext cx="2970315" cy="457080"/>
          </a:xfrm>
          <a:prstGeom prst="rect">
            <a:avLst/>
          </a:prstGeom>
          <a:noFill/>
          <a:ln w="9525">
            <a:noFill/>
            <a:miter lim="800000"/>
            <a:headEnd/>
            <a:tailEnd/>
          </a:ln>
          <a:effectLst/>
        </p:spPr>
        <p:txBody>
          <a:bodyPr vert="horz" wrap="none" lIns="91385" tIns="45692" rIns="91385" bIns="45692" numCol="1" anchor="b" anchorCtr="0" compatLnSpc="1">
            <a:prstTxWarp prst="textNoShape">
              <a:avLst/>
            </a:prstTxWarp>
          </a:bodyPr>
          <a:lstStyle>
            <a:lvl1pPr algn="l" defTabSz="913904">
              <a:defRPr sz="1200"/>
            </a:lvl1pPr>
          </a:lstStyle>
          <a:p>
            <a:pPr>
              <a:defRPr/>
            </a:pPr>
            <a:endParaRPr lang="fr-FR" dirty="0"/>
          </a:p>
        </p:txBody>
      </p:sp>
      <p:sp>
        <p:nvSpPr>
          <p:cNvPr id="44039" name="Rectangle 7"/>
          <p:cNvSpPr>
            <a:spLocks noGrp="1" noChangeArrowheads="1"/>
          </p:cNvSpPr>
          <p:nvPr>
            <p:ph type="sldNum" sz="quarter" idx="5"/>
          </p:nvPr>
        </p:nvSpPr>
        <p:spPr bwMode="auto">
          <a:xfrm>
            <a:off x="3884960" y="9444788"/>
            <a:ext cx="2894347" cy="457080"/>
          </a:xfrm>
          <a:prstGeom prst="rect">
            <a:avLst/>
          </a:prstGeom>
          <a:noFill/>
          <a:ln w="9525">
            <a:noFill/>
            <a:miter lim="800000"/>
            <a:headEnd/>
            <a:tailEnd/>
          </a:ln>
          <a:effectLst/>
        </p:spPr>
        <p:txBody>
          <a:bodyPr vert="horz" wrap="none" lIns="91385" tIns="45692" rIns="91385" bIns="45692" numCol="1" anchor="b" anchorCtr="0" compatLnSpc="1">
            <a:prstTxWarp prst="textNoShape">
              <a:avLst/>
            </a:prstTxWarp>
          </a:bodyPr>
          <a:lstStyle>
            <a:lvl1pPr algn="r" defTabSz="913904">
              <a:defRPr sz="1200"/>
            </a:lvl1pPr>
          </a:lstStyle>
          <a:p>
            <a:pPr>
              <a:defRPr/>
            </a:pPr>
            <a:fld id="{DA7E2D2A-1AD6-4D80-89B2-FFFBC7F35D07}" type="slidenum">
              <a:rPr lang="fr-FR"/>
              <a:pPr>
                <a:defRPr/>
              </a:pPr>
              <a:t>‹N°›</a:t>
            </a:fld>
            <a:endParaRPr lang="fr-FR" dirty="0"/>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
          <p:cNvSpPr>
            <a:spLocks noGrp="1" noChangeArrowheads="1"/>
          </p:cNvSpPr>
          <p:nvPr>
            <p:ph type="sldNum" sz="quarter" idx="5"/>
          </p:nvPr>
        </p:nvSpPr>
        <p:spPr>
          <a:noFill/>
        </p:spPr>
        <p:txBody>
          <a:bodyPr/>
          <a:lstStyle/>
          <a:p>
            <a:fld id="{C66299F4-82F8-4B86-BFF9-904BD1A1EF03}" type="slidenum">
              <a:rPr lang="fr-FR" smtClean="0"/>
              <a:pPr/>
              <a:t>1</a:t>
            </a:fld>
            <a:endParaRPr lang="fr-FR" dirty="0" smtClean="0"/>
          </a:p>
        </p:txBody>
      </p:sp>
      <p:sp>
        <p:nvSpPr>
          <p:cNvPr id="49155" name="Rectangle 2"/>
          <p:cNvSpPr>
            <a:spLocks noGrp="1" noRot="1" noChangeAspect="1" noChangeArrowheads="1" noTextEdit="1"/>
          </p:cNvSpPr>
          <p:nvPr>
            <p:ph type="sldImg"/>
          </p:nvPr>
        </p:nvSpPr>
        <p:spPr>
          <a:ln/>
        </p:spPr>
      </p:sp>
      <p:sp>
        <p:nvSpPr>
          <p:cNvPr id="49156" name="Rectangle 3"/>
          <p:cNvSpPr>
            <a:spLocks noGrp="1" noChangeArrowheads="1"/>
          </p:cNvSpPr>
          <p:nvPr>
            <p:ph type="body" idx="1"/>
          </p:nvPr>
        </p:nvSpPr>
        <p:spPr>
          <a:noFill/>
          <a:ln/>
        </p:spPr>
        <p:txBody>
          <a:bodyPr/>
          <a:lstStyle/>
          <a:p>
            <a:pPr eaLnBrk="1" hangingPunct="1"/>
            <a:endParaRPr lang="fr-F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Espace réservé de l'image des diapositives 1"/>
          <p:cNvSpPr>
            <a:spLocks noGrp="1" noRot="1" noChangeAspect="1" noTextEdit="1"/>
          </p:cNvSpPr>
          <p:nvPr>
            <p:ph type="sldImg"/>
          </p:nvPr>
        </p:nvSpPr>
        <p:spPr>
          <a:ln/>
        </p:spPr>
      </p:sp>
      <p:sp>
        <p:nvSpPr>
          <p:cNvPr id="65539" name="Espace réservé des commentaires 2"/>
          <p:cNvSpPr>
            <a:spLocks noGrp="1"/>
          </p:cNvSpPr>
          <p:nvPr>
            <p:ph type="body" idx="1"/>
          </p:nvPr>
        </p:nvSpPr>
        <p:spPr>
          <a:noFill/>
          <a:ln/>
        </p:spPr>
        <p:txBody>
          <a:bodyPr/>
          <a:lstStyle/>
          <a:p>
            <a:endParaRPr lang="fr-FR" dirty="0" smtClean="0"/>
          </a:p>
        </p:txBody>
      </p:sp>
      <p:sp>
        <p:nvSpPr>
          <p:cNvPr id="65540" name="Espace réservé du numéro de diapositive 3"/>
          <p:cNvSpPr>
            <a:spLocks noGrp="1"/>
          </p:cNvSpPr>
          <p:nvPr>
            <p:ph type="sldNum" sz="quarter" idx="5"/>
          </p:nvPr>
        </p:nvSpPr>
        <p:spPr>
          <a:noFill/>
        </p:spPr>
        <p:txBody>
          <a:bodyPr/>
          <a:lstStyle/>
          <a:p>
            <a:fld id="{133891FC-F13B-48C6-B391-B390C20EAAAB}" type="slidenum">
              <a:rPr lang="fr-FR" smtClean="0"/>
              <a:pPr/>
              <a:t>12</a:t>
            </a:fld>
            <a:endParaRPr lang="fr-FR"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9068763A-585F-4741-9A40-308342546327}" type="slidenum">
              <a:rPr lang="fr-FR" smtClean="0"/>
              <a:pPr/>
              <a:t>20</a:t>
            </a:fld>
            <a:endParaRPr lang="fr-FR"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Espace réservé de l'image des diapositives 1"/>
          <p:cNvSpPr>
            <a:spLocks noGrp="1" noRot="1" noChangeAspect="1" noTextEdit="1"/>
          </p:cNvSpPr>
          <p:nvPr>
            <p:ph type="sldImg"/>
          </p:nvPr>
        </p:nvSpPr>
        <p:spPr>
          <a:ln/>
        </p:spPr>
      </p:sp>
      <p:sp>
        <p:nvSpPr>
          <p:cNvPr id="63491" name="Espace réservé des commentaires 2"/>
          <p:cNvSpPr>
            <a:spLocks noGrp="1"/>
          </p:cNvSpPr>
          <p:nvPr>
            <p:ph type="body" idx="1"/>
          </p:nvPr>
        </p:nvSpPr>
        <p:spPr>
          <a:noFill/>
          <a:ln/>
        </p:spPr>
        <p:txBody>
          <a:bodyPr/>
          <a:lstStyle/>
          <a:p>
            <a:endParaRPr lang="fr-FR" dirty="0" smtClean="0"/>
          </a:p>
        </p:txBody>
      </p:sp>
      <p:sp>
        <p:nvSpPr>
          <p:cNvPr id="63492" name="Espace réservé du numéro de diapositive 3"/>
          <p:cNvSpPr>
            <a:spLocks noGrp="1"/>
          </p:cNvSpPr>
          <p:nvPr>
            <p:ph type="sldNum" sz="quarter" idx="5"/>
          </p:nvPr>
        </p:nvSpPr>
        <p:spPr>
          <a:noFill/>
        </p:spPr>
        <p:txBody>
          <a:bodyPr/>
          <a:lstStyle/>
          <a:p>
            <a:fld id="{9EBD4050-C3FE-4650-A706-BE4D7C86877F}" type="slidenum">
              <a:rPr lang="fr-FR" smtClean="0"/>
              <a:pPr/>
              <a:t>21</a:t>
            </a:fld>
            <a:endParaRPr lang="fr-FR"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9068763A-585F-4741-9A40-308342546327}" type="slidenum">
              <a:rPr lang="fr-FR" smtClean="0"/>
              <a:pPr/>
              <a:t>28</a:t>
            </a:fld>
            <a:endParaRPr lang="fr-FR"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r>
              <a:rPr lang="fr-FR" dirty="0" smtClean="0"/>
              <a:t>Coke : 1,4 teqCO2/t Ti</a:t>
            </a:r>
            <a:endParaRPr lang="fr-FR" dirty="0"/>
          </a:p>
        </p:txBody>
      </p:sp>
      <p:sp>
        <p:nvSpPr>
          <p:cNvPr id="4" name="Espace réservé du numéro de diapositive 3"/>
          <p:cNvSpPr>
            <a:spLocks noGrp="1"/>
          </p:cNvSpPr>
          <p:nvPr>
            <p:ph type="sldNum" sz="quarter" idx="10"/>
          </p:nvPr>
        </p:nvSpPr>
        <p:spPr/>
        <p:txBody>
          <a:bodyPr/>
          <a:lstStyle/>
          <a:p>
            <a:pPr>
              <a:defRPr/>
            </a:pPr>
            <a:fld id="{DA7E2D2A-1AD6-4D80-89B2-FFFBC7F35D07}" type="slidenum">
              <a:rPr lang="fr-FR" smtClean="0"/>
              <a:pPr>
                <a:defRPr/>
              </a:pPr>
              <a:t>29</a:t>
            </a:fld>
            <a:endParaRPr lang="fr-F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5283D08A-DA70-4D2B-A36D-73F04F37D6AF}" type="slidenum">
              <a:rPr lang="fr-FR" smtClean="0"/>
              <a:pPr/>
              <a:t>30</a:t>
            </a:fld>
            <a:endParaRPr lang="fr-FR" dirty="0"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Espace réservé de l'image des diapositives 1"/>
          <p:cNvSpPr>
            <a:spLocks noGrp="1" noRot="1" noChangeAspect="1" noTextEdit="1"/>
          </p:cNvSpPr>
          <p:nvPr>
            <p:ph type="sldImg"/>
          </p:nvPr>
        </p:nvSpPr>
        <p:spPr>
          <a:ln/>
        </p:spPr>
      </p:sp>
      <p:sp>
        <p:nvSpPr>
          <p:cNvPr id="61443" name="Espace réservé des commentaires 2"/>
          <p:cNvSpPr>
            <a:spLocks noGrp="1"/>
          </p:cNvSpPr>
          <p:nvPr>
            <p:ph type="body" idx="1"/>
          </p:nvPr>
        </p:nvSpPr>
        <p:spPr>
          <a:noFill/>
          <a:ln/>
        </p:spPr>
        <p:txBody>
          <a:bodyPr/>
          <a:lstStyle/>
          <a:p>
            <a:endParaRPr lang="fr-FR" dirty="0" smtClean="0"/>
          </a:p>
        </p:txBody>
      </p:sp>
      <p:sp>
        <p:nvSpPr>
          <p:cNvPr id="61444" name="Espace réservé du numéro de diapositive 3"/>
          <p:cNvSpPr>
            <a:spLocks noGrp="1"/>
          </p:cNvSpPr>
          <p:nvPr>
            <p:ph type="sldNum" sz="quarter" idx="5"/>
          </p:nvPr>
        </p:nvSpPr>
        <p:spPr>
          <a:noFill/>
        </p:spPr>
        <p:txBody>
          <a:bodyPr/>
          <a:lstStyle/>
          <a:p>
            <a:fld id="{52811C35-85EB-48B7-B3D7-869E3E3D4A3E}" type="slidenum">
              <a:rPr lang="fr-FR" smtClean="0"/>
              <a:pPr/>
              <a:t>31</a:t>
            </a:fld>
            <a:endParaRPr lang="fr-FR"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Espace réservé de l'image des diapositives 1"/>
          <p:cNvSpPr>
            <a:spLocks noGrp="1" noRot="1" noChangeAspect="1" noTextEdit="1"/>
          </p:cNvSpPr>
          <p:nvPr>
            <p:ph type="sldImg"/>
          </p:nvPr>
        </p:nvSpPr>
        <p:spPr>
          <a:ln/>
        </p:spPr>
      </p:sp>
      <p:sp>
        <p:nvSpPr>
          <p:cNvPr id="76803" name="Espace réservé des commentaires 2"/>
          <p:cNvSpPr>
            <a:spLocks noGrp="1"/>
          </p:cNvSpPr>
          <p:nvPr>
            <p:ph type="body" idx="1"/>
          </p:nvPr>
        </p:nvSpPr>
        <p:spPr>
          <a:noFill/>
          <a:ln/>
        </p:spPr>
        <p:txBody>
          <a:bodyPr/>
          <a:lstStyle/>
          <a:p>
            <a:endParaRPr lang="fr-FR" dirty="0" smtClean="0"/>
          </a:p>
        </p:txBody>
      </p:sp>
      <p:sp>
        <p:nvSpPr>
          <p:cNvPr id="76804" name="Espace réservé du numéro de diapositive 3"/>
          <p:cNvSpPr>
            <a:spLocks noGrp="1"/>
          </p:cNvSpPr>
          <p:nvPr>
            <p:ph type="sldNum" sz="quarter" idx="5"/>
          </p:nvPr>
        </p:nvSpPr>
        <p:spPr>
          <a:noFill/>
        </p:spPr>
        <p:txBody>
          <a:bodyPr/>
          <a:lstStyle/>
          <a:p>
            <a:fld id="{9216F28A-C576-4789-9D38-9C4F303EEB29}" type="slidenum">
              <a:rPr lang="fr-FR" smtClean="0"/>
              <a:pPr/>
              <a:t>32</a:t>
            </a:fld>
            <a:endParaRPr lang="fr-FR"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7"/>
          <p:cNvSpPr>
            <a:spLocks noGrp="1" noChangeArrowheads="1"/>
          </p:cNvSpPr>
          <p:nvPr>
            <p:ph type="sldNum" sz="quarter" idx="5"/>
          </p:nvPr>
        </p:nvSpPr>
        <p:spPr>
          <a:noFill/>
        </p:spPr>
        <p:txBody>
          <a:bodyPr/>
          <a:lstStyle/>
          <a:p>
            <a:fld id="{9417B628-45B3-4167-AE60-19A1E8FFD0F7}" type="slidenum">
              <a:rPr lang="fr-FR" smtClean="0"/>
              <a:pPr/>
              <a:t>2</a:t>
            </a:fld>
            <a:endParaRPr lang="fr-FR" dirty="0" smtClean="0"/>
          </a:p>
        </p:txBody>
      </p:sp>
      <p:sp>
        <p:nvSpPr>
          <p:cNvPr id="51203" name="Rectangle 2"/>
          <p:cNvSpPr>
            <a:spLocks noGrp="1" noRot="1" noChangeAspect="1" noChangeArrowheads="1" noTextEdit="1"/>
          </p:cNvSpPr>
          <p:nvPr>
            <p:ph type="sldImg"/>
          </p:nvPr>
        </p:nvSpPr>
        <p:spPr>
          <a:xfrm>
            <a:off x="917575" y="742950"/>
            <a:ext cx="4960938" cy="3722688"/>
          </a:xfrm>
          <a:ln/>
        </p:spPr>
      </p:sp>
      <p:sp>
        <p:nvSpPr>
          <p:cNvPr id="51204" name="Rectangle 3"/>
          <p:cNvSpPr>
            <a:spLocks noGrp="1" noChangeArrowheads="1"/>
          </p:cNvSpPr>
          <p:nvPr>
            <p:ph type="body" idx="1"/>
          </p:nvPr>
        </p:nvSpPr>
        <p:spPr>
          <a:xfrm>
            <a:off x="905528" y="4712391"/>
            <a:ext cx="4983444" cy="280096"/>
          </a:xfrm>
          <a:noFill/>
          <a:ln/>
        </p:spPr>
        <p:txBody>
          <a:bodyPr/>
          <a:lstStyle/>
          <a:p>
            <a:pPr eaLnBrk="1" hangingPunct="1"/>
            <a:r>
              <a:rPr lang="fr-FR" dirty="0" smtClean="0"/>
              <a:t>Évaluer l’impact de la taxe carbone sur le budget de l’agglo</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Espace réservé de l'image des diapositives 1"/>
          <p:cNvSpPr>
            <a:spLocks noGrp="1" noRot="1" noChangeAspect="1" noTextEdit="1"/>
          </p:cNvSpPr>
          <p:nvPr>
            <p:ph type="sldImg"/>
          </p:nvPr>
        </p:nvSpPr>
        <p:spPr>
          <a:ln/>
        </p:spPr>
      </p:sp>
      <p:sp>
        <p:nvSpPr>
          <p:cNvPr id="52227" name="Espace réservé des commentaires 2"/>
          <p:cNvSpPr>
            <a:spLocks noGrp="1"/>
          </p:cNvSpPr>
          <p:nvPr>
            <p:ph type="body" idx="1"/>
          </p:nvPr>
        </p:nvSpPr>
        <p:spPr>
          <a:noFill/>
          <a:ln/>
        </p:spPr>
        <p:txBody>
          <a:bodyPr/>
          <a:lstStyle/>
          <a:p>
            <a:endParaRPr lang="fr-FR" dirty="0" smtClean="0"/>
          </a:p>
        </p:txBody>
      </p:sp>
      <p:sp>
        <p:nvSpPr>
          <p:cNvPr id="52228" name="Espace réservé du numéro de diapositive 3"/>
          <p:cNvSpPr>
            <a:spLocks noGrp="1"/>
          </p:cNvSpPr>
          <p:nvPr>
            <p:ph type="sldNum" sz="quarter" idx="5"/>
          </p:nvPr>
        </p:nvSpPr>
        <p:spPr>
          <a:noFill/>
        </p:spPr>
        <p:txBody>
          <a:bodyPr/>
          <a:lstStyle/>
          <a:p>
            <a:fld id="{4A528155-22C0-4C3A-B6C2-D273013F0E36}" type="slidenum">
              <a:rPr lang="fr-FR" smtClean="0"/>
              <a:pPr/>
              <a:t>3</a:t>
            </a:fld>
            <a:endParaRPr lang="fr-FR" dirty="0"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9068763A-585F-4741-9A40-308342546327}" type="slidenum">
              <a:rPr lang="fr-FR" smtClean="0"/>
              <a:pPr/>
              <a:t>4</a:t>
            </a:fld>
            <a:endParaRPr lang="fr-FR"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Espace réservé de l'image des diapositives 1"/>
          <p:cNvSpPr>
            <a:spLocks noGrp="1" noRot="1" noChangeAspect="1" noTextEdit="1"/>
          </p:cNvSpPr>
          <p:nvPr>
            <p:ph type="sldImg"/>
          </p:nvPr>
        </p:nvSpPr>
        <p:spPr>
          <a:ln/>
        </p:spPr>
      </p:sp>
      <p:sp>
        <p:nvSpPr>
          <p:cNvPr id="55299" name="Espace réservé des commentaires 2"/>
          <p:cNvSpPr>
            <a:spLocks noGrp="1"/>
          </p:cNvSpPr>
          <p:nvPr>
            <p:ph type="body" idx="1"/>
          </p:nvPr>
        </p:nvSpPr>
        <p:spPr>
          <a:noFill/>
          <a:ln/>
        </p:spPr>
        <p:txBody>
          <a:bodyPr/>
          <a:lstStyle/>
          <a:p>
            <a:pPr marL="1102195" lvl="2" indent="-220439" eaLnBrk="1" hangingPunct="1"/>
            <a:endParaRPr lang="fr-FR" dirty="0" smtClean="0"/>
          </a:p>
        </p:txBody>
      </p:sp>
      <p:sp>
        <p:nvSpPr>
          <p:cNvPr id="55300" name="Espace réservé du numéro de diapositive 3"/>
          <p:cNvSpPr>
            <a:spLocks noGrp="1"/>
          </p:cNvSpPr>
          <p:nvPr>
            <p:ph type="sldNum" sz="quarter" idx="5"/>
          </p:nvPr>
        </p:nvSpPr>
        <p:spPr>
          <a:noFill/>
        </p:spPr>
        <p:txBody>
          <a:bodyPr/>
          <a:lstStyle/>
          <a:p>
            <a:fld id="{41E0E4C1-0C69-4634-B96C-FFECE671CC83}" type="slidenum">
              <a:rPr lang="fr-FR" smtClean="0"/>
              <a:pPr/>
              <a:t>5</a:t>
            </a:fld>
            <a:endParaRPr lang="fr-FR"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Espace réservé de l'image des diapositives 1"/>
          <p:cNvSpPr>
            <a:spLocks noGrp="1" noRot="1" noChangeAspect="1" noTextEdit="1"/>
          </p:cNvSpPr>
          <p:nvPr>
            <p:ph type="sldImg"/>
          </p:nvPr>
        </p:nvSpPr>
        <p:spPr>
          <a:ln/>
        </p:spPr>
      </p:sp>
      <p:sp>
        <p:nvSpPr>
          <p:cNvPr id="57347" name="Espace réservé des commentaires 2"/>
          <p:cNvSpPr>
            <a:spLocks noGrp="1"/>
          </p:cNvSpPr>
          <p:nvPr>
            <p:ph type="body" idx="1"/>
          </p:nvPr>
        </p:nvSpPr>
        <p:spPr>
          <a:noFill/>
          <a:ln/>
        </p:spPr>
        <p:txBody>
          <a:bodyPr/>
          <a:lstStyle/>
          <a:p>
            <a:endParaRPr lang="fr-FR" dirty="0" smtClean="0"/>
          </a:p>
        </p:txBody>
      </p:sp>
      <p:sp>
        <p:nvSpPr>
          <p:cNvPr id="57348" name="Espace réservé du numéro de diapositive 3"/>
          <p:cNvSpPr>
            <a:spLocks noGrp="1"/>
          </p:cNvSpPr>
          <p:nvPr>
            <p:ph type="sldNum" sz="quarter" idx="5"/>
          </p:nvPr>
        </p:nvSpPr>
        <p:spPr>
          <a:noFill/>
        </p:spPr>
        <p:txBody>
          <a:bodyPr/>
          <a:lstStyle/>
          <a:p>
            <a:fld id="{2A1224B5-FA54-4C70-A24C-3EBFD7DB1E8D}" type="slidenum">
              <a:rPr lang="fr-FR" smtClean="0"/>
              <a:pPr/>
              <a:t>6</a:t>
            </a:fld>
            <a:endParaRPr lang="fr-FR"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Espace réservé de l'image des diapositives 1"/>
          <p:cNvSpPr>
            <a:spLocks noGrp="1" noRot="1" noChangeAspect="1" noTextEdit="1"/>
          </p:cNvSpPr>
          <p:nvPr>
            <p:ph type="sldImg"/>
          </p:nvPr>
        </p:nvSpPr>
        <p:spPr>
          <a:ln/>
        </p:spPr>
      </p:sp>
      <p:sp>
        <p:nvSpPr>
          <p:cNvPr id="58371" name="Espace réservé des commentaires 2"/>
          <p:cNvSpPr>
            <a:spLocks noGrp="1"/>
          </p:cNvSpPr>
          <p:nvPr>
            <p:ph type="body" idx="1"/>
          </p:nvPr>
        </p:nvSpPr>
        <p:spPr>
          <a:noFill/>
          <a:ln/>
        </p:spPr>
        <p:txBody>
          <a:bodyPr/>
          <a:lstStyle/>
          <a:p>
            <a:endParaRPr lang="fr-FR" dirty="0" smtClean="0"/>
          </a:p>
        </p:txBody>
      </p:sp>
      <p:sp>
        <p:nvSpPr>
          <p:cNvPr id="58372" name="Espace réservé du numéro de diapositive 3"/>
          <p:cNvSpPr>
            <a:spLocks noGrp="1"/>
          </p:cNvSpPr>
          <p:nvPr>
            <p:ph type="sldNum" sz="quarter" idx="5"/>
          </p:nvPr>
        </p:nvSpPr>
        <p:spPr>
          <a:noFill/>
        </p:spPr>
        <p:txBody>
          <a:bodyPr/>
          <a:lstStyle/>
          <a:p>
            <a:fld id="{A9BF4068-7D96-4ADB-B015-09B98E1BAF9C}" type="slidenum">
              <a:rPr lang="fr-FR" smtClean="0"/>
              <a:pPr/>
              <a:t>7</a:t>
            </a:fld>
            <a:endParaRPr lang="fr-FR"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5"/>
          </p:nvPr>
        </p:nvSpPr>
        <p:spPr>
          <a:noFill/>
        </p:spPr>
        <p:txBody>
          <a:bodyPr/>
          <a:lstStyle/>
          <a:p>
            <a:fld id="{9068763A-585F-4741-9A40-308342546327}" type="slidenum">
              <a:rPr lang="fr-FR" smtClean="0"/>
              <a:pPr/>
              <a:t>9</a:t>
            </a:fld>
            <a:endParaRPr lang="fr-FR" dirty="0" smtClean="0"/>
          </a:p>
        </p:txBody>
      </p:sp>
      <p:sp>
        <p:nvSpPr>
          <p:cNvPr id="54275" name="Rectangle 2"/>
          <p:cNvSpPr>
            <a:spLocks noGrp="1" noRot="1" noChangeAspect="1" noChangeArrowheads="1" noTextEdit="1"/>
          </p:cNvSpPr>
          <p:nvPr>
            <p:ph type="sldImg"/>
          </p:nvPr>
        </p:nvSpPr>
        <p:spPr>
          <a:ln/>
        </p:spPr>
      </p:sp>
      <p:sp>
        <p:nvSpPr>
          <p:cNvPr id="54276" name="Rectangle 3"/>
          <p:cNvSpPr>
            <a:spLocks noGrp="1" noChangeArrowheads="1"/>
          </p:cNvSpPr>
          <p:nvPr>
            <p:ph type="body" idx="1"/>
          </p:nvPr>
        </p:nvSpPr>
        <p:spPr>
          <a:noFill/>
          <a:ln/>
        </p:spPr>
        <p:txBody>
          <a:bodyPr/>
          <a:lstStyle/>
          <a:p>
            <a:endParaRPr lang="fr-FR"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Espace réservé de l'image des diapositives 1"/>
          <p:cNvSpPr>
            <a:spLocks noGrp="1" noRot="1" noChangeAspect="1" noTextEdit="1"/>
          </p:cNvSpPr>
          <p:nvPr>
            <p:ph type="sldImg"/>
          </p:nvPr>
        </p:nvSpPr>
        <p:spPr>
          <a:ln/>
        </p:spPr>
      </p:sp>
      <p:sp>
        <p:nvSpPr>
          <p:cNvPr id="63491" name="Espace réservé des commentaires 2"/>
          <p:cNvSpPr>
            <a:spLocks noGrp="1"/>
          </p:cNvSpPr>
          <p:nvPr>
            <p:ph type="body" idx="1"/>
          </p:nvPr>
        </p:nvSpPr>
        <p:spPr>
          <a:noFill/>
          <a:ln/>
        </p:spPr>
        <p:txBody>
          <a:bodyPr/>
          <a:lstStyle/>
          <a:p>
            <a:endParaRPr lang="fr-FR" dirty="0" smtClean="0"/>
          </a:p>
        </p:txBody>
      </p:sp>
      <p:sp>
        <p:nvSpPr>
          <p:cNvPr id="63492" name="Espace réservé du numéro de diapositive 3"/>
          <p:cNvSpPr>
            <a:spLocks noGrp="1"/>
          </p:cNvSpPr>
          <p:nvPr>
            <p:ph type="sldNum" sz="quarter" idx="5"/>
          </p:nvPr>
        </p:nvSpPr>
        <p:spPr>
          <a:noFill/>
        </p:spPr>
        <p:txBody>
          <a:bodyPr/>
          <a:lstStyle/>
          <a:p>
            <a:fld id="{9EBD4050-C3FE-4650-A706-BE4D7C86877F}" type="slidenum">
              <a:rPr lang="fr-FR" smtClean="0"/>
              <a:pPr/>
              <a:t>10</a:t>
            </a:fld>
            <a:endParaRPr lang="fr-FR" dirty="0" smtClean="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sp>
        <p:nvSpPr>
          <p:cNvPr id="4" name="Rectangle 40"/>
          <p:cNvSpPr>
            <a:spLocks noChangeArrowheads="1"/>
          </p:cNvSpPr>
          <p:nvPr userDrawn="1"/>
        </p:nvSpPr>
        <p:spPr bwMode="auto">
          <a:xfrm>
            <a:off x="0" y="898525"/>
            <a:ext cx="9144000" cy="5959475"/>
          </a:xfrm>
          <a:prstGeom prst="rect">
            <a:avLst/>
          </a:prstGeom>
          <a:solidFill>
            <a:srgbClr val="0094D5"/>
          </a:solidFill>
          <a:ln w="9525">
            <a:noFill/>
            <a:miter lim="800000"/>
            <a:headEnd/>
            <a:tailEnd/>
          </a:ln>
          <a:effectLst/>
        </p:spPr>
        <p:txBody>
          <a:bodyPr wrap="none" anchor="ctr"/>
          <a:lstStyle/>
          <a:p>
            <a:pPr algn="ctr">
              <a:defRPr/>
            </a:pPr>
            <a:endParaRPr lang="fr-FR" dirty="0"/>
          </a:p>
        </p:txBody>
      </p:sp>
      <p:sp>
        <p:nvSpPr>
          <p:cNvPr id="5" name="Rectangle 41"/>
          <p:cNvSpPr>
            <a:spLocks noChangeArrowheads="1"/>
          </p:cNvSpPr>
          <p:nvPr userDrawn="1"/>
        </p:nvSpPr>
        <p:spPr bwMode="auto">
          <a:xfrm rot="10800000">
            <a:off x="0" y="898525"/>
            <a:ext cx="4678363" cy="90488"/>
          </a:xfrm>
          <a:prstGeom prst="rect">
            <a:avLst/>
          </a:prstGeom>
          <a:gradFill rotWithShape="0">
            <a:gsLst>
              <a:gs pos="0">
                <a:schemeClr val="bg1"/>
              </a:gs>
              <a:gs pos="100000">
                <a:srgbClr val="0094D5"/>
              </a:gs>
            </a:gsLst>
            <a:lin ang="0" scaled="1"/>
          </a:gradFill>
          <a:ln w="9525">
            <a:noFill/>
            <a:miter lim="800000"/>
            <a:headEnd/>
            <a:tailEnd/>
          </a:ln>
          <a:effectLst/>
        </p:spPr>
        <p:txBody>
          <a:bodyPr wrap="none" anchor="ctr"/>
          <a:lstStyle/>
          <a:p>
            <a:pPr algn="ctr">
              <a:defRPr/>
            </a:pPr>
            <a:endParaRPr lang="fr-FR" dirty="0"/>
          </a:p>
        </p:txBody>
      </p:sp>
      <p:sp>
        <p:nvSpPr>
          <p:cNvPr id="6" name="Rectangle 51"/>
          <p:cNvSpPr>
            <a:spLocks noChangeArrowheads="1"/>
          </p:cNvSpPr>
          <p:nvPr userDrawn="1"/>
        </p:nvSpPr>
        <p:spPr bwMode="auto">
          <a:xfrm rot="10800000">
            <a:off x="5181600" y="898525"/>
            <a:ext cx="3959225" cy="90488"/>
          </a:xfrm>
          <a:prstGeom prst="rect">
            <a:avLst/>
          </a:prstGeom>
          <a:gradFill rotWithShape="0">
            <a:gsLst>
              <a:gs pos="0">
                <a:srgbClr val="0094D5"/>
              </a:gs>
              <a:gs pos="100000">
                <a:schemeClr val="bg1"/>
              </a:gs>
            </a:gsLst>
            <a:lin ang="0" scaled="1"/>
          </a:gradFill>
          <a:ln w="9525">
            <a:noFill/>
            <a:miter lim="800000"/>
            <a:headEnd/>
            <a:tailEnd/>
          </a:ln>
          <a:effectLst/>
        </p:spPr>
        <p:txBody>
          <a:bodyPr wrap="none" anchor="ctr"/>
          <a:lstStyle/>
          <a:p>
            <a:pPr algn="ctr">
              <a:defRPr/>
            </a:pPr>
            <a:endParaRPr lang="fr-FR" dirty="0"/>
          </a:p>
        </p:txBody>
      </p:sp>
      <p:pic>
        <p:nvPicPr>
          <p:cNvPr id="7" name="Picture 52"/>
          <p:cNvPicPr>
            <a:picLocks noChangeAspect="1" noChangeArrowheads="1"/>
          </p:cNvPicPr>
          <p:nvPr userDrawn="1"/>
        </p:nvPicPr>
        <p:blipFill>
          <a:blip r:embed="rId2" cstate="print"/>
          <a:srcRect/>
          <a:stretch>
            <a:fillRect/>
          </a:stretch>
        </p:blipFill>
        <p:spPr bwMode="auto">
          <a:xfrm>
            <a:off x="381000" y="276225"/>
            <a:ext cx="3476625" cy="549275"/>
          </a:xfrm>
          <a:prstGeom prst="rect">
            <a:avLst/>
          </a:prstGeom>
          <a:noFill/>
          <a:ln w="9525">
            <a:noFill/>
            <a:miter lim="800000"/>
            <a:headEnd/>
            <a:tailEnd/>
          </a:ln>
        </p:spPr>
      </p:pic>
      <p:pic>
        <p:nvPicPr>
          <p:cNvPr id="8" name="Picture 53" descr="logoDimitri"/>
          <p:cNvPicPr>
            <a:picLocks noChangeAspect="1" noChangeArrowheads="1"/>
          </p:cNvPicPr>
          <p:nvPr userDrawn="1"/>
        </p:nvPicPr>
        <p:blipFill>
          <a:blip r:embed="rId3" cstate="print"/>
          <a:srcRect/>
          <a:stretch>
            <a:fillRect/>
          </a:stretch>
        </p:blipFill>
        <p:spPr bwMode="auto">
          <a:xfrm>
            <a:off x="7308850" y="6446838"/>
            <a:ext cx="1622425" cy="222250"/>
          </a:xfrm>
          <a:prstGeom prst="rect">
            <a:avLst/>
          </a:prstGeom>
          <a:noFill/>
          <a:ln w="9525">
            <a:noFill/>
            <a:miter lim="800000"/>
            <a:headEnd/>
            <a:tailEnd/>
          </a:ln>
        </p:spPr>
      </p:pic>
      <p:sp>
        <p:nvSpPr>
          <p:cNvPr id="7201" name="Rectangle 33"/>
          <p:cNvSpPr>
            <a:spLocks noGrp="1" noChangeArrowheads="1"/>
          </p:cNvSpPr>
          <p:nvPr>
            <p:ph type="subTitle" sz="quarter" idx="1"/>
          </p:nvPr>
        </p:nvSpPr>
        <p:spPr>
          <a:xfrm>
            <a:off x="381000" y="3200400"/>
            <a:ext cx="3962400" cy="1752600"/>
          </a:xfrm>
        </p:spPr>
        <p:txBody>
          <a:bodyPr/>
          <a:lstStyle>
            <a:lvl1pPr marL="0" indent="0">
              <a:defRPr b="0">
                <a:solidFill>
                  <a:schemeClr val="bg1"/>
                </a:solidFill>
              </a:defRPr>
            </a:lvl1pPr>
          </a:lstStyle>
          <a:p>
            <a:r>
              <a:rPr lang="fr-FR"/>
              <a:t>Cliquez pour modifier le style des sous-titres du masque</a:t>
            </a:r>
          </a:p>
        </p:txBody>
      </p:sp>
      <p:sp>
        <p:nvSpPr>
          <p:cNvPr id="7202" name="Rectangle 34"/>
          <p:cNvSpPr>
            <a:spLocks noGrp="1" noChangeArrowheads="1"/>
          </p:cNvSpPr>
          <p:nvPr>
            <p:ph type="ctrTitle" sz="quarter"/>
          </p:nvPr>
        </p:nvSpPr>
        <p:spPr>
          <a:xfrm>
            <a:off x="381000" y="1752600"/>
            <a:ext cx="7772400" cy="1143000"/>
          </a:xfrm>
        </p:spPr>
        <p:txBody>
          <a:bodyPr wrap="square"/>
          <a:lstStyle>
            <a:lvl1pPr>
              <a:defRPr sz="3200"/>
            </a:lvl1pPr>
          </a:lstStyle>
          <a:p>
            <a:r>
              <a:rPr lang="fr-FR"/>
              <a:t>Cliquez et modifiez le titre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267450" y="228600"/>
            <a:ext cx="1962150" cy="52578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381000" y="228600"/>
            <a:ext cx="5734050" cy="52578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Titre et 4 contenus">
    <p:spTree>
      <p:nvGrpSpPr>
        <p:cNvPr id="1" name=""/>
        <p:cNvGrpSpPr/>
        <p:nvPr/>
      </p:nvGrpSpPr>
      <p:grpSpPr>
        <a:xfrm>
          <a:off x="0" y="0"/>
          <a:ext cx="0" cy="0"/>
          <a:chOff x="0" y="0"/>
          <a:chExt cx="0" cy="0"/>
        </a:xfrm>
      </p:grpSpPr>
      <p:sp>
        <p:nvSpPr>
          <p:cNvPr id="2" name="Titre 1"/>
          <p:cNvSpPr>
            <a:spLocks noGrp="1"/>
          </p:cNvSpPr>
          <p:nvPr>
            <p:ph type="title" sz="quarter"/>
          </p:nvPr>
        </p:nvSpPr>
        <p:spPr>
          <a:xfrm>
            <a:off x="381000" y="228600"/>
            <a:ext cx="7772400" cy="685800"/>
          </a:xfrm>
        </p:spPr>
        <p:txBody>
          <a:bodyPr/>
          <a:lstStyle/>
          <a:p>
            <a:r>
              <a:rPr lang="fr-FR" smtClean="0"/>
              <a:t>Cliquez pour modifier le style du titre</a:t>
            </a:r>
            <a:endParaRPr lang="fr-FR"/>
          </a:p>
        </p:txBody>
      </p:sp>
      <p:sp>
        <p:nvSpPr>
          <p:cNvPr id="3" name="Espace réservé du contenu 2"/>
          <p:cNvSpPr>
            <a:spLocks noGrp="1"/>
          </p:cNvSpPr>
          <p:nvPr>
            <p:ph sz="quarter" idx="1"/>
          </p:nvPr>
        </p:nvSpPr>
        <p:spPr>
          <a:xfrm>
            <a:off x="457200" y="1371600"/>
            <a:ext cx="3810000" cy="19812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419600" y="1371600"/>
            <a:ext cx="3810000" cy="19812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57200" y="3505200"/>
            <a:ext cx="3810000" cy="19812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6" name="Espace réservé du contenu 5"/>
          <p:cNvSpPr>
            <a:spLocks noGrp="1"/>
          </p:cNvSpPr>
          <p:nvPr>
            <p:ph sz="quarter" idx="4"/>
          </p:nvPr>
        </p:nvSpPr>
        <p:spPr>
          <a:xfrm>
            <a:off x="4419600" y="3505200"/>
            <a:ext cx="3810000" cy="19812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reserve="1">
  <p:cSld name="Titre et tableau">
    <p:spTree>
      <p:nvGrpSpPr>
        <p:cNvPr id="1" name=""/>
        <p:cNvGrpSpPr/>
        <p:nvPr/>
      </p:nvGrpSpPr>
      <p:grpSpPr>
        <a:xfrm>
          <a:off x="0" y="0"/>
          <a:ext cx="0" cy="0"/>
          <a:chOff x="0" y="0"/>
          <a:chExt cx="0" cy="0"/>
        </a:xfrm>
      </p:grpSpPr>
      <p:sp>
        <p:nvSpPr>
          <p:cNvPr id="2" name="Titre 1"/>
          <p:cNvSpPr>
            <a:spLocks noGrp="1"/>
          </p:cNvSpPr>
          <p:nvPr>
            <p:ph type="title"/>
          </p:nvPr>
        </p:nvSpPr>
        <p:spPr>
          <a:xfrm>
            <a:off x="381000" y="228600"/>
            <a:ext cx="7772400" cy="685800"/>
          </a:xfrm>
        </p:spPr>
        <p:txBody>
          <a:bodyPr/>
          <a:lstStyle/>
          <a:p>
            <a:r>
              <a:rPr lang="fr-FR" smtClean="0"/>
              <a:t>Cliquez pour modifier le style du titre</a:t>
            </a:r>
            <a:endParaRPr lang="fr-FR"/>
          </a:p>
        </p:txBody>
      </p:sp>
      <p:sp>
        <p:nvSpPr>
          <p:cNvPr id="3" name="Espace réservé du tableau 2"/>
          <p:cNvSpPr>
            <a:spLocks noGrp="1"/>
          </p:cNvSpPr>
          <p:nvPr>
            <p:ph type="tbl" idx="1"/>
          </p:nvPr>
        </p:nvSpPr>
        <p:spPr>
          <a:xfrm>
            <a:off x="457200" y="1371600"/>
            <a:ext cx="7772400" cy="4114800"/>
          </a:xfrm>
        </p:spPr>
        <p:txBody>
          <a:bodyPr/>
          <a:lstStyle/>
          <a:p>
            <a:pPr lvl="0"/>
            <a:endParaRPr lang="fr-FR" noProof="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dirty="0" smtClean="0"/>
              <a:t>Cliquez pour modifier les styles du texte du masque</a:t>
            </a:r>
          </a:p>
          <a:p>
            <a:pPr lvl="1"/>
            <a:r>
              <a:rPr lang="fr-FR" dirty="0" smtClean="0"/>
              <a:t>Deuxième niveau</a:t>
            </a:r>
          </a:p>
          <a:p>
            <a:pPr lvl="2"/>
            <a:r>
              <a:rPr lang="fr-FR" dirty="0" smtClean="0"/>
              <a:t>Troisième niveau</a:t>
            </a:r>
          </a:p>
          <a:p>
            <a:pPr lvl="3"/>
            <a:r>
              <a:rPr lang="fr-FR" dirty="0" smtClean="0"/>
              <a:t>Quatrième niveau</a:t>
            </a:r>
          </a:p>
          <a:p>
            <a:pPr lvl="4"/>
            <a:r>
              <a:rPr lang="fr-FR" dirty="0" smtClean="0"/>
              <a:t>Cinquième niveau</a:t>
            </a:r>
            <a:endParaRPr lang="fr-FR"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371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419600" y="13716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434" name="Group 51"/>
          <p:cNvGrpSpPr>
            <a:grpSpLocks/>
          </p:cNvGrpSpPr>
          <p:nvPr/>
        </p:nvGrpSpPr>
        <p:grpSpPr bwMode="auto">
          <a:xfrm>
            <a:off x="-6350" y="-76200"/>
            <a:ext cx="9183688" cy="1066800"/>
            <a:chOff x="-4" y="-48"/>
            <a:chExt cx="5785" cy="672"/>
          </a:xfrm>
        </p:grpSpPr>
        <p:sp>
          <p:nvSpPr>
            <p:cNvPr id="1055" name="Rectangle 31"/>
            <p:cNvSpPr>
              <a:spLocks noChangeArrowheads="1"/>
            </p:cNvSpPr>
            <p:nvPr userDrawn="1"/>
          </p:nvSpPr>
          <p:spPr bwMode="auto">
            <a:xfrm>
              <a:off x="0" y="-48"/>
              <a:ext cx="5781" cy="672"/>
            </a:xfrm>
            <a:prstGeom prst="rect">
              <a:avLst/>
            </a:prstGeom>
            <a:solidFill>
              <a:srgbClr val="0094D5"/>
            </a:solidFill>
            <a:ln w="9525">
              <a:noFill/>
              <a:miter lim="800000"/>
              <a:headEnd/>
              <a:tailEnd/>
            </a:ln>
            <a:effectLst/>
          </p:spPr>
          <p:txBody>
            <a:bodyPr wrap="none" anchor="ctr"/>
            <a:lstStyle/>
            <a:p>
              <a:pPr algn="ctr">
                <a:defRPr/>
              </a:pPr>
              <a:endParaRPr lang="fr-FR" dirty="0"/>
            </a:p>
          </p:txBody>
        </p:sp>
        <p:sp>
          <p:nvSpPr>
            <p:cNvPr id="1057" name="Rectangle 33"/>
            <p:cNvSpPr>
              <a:spLocks noChangeArrowheads="1"/>
            </p:cNvSpPr>
            <p:nvPr userDrawn="1"/>
          </p:nvSpPr>
          <p:spPr bwMode="auto">
            <a:xfrm rot="-32400000">
              <a:off x="-4" y="510"/>
              <a:ext cx="2494" cy="57"/>
            </a:xfrm>
            <a:prstGeom prst="rect">
              <a:avLst/>
            </a:prstGeom>
            <a:gradFill rotWithShape="0">
              <a:gsLst>
                <a:gs pos="0">
                  <a:schemeClr val="bg1"/>
                </a:gs>
                <a:gs pos="100000">
                  <a:srgbClr val="0094D5"/>
                </a:gs>
              </a:gsLst>
              <a:lin ang="0" scaled="1"/>
            </a:gradFill>
            <a:ln w="9525">
              <a:noFill/>
              <a:miter lim="800000"/>
              <a:headEnd/>
              <a:tailEnd/>
            </a:ln>
            <a:effectLst/>
          </p:spPr>
          <p:txBody>
            <a:bodyPr wrap="none" anchor="ctr"/>
            <a:lstStyle/>
            <a:p>
              <a:pPr algn="ctr">
                <a:defRPr/>
              </a:pPr>
              <a:endParaRPr lang="fr-FR" dirty="0"/>
            </a:p>
          </p:txBody>
        </p:sp>
        <p:sp>
          <p:nvSpPr>
            <p:cNvPr id="1058" name="Rectangle 34"/>
            <p:cNvSpPr>
              <a:spLocks noChangeArrowheads="1"/>
            </p:cNvSpPr>
            <p:nvPr userDrawn="1"/>
          </p:nvSpPr>
          <p:spPr bwMode="auto">
            <a:xfrm rot="-32400000">
              <a:off x="-4" y="567"/>
              <a:ext cx="3174" cy="57"/>
            </a:xfrm>
            <a:prstGeom prst="rect">
              <a:avLst/>
            </a:prstGeom>
            <a:gradFill rotWithShape="0">
              <a:gsLst>
                <a:gs pos="0">
                  <a:schemeClr val="bg1"/>
                </a:gs>
                <a:gs pos="100000">
                  <a:srgbClr val="0094D5"/>
                </a:gs>
              </a:gsLst>
              <a:lin ang="0" scaled="1"/>
            </a:gradFill>
            <a:ln w="9525">
              <a:noFill/>
              <a:miter lim="800000"/>
              <a:headEnd/>
              <a:tailEnd/>
            </a:ln>
            <a:effectLst/>
          </p:spPr>
          <p:txBody>
            <a:bodyPr wrap="none" anchor="ctr"/>
            <a:lstStyle/>
            <a:p>
              <a:pPr algn="ctr">
                <a:defRPr/>
              </a:pPr>
              <a:endParaRPr lang="fr-FR" dirty="0"/>
            </a:p>
          </p:txBody>
        </p:sp>
        <p:sp>
          <p:nvSpPr>
            <p:cNvPr id="1059" name="Rectangle 35"/>
            <p:cNvSpPr>
              <a:spLocks noChangeArrowheads="1"/>
            </p:cNvSpPr>
            <p:nvPr userDrawn="1"/>
          </p:nvSpPr>
          <p:spPr bwMode="auto">
            <a:xfrm rot="-32400000">
              <a:off x="3360" y="567"/>
              <a:ext cx="2400" cy="57"/>
            </a:xfrm>
            <a:prstGeom prst="rect">
              <a:avLst/>
            </a:prstGeom>
            <a:gradFill rotWithShape="0">
              <a:gsLst>
                <a:gs pos="0">
                  <a:srgbClr val="0094D5"/>
                </a:gs>
                <a:gs pos="100000">
                  <a:schemeClr val="bg1"/>
                </a:gs>
              </a:gsLst>
              <a:lin ang="0" scaled="1"/>
            </a:gradFill>
            <a:ln w="9525">
              <a:noFill/>
              <a:miter lim="800000"/>
              <a:headEnd/>
              <a:tailEnd/>
            </a:ln>
            <a:effectLst/>
          </p:spPr>
          <p:txBody>
            <a:bodyPr wrap="none" anchor="ctr"/>
            <a:lstStyle/>
            <a:p>
              <a:pPr algn="ctr">
                <a:defRPr/>
              </a:pPr>
              <a:endParaRPr lang="fr-FR" dirty="0"/>
            </a:p>
          </p:txBody>
        </p:sp>
      </p:grpSp>
      <p:sp>
        <p:nvSpPr>
          <p:cNvPr id="18435" name="Rectangle 3"/>
          <p:cNvSpPr>
            <a:spLocks noGrp="1" noChangeArrowheads="1"/>
          </p:cNvSpPr>
          <p:nvPr>
            <p:ph type="body" idx="1"/>
          </p:nvPr>
        </p:nvSpPr>
        <p:spPr bwMode="auto">
          <a:xfrm>
            <a:off x="457200" y="13716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18436" name="Rectangle 45"/>
          <p:cNvSpPr>
            <a:spLocks noGrp="1" noChangeArrowheads="1"/>
          </p:cNvSpPr>
          <p:nvPr>
            <p:ph type="title"/>
          </p:nvPr>
        </p:nvSpPr>
        <p:spPr bwMode="auto">
          <a:xfrm>
            <a:off x="381000" y="228600"/>
            <a:ext cx="7772400" cy="685800"/>
          </a:xfrm>
          <a:prstGeom prst="rect">
            <a:avLst/>
          </a:prstGeom>
          <a:noFill/>
          <a:ln w="9525">
            <a:noFill/>
            <a:miter lim="800000"/>
            <a:headEnd/>
            <a:tailEnd/>
          </a:ln>
        </p:spPr>
        <p:txBody>
          <a:bodyPr vert="horz" wrap="none" lIns="91440" tIns="45720" rIns="91440" bIns="45720" numCol="1" anchor="t" anchorCtr="0" compatLnSpc="1">
            <a:prstTxWarp prst="textNoShape">
              <a:avLst/>
            </a:prstTxWarp>
          </a:bodyPr>
          <a:lstStyle/>
          <a:p>
            <a:pPr lvl="0"/>
            <a:r>
              <a:rPr lang="fr-FR" smtClean="0"/>
              <a:t>Cliquez et modifiez le titre</a:t>
            </a:r>
          </a:p>
        </p:txBody>
      </p:sp>
      <p:sp>
        <p:nvSpPr>
          <p:cNvPr id="1063" name="Rectangle 39"/>
          <p:cNvSpPr>
            <a:spLocks noChangeArrowheads="1"/>
          </p:cNvSpPr>
          <p:nvPr/>
        </p:nvSpPr>
        <p:spPr bwMode="auto">
          <a:xfrm rot="-10800000">
            <a:off x="0" y="6405563"/>
            <a:ext cx="9177338" cy="452437"/>
          </a:xfrm>
          <a:prstGeom prst="rect">
            <a:avLst/>
          </a:prstGeom>
          <a:solidFill>
            <a:srgbClr val="0094D5"/>
          </a:solidFill>
          <a:ln w="9525">
            <a:noFill/>
            <a:miter lim="800000"/>
            <a:headEnd/>
            <a:tailEnd/>
          </a:ln>
          <a:effectLst/>
        </p:spPr>
        <p:txBody>
          <a:bodyPr rot="10800000" wrap="none" anchor="ctr"/>
          <a:lstStyle/>
          <a:p>
            <a:pPr algn="ctr">
              <a:defRPr/>
            </a:pPr>
            <a:endParaRPr lang="fr-FR" dirty="0"/>
          </a:p>
        </p:txBody>
      </p:sp>
      <p:sp>
        <p:nvSpPr>
          <p:cNvPr id="1065" name="Rectangle 41"/>
          <p:cNvSpPr>
            <a:spLocks noChangeArrowheads="1"/>
          </p:cNvSpPr>
          <p:nvPr/>
        </p:nvSpPr>
        <p:spPr bwMode="auto">
          <a:xfrm rot="-43200000">
            <a:off x="0" y="6405563"/>
            <a:ext cx="5038725" cy="90487"/>
          </a:xfrm>
          <a:prstGeom prst="rect">
            <a:avLst/>
          </a:prstGeom>
          <a:gradFill rotWithShape="0">
            <a:gsLst>
              <a:gs pos="0">
                <a:schemeClr val="bg1"/>
              </a:gs>
              <a:gs pos="100000">
                <a:srgbClr val="0094D5"/>
              </a:gs>
            </a:gsLst>
            <a:lin ang="0" scaled="1"/>
          </a:gradFill>
          <a:ln w="9525">
            <a:noFill/>
            <a:miter lim="800000"/>
            <a:headEnd/>
            <a:tailEnd/>
          </a:ln>
          <a:effectLst/>
        </p:spPr>
        <p:txBody>
          <a:bodyPr wrap="none" anchor="ctr"/>
          <a:lstStyle/>
          <a:p>
            <a:pPr algn="ctr">
              <a:defRPr/>
            </a:pPr>
            <a:endParaRPr lang="fr-FR" dirty="0"/>
          </a:p>
        </p:txBody>
      </p:sp>
      <p:sp>
        <p:nvSpPr>
          <p:cNvPr id="1066" name="Rectangle 42"/>
          <p:cNvSpPr>
            <a:spLocks noChangeArrowheads="1"/>
          </p:cNvSpPr>
          <p:nvPr/>
        </p:nvSpPr>
        <p:spPr bwMode="auto">
          <a:xfrm rot="-43200000">
            <a:off x="5359400" y="6405563"/>
            <a:ext cx="3810000" cy="90487"/>
          </a:xfrm>
          <a:prstGeom prst="rect">
            <a:avLst/>
          </a:prstGeom>
          <a:gradFill rotWithShape="0">
            <a:gsLst>
              <a:gs pos="0">
                <a:srgbClr val="0094D5"/>
              </a:gs>
              <a:gs pos="100000">
                <a:schemeClr val="bg1"/>
              </a:gs>
            </a:gsLst>
            <a:lin ang="0" scaled="1"/>
          </a:gradFill>
          <a:ln w="9525">
            <a:noFill/>
            <a:miter lim="800000"/>
            <a:headEnd/>
            <a:tailEnd/>
          </a:ln>
          <a:effectLst/>
        </p:spPr>
        <p:txBody>
          <a:bodyPr wrap="none" anchor="ctr"/>
          <a:lstStyle/>
          <a:p>
            <a:pPr algn="ctr">
              <a:defRPr/>
            </a:pPr>
            <a:endParaRPr lang="fr-FR" dirty="0"/>
          </a:p>
        </p:txBody>
      </p:sp>
      <p:sp>
        <p:nvSpPr>
          <p:cNvPr id="1035" name="Line 11"/>
          <p:cNvSpPr>
            <a:spLocks noChangeShapeType="1"/>
          </p:cNvSpPr>
          <p:nvPr/>
        </p:nvSpPr>
        <p:spPr bwMode="auto">
          <a:xfrm>
            <a:off x="762000" y="6400800"/>
            <a:ext cx="0" cy="381000"/>
          </a:xfrm>
          <a:prstGeom prst="line">
            <a:avLst/>
          </a:prstGeom>
          <a:noFill/>
          <a:ln w="9525">
            <a:solidFill>
              <a:schemeClr val="bg1"/>
            </a:solidFill>
            <a:round/>
            <a:headEnd/>
            <a:tailEnd/>
          </a:ln>
          <a:effectLst/>
        </p:spPr>
        <p:txBody>
          <a:bodyPr/>
          <a:lstStyle/>
          <a:p>
            <a:pPr algn="ctr">
              <a:defRPr/>
            </a:pPr>
            <a:endParaRPr lang="fr-FR" dirty="0"/>
          </a:p>
        </p:txBody>
      </p:sp>
      <p:sp>
        <p:nvSpPr>
          <p:cNvPr id="1036" name="Text Box 12"/>
          <p:cNvSpPr txBox="1">
            <a:spLocks noChangeArrowheads="1"/>
          </p:cNvSpPr>
          <p:nvPr/>
        </p:nvSpPr>
        <p:spPr bwMode="auto">
          <a:xfrm>
            <a:off x="762000" y="6537325"/>
            <a:ext cx="5216813" cy="553998"/>
          </a:xfrm>
          <a:prstGeom prst="rect">
            <a:avLst/>
          </a:prstGeom>
          <a:noFill/>
          <a:ln w="9525">
            <a:noFill/>
            <a:miter lim="800000"/>
            <a:headEnd/>
            <a:tailEnd/>
          </a:ln>
          <a:effectLst/>
        </p:spPr>
        <p:txBody>
          <a:bodyPr wrap="none">
            <a:spAutoFit/>
          </a:bodyPr>
          <a:lstStyle/>
          <a:p>
            <a:pPr>
              <a:defRPr/>
            </a:pPr>
            <a:r>
              <a:rPr lang="fr-FR" sz="1500" baseline="0" dirty="0">
                <a:solidFill>
                  <a:schemeClr val="bg1"/>
                </a:solidFill>
              </a:rPr>
              <a:t>Bilan Carbone</a:t>
            </a:r>
            <a:r>
              <a:rPr lang="fr-FR" sz="1500" dirty="0">
                <a:solidFill>
                  <a:schemeClr val="bg1"/>
                </a:solidFill>
              </a:rPr>
              <a:t>®</a:t>
            </a:r>
            <a:r>
              <a:rPr lang="fr-FR" sz="1500" baseline="0" dirty="0">
                <a:solidFill>
                  <a:schemeClr val="bg1"/>
                </a:solidFill>
              </a:rPr>
              <a:t> </a:t>
            </a:r>
            <a:r>
              <a:rPr lang="fr-FR" sz="1500" baseline="0" dirty="0" smtClean="0">
                <a:solidFill>
                  <a:schemeClr val="bg1"/>
                </a:solidFill>
              </a:rPr>
              <a:t>Aubert &amp; Duval : comparatif filières Titane</a:t>
            </a:r>
          </a:p>
          <a:p>
            <a:pPr>
              <a:defRPr/>
            </a:pPr>
            <a:endParaRPr lang="fr-FR" sz="1500" b="1" i="1" baseline="0" dirty="0">
              <a:solidFill>
                <a:schemeClr val="bg1"/>
              </a:solidFill>
            </a:endParaRPr>
          </a:p>
        </p:txBody>
      </p:sp>
      <p:sp>
        <p:nvSpPr>
          <p:cNvPr id="1037" name="Rectangle 13"/>
          <p:cNvSpPr>
            <a:spLocks noChangeArrowheads="1"/>
          </p:cNvSpPr>
          <p:nvPr/>
        </p:nvSpPr>
        <p:spPr bwMode="auto">
          <a:xfrm>
            <a:off x="152400" y="6477000"/>
            <a:ext cx="533400" cy="228600"/>
          </a:xfrm>
          <a:prstGeom prst="rect">
            <a:avLst/>
          </a:prstGeom>
          <a:noFill/>
          <a:ln w="9525">
            <a:noFill/>
            <a:miter lim="800000"/>
            <a:headEnd/>
            <a:tailEnd/>
          </a:ln>
          <a:effectLst/>
        </p:spPr>
        <p:txBody>
          <a:bodyPr/>
          <a:lstStyle/>
          <a:p>
            <a:pPr algn="r">
              <a:defRPr/>
            </a:pPr>
            <a:fld id="{A3E20280-C6C1-46EC-A6B9-3B2A9AA4024C}" type="slidenum">
              <a:rPr lang="fr-FR" sz="1300" baseline="0">
                <a:solidFill>
                  <a:schemeClr val="bg1"/>
                </a:solidFill>
                <a:latin typeface="Arial" charset="0"/>
              </a:rPr>
              <a:pPr algn="r">
                <a:defRPr/>
              </a:pPr>
              <a:t>‹N°›</a:t>
            </a:fld>
            <a:endParaRPr lang="fr-FR" sz="1300" baseline="0" dirty="0">
              <a:solidFill>
                <a:schemeClr val="bg1"/>
              </a:solidFill>
              <a:latin typeface="Arial" charset="0"/>
            </a:endParaRPr>
          </a:p>
        </p:txBody>
      </p:sp>
      <p:pic>
        <p:nvPicPr>
          <p:cNvPr id="18443" name="Picture 52" descr="logoDimitri"/>
          <p:cNvPicPr>
            <a:picLocks noChangeAspect="1" noChangeArrowheads="1"/>
          </p:cNvPicPr>
          <p:nvPr/>
        </p:nvPicPr>
        <p:blipFill>
          <a:blip r:embed="rId15" cstate="print"/>
          <a:srcRect/>
          <a:stretch>
            <a:fillRect/>
          </a:stretch>
        </p:blipFill>
        <p:spPr bwMode="auto">
          <a:xfrm>
            <a:off x="7342188" y="6591300"/>
            <a:ext cx="1622425" cy="22225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599" r:id="rId1"/>
    <p:sldLayoutId id="2147484587" r:id="rId2"/>
    <p:sldLayoutId id="2147484588" r:id="rId3"/>
    <p:sldLayoutId id="2147484589" r:id="rId4"/>
    <p:sldLayoutId id="2147484590" r:id="rId5"/>
    <p:sldLayoutId id="2147484591" r:id="rId6"/>
    <p:sldLayoutId id="2147484592" r:id="rId7"/>
    <p:sldLayoutId id="2147484593" r:id="rId8"/>
    <p:sldLayoutId id="2147484594" r:id="rId9"/>
    <p:sldLayoutId id="2147484595" r:id="rId10"/>
    <p:sldLayoutId id="2147484596" r:id="rId11"/>
    <p:sldLayoutId id="2147484597" r:id="rId12"/>
    <p:sldLayoutId id="2147484598" r:id="rId13"/>
  </p:sldLayoutIdLst>
  <p:timing>
    <p:tnLst>
      <p:par>
        <p:cTn id="1" dur="indefinite" restart="never" nodeType="tmRoot"/>
      </p:par>
    </p:tnLst>
  </p:timing>
  <p:txStyles>
    <p:titleStyle>
      <a:lvl1pPr algn="l" rtl="0" eaLnBrk="0" fontAlgn="base" hangingPunct="0">
        <a:spcBef>
          <a:spcPct val="0"/>
        </a:spcBef>
        <a:spcAft>
          <a:spcPct val="0"/>
        </a:spcAft>
        <a:defRPr sz="2800">
          <a:solidFill>
            <a:schemeClr val="bg1"/>
          </a:solidFill>
          <a:latin typeface="+mj-lt"/>
          <a:ea typeface="+mj-ea"/>
          <a:cs typeface="+mj-cs"/>
        </a:defRPr>
      </a:lvl1pPr>
      <a:lvl2pPr algn="l" rtl="0" eaLnBrk="0" fontAlgn="base" hangingPunct="0">
        <a:spcBef>
          <a:spcPct val="0"/>
        </a:spcBef>
        <a:spcAft>
          <a:spcPct val="0"/>
        </a:spcAft>
        <a:defRPr sz="2800">
          <a:solidFill>
            <a:schemeClr val="bg1"/>
          </a:solidFill>
          <a:latin typeface="Trebuchet MS" pitchFamily="34" charset="0"/>
        </a:defRPr>
      </a:lvl2pPr>
      <a:lvl3pPr algn="l" rtl="0" eaLnBrk="0" fontAlgn="base" hangingPunct="0">
        <a:spcBef>
          <a:spcPct val="0"/>
        </a:spcBef>
        <a:spcAft>
          <a:spcPct val="0"/>
        </a:spcAft>
        <a:defRPr sz="2800">
          <a:solidFill>
            <a:schemeClr val="bg1"/>
          </a:solidFill>
          <a:latin typeface="Trebuchet MS" pitchFamily="34" charset="0"/>
        </a:defRPr>
      </a:lvl3pPr>
      <a:lvl4pPr algn="l" rtl="0" eaLnBrk="0" fontAlgn="base" hangingPunct="0">
        <a:spcBef>
          <a:spcPct val="0"/>
        </a:spcBef>
        <a:spcAft>
          <a:spcPct val="0"/>
        </a:spcAft>
        <a:defRPr sz="2800">
          <a:solidFill>
            <a:schemeClr val="bg1"/>
          </a:solidFill>
          <a:latin typeface="Trebuchet MS" pitchFamily="34" charset="0"/>
        </a:defRPr>
      </a:lvl4pPr>
      <a:lvl5pPr algn="l" rtl="0" eaLnBrk="0" fontAlgn="base" hangingPunct="0">
        <a:spcBef>
          <a:spcPct val="0"/>
        </a:spcBef>
        <a:spcAft>
          <a:spcPct val="0"/>
        </a:spcAft>
        <a:defRPr sz="2800">
          <a:solidFill>
            <a:schemeClr val="bg1"/>
          </a:solidFill>
          <a:latin typeface="Trebuchet MS" pitchFamily="34" charset="0"/>
        </a:defRPr>
      </a:lvl5pPr>
      <a:lvl6pPr marL="457200" algn="l" rtl="0" fontAlgn="base">
        <a:spcBef>
          <a:spcPct val="0"/>
        </a:spcBef>
        <a:spcAft>
          <a:spcPct val="0"/>
        </a:spcAft>
        <a:defRPr sz="2800">
          <a:solidFill>
            <a:schemeClr val="bg1"/>
          </a:solidFill>
          <a:latin typeface="Trebuchet MS" pitchFamily="34" charset="0"/>
        </a:defRPr>
      </a:lvl6pPr>
      <a:lvl7pPr marL="914400" algn="l" rtl="0" fontAlgn="base">
        <a:spcBef>
          <a:spcPct val="0"/>
        </a:spcBef>
        <a:spcAft>
          <a:spcPct val="0"/>
        </a:spcAft>
        <a:defRPr sz="2800">
          <a:solidFill>
            <a:schemeClr val="bg1"/>
          </a:solidFill>
          <a:latin typeface="Trebuchet MS" pitchFamily="34" charset="0"/>
        </a:defRPr>
      </a:lvl7pPr>
      <a:lvl8pPr marL="1371600" algn="l" rtl="0" fontAlgn="base">
        <a:spcBef>
          <a:spcPct val="0"/>
        </a:spcBef>
        <a:spcAft>
          <a:spcPct val="0"/>
        </a:spcAft>
        <a:defRPr sz="2800">
          <a:solidFill>
            <a:schemeClr val="bg1"/>
          </a:solidFill>
          <a:latin typeface="Trebuchet MS" pitchFamily="34" charset="0"/>
        </a:defRPr>
      </a:lvl8pPr>
      <a:lvl9pPr marL="1828800" algn="l" rtl="0" fontAlgn="base">
        <a:spcBef>
          <a:spcPct val="0"/>
        </a:spcBef>
        <a:spcAft>
          <a:spcPct val="0"/>
        </a:spcAft>
        <a:defRPr sz="2800">
          <a:solidFill>
            <a:schemeClr val="bg1"/>
          </a:solidFill>
          <a:latin typeface="Trebuchet MS" pitchFamily="34" charset="0"/>
        </a:defRPr>
      </a:lvl9pPr>
    </p:titleStyle>
    <p:bodyStyle>
      <a:lvl1pPr marL="342900" indent="-342900" algn="l" rtl="0" eaLnBrk="0" fontAlgn="base" hangingPunct="0">
        <a:spcBef>
          <a:spcPct val="50000"/>
        </a:spcBef>
        <a:spcAft>
          <a:spcPct val="0"/>
        </a:spcAft>
        <a:buClr>
          <a:srgbClr val="C2B477"/>
        </a:buClr>
        <a:buChar char="•"/>
        <a:defRPr sz="2400" b="1">
          <a:solidFill>
            <a:srgbClr val="0094D5"/>
          </a:solidFill>
          <a:latin typeface="+mn-lt"/>
          <a:ea typeface="+mn-ea"/>
          <a:cs typeface="+mn-cs"/>
        </a:defRPr>
      </a:lvl1pPr>
      <a:lvl2pPr marL="742950" indent="-285750" algn="l" rtl="0" eaLnBrk="0" fontAlgn="base" hangingPunct="0">
        <a:spcBef>
          <a:spcPct val="20000"/>
        </a:spcBef>
        <a:spcAft>
          <a:spcPct val="0"/>
        </a:spcAft>
        <a:buClr>
          <a:srgbClr val="0094D5"/>
        </a:buClr>
        <a:buSzPct val="80000"/>
        <a:buFont typeface="Wingdings" pitchFamily="2" charset="2"/>
        <a:buChar char="n"/>
        <a:defRPr sz="1600" b="1">
          <a:solidFill>
            <a:srgbClr val="000752"/>
          </a:solidFill>
          <a:latin typeface="+mn-lt"/>
        </a:defRPr>
      </a:lvl2pPr>
      <a:lvl3pPr marL="1143000" indent="-228600" algn="l" rtl="0" eaLnBrk="0" fontAlgn="base" hangingPunct="0">
        <a:spcBef>
          <a:spcPct val="20000"/>
        </a:spcBef>
        <a:spcAft>
          <a:spcPct val="0"/>
        </a:spcAft>
        <a:buClr>
          <a:srgbClr val="0094D5"/>
        </a:buClr>
        <a:buSzPct val="60000"/>
        <a:buFont typeface="Wingdings" pitchFamily="2" charset="2"/>
        <a:buChar char="o"/>
        <a:defRPr sz="1400">
          <a:solidFill>
            <a:srgbClr val="000752"/>
          </a:solidFill>
          <a:latin typeface="+mn-lt"/>
        </a:defRPr>
      </a:lvl3pPr>
      <a:lvl4pPr marL="1600200" indent="-228600" algn="l" rtl="0" eaLnBrk="0" fontAlgn="base" hangingPunct="0">
        <a:spcBef>
          <a:spcPct val="20000"/>
        </a:spcBef>
        <a:spcAft>
          <a:spcPct val="0"/>
        </a:spcAft>
        <a:buClr>
          <a:srgbClr val="0094D5"/>
        </a:buClr>
        <a:buFont typeface="Wingdings" pitchFamily="2" charset="2"/>
        <a:buChar char="ü"/>
        <a:defRPr sz="1400">
          <a:solidFill>
            <a:srgbClr val="000752"/>
          </a:solidFill>
          <a:latin typeface="+mn-lt"/>
        </a:defRPr>
      </a:lvl4pPr>
      <a:lvl5pPr marL="2057400" indent="-228600" algn="l" rtl="0" eaLnBrk="0" fontAlgn="base" hangingPunct="0">
        <a:spcBef>
          <a:spcPct val="20000"/>
        </a:spcBef>
        <a:spcAft>
          <a:spcPct val="0"/>
        </a:spcAft>
        <a:buChar char="»"/>
        <a:defRPr sz="1200">
          <a:solidFill>
            <a:srgbClr val="000752"/>
          </a:solidFill>
          <a:latin typeface="+mn-lt"/>
        </a:defRPr>
      </a:lvl5pPr>
      <a:lvl6pPr marL="2514600" indent="-228600" algn="l" rtl="0" fontAlgn="base">
        <a:spcBef>
          <a:spcPct val="20000"/>
        </a:spcBef>
        <a:spcAft>
          <a:spcPct val="0"/>
        </a:spcAft>
        <a:defRPr sz="1200">
          <a:solidFill>
            <a:srgbClr val="000752"/>
          </a:solidFill>
          <a:latin typeface="+mn-lt"/>
        </a:defRPr>
      </a:lvl6pPr>
      <a:lvl7pPr marL="2971800" indent="-228600" algn="l" rtl="0" fontAlgn="base">
        <a:spcBef>
          <a:spcPct val="20000"/>
        </a:spcBef>
        <a:spcAft>
          <a:spcPct val="0"/>
        </a:spcAft>
        <a:defRPr sz="1200">
          <a:solidFill>
            <a:srgbClr val="000752"/>
          </a:solidFill>
          <a:latin typeface="+mn-lt"/>
        </a:defRPr>
      </a:lvl7pPr>
      <a:lvl8pPr marL="3429000" indent="-228600" algn="l" rtl="0" fontAlgn="base">
        <a:spcBef>
          <a:spcPct val="20000"/>
        </a:spcBef>
        <a:spcAft>
          <a:spcPct val="0"/>
        </a:spcAft>
        <a:defRPr sz="1200">
          <a:solidFill>
            <a:srgbClr val="000752"/>
          </a:solidFill>
          <a:latin typeface="+mn-lt"/>
        </a:defRPr>
      </a:lvl8pPr>
      <a:lvl9pPr marL="3886200" indent="-228600" algn="l" rtl="0" fontAlgn="base">
        <a:spcBef>
          <a:spcPct val="20000"/>
        </a:spcBef>
        <a:spcAft>
          <a:spcPct val="0"/>
        </a:spcAft>
        <a:defRPr sz="1200">
          <a:solidFill>
            <a:srgbClr val="000752"/>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hart" Target="../charts/chart13.xml"/></Relationships>
</file>

<file path=ppt/slides/_rels/slide3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10" Type="http://schemas.openxmlformats.org/officeDocument/2006/relationships/image" Target="../media/image13.wmf"/><Relationship Id="rId4" Type="http://schemas.openxmlformats.org/officeDocument/2006/relationships/image" Target="../media/image7.png"/><Relationship Id="rId9" Type="http://schemas.openxmlformats.org/officeDocument/2006/relationships/image" Target="../media/image12.wmf"/></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type="subTitle" idx="1"/>
          </p:nvPr>
        </p:nvSpPr>
        <p:spPr>
          <a:xfrm>
            <a:off x="396875" y="3136900"/>
            <a:ext cx="3992563" cy="1679575"/>
          </a:xfrm>
        </p:spPr>
        <p:txBody>
          <a:bodyPr/>
          <a:lstStyle/>
          <a:p>
            <a:pPr eaLnBrk="1" hangingPunct="1">
              <a:spcBef>
                <a:spcPts val="600"/>
              </a:spcBef>
              <a:buFontTx/>
              <a:buNone/>
            </a:pPr>
            <a:r>
              <a:rPr lang="fr-FR" dirty="0" smtClean="0"/>
              <a:t>Bilan Carbone</a:t>
            </a:r>
            <a:r>
              <a:rPr lang="fr-FR" baseline="30000" dirty="0" smtClean="0"/>
              <a:t>®</a:t>
            </a:r>
            <a:endParaRPr lang="fr-FR" dirty="0" smtClean="0"/>
          </a:p>
          <a:p>
            <a:pPr eaLnBrk="1" hangingPunct="1">
              <a:spcBef>
                <a:spcPts val="600"/>
              </a:spcBef>
              <a:buFontTx/>
              <a:buNone/>
            </a:pPr>
            <a:endParaRPr lang="fr-FR" dirty="0" smtClean="0"/>
          </a:p>
        </p:txBody>
      </p:sp>
      <p:sp>
        <p:nvSpPr>
          <p:cNvPr id="20483" name="Rectangle 5"/>
          <p:cNvSpPr>
            <a:spLocks noChangeArrowheads="1"/>
          </p:cNvSpPr>
          <p:nvPr/>
        </p:nvSpPr>
        <p:spPr bwMode="auto">
          <a:xfrm>
            <a:off x="409575" y="4086225"/>
            <a:ext cx="3838389" cy="530907"/>
          </a:xfrm>
          <a:prstGeom prst="rect">
            <a:avLst/>
          </a:prstGeom>
          <a:noFill/>
          <a:ln w="9525">
            <a:noFill/>
            <a:miter lim="800000"/>
            <a:headEnd/>
            <a:tailEnd/>
          </a:ln>
        </p:spPr>
        <p:txBody>
          <a:bodyPr/>
          <a:lstStyle/>
          <a:p>
            <a:r>
              <a:rPr lang="fr-FR" sz="1600" baseline="0" dirty="0" smtClean="0">
                <a:solidFill>
                  <a:schemeClr val="bg1"/>
                </a:solidFill>
              </a:rPr>
              <a:t>Restitution des </a:t>
            </a:r>
            <a:r>
              <a:rPr lang="fr-FR" sz="1600" baseline="0" dirty="0">
                <a:solidFill>
                  <a:schemeClr val="bg1"/>
                </a:solidFill>
              </a:rPr>
              <a:t>résultats</a:t>
            </a:r>
            <a:endParaRPr lang="fr-FR" sz="4400" baseline="0" dirty="0">
              <a:solidFill>
                <a:schemeClr val="bg1"/>
              </a:solidFill>
            </a:endParaRPr>
          </a:p>
        </p:txBody>
      </p:sp>
      <p:sp>
        <p:nvSpPr>
          <p:cNvPr id="20484" name="Rectangle 6"/>
          <p:cNvSpPr>
            <a:spLocks noChangeArrowheads="1"/>
          </p:cNvSpPr>
          <p:nvPr/>
        </p:nvSpPr>
        <p:spPr bwMode="auto">
          <a:xfrm>
            <a:off x="381000" y="5761038"/>
            <a:ext cx="4038600" cy="990600"/>
          </a:xfrm>
          <a:prstGeom prst="rect">
            <a:avLst/>
          </a:prstGeom>
          <a:noFill/>
          <a:ln w="9525">
            <a:noFill/>
            <a:miter lim="800000"/>
            <a:headEnd/>
            <a:tailEnd/>
          </a:ln>
        </p:spPr>
        <p:txBody>
          <a:bodyPr/>
          <a:lstStyle/>
          <a:p>
            <a:r>
              <a:rPr lang="fr-FR" sz="1600" baseline="0" dirty="0">
                <a:solidFill>
                  <a:schemeClr val="bg1"/>
                </a:solidFill>
              </a:rPr>
              <a:t>Présenté par</a:t>
            </a:r>
            <a:endParaRPr lang="fr-FR" sz="1600" baseline="0" dirty="0">
              <a:solidFill>
                <a:schemeClr val="bg1"/>
              </a:solidFill>
              <a:latin typeface="Calibri" pitchFamily="34" charset="0"/>
            </a:endParaRPr>
          </a:p>
          <a:p>
            <a:r>
              <a:rPr lang="fr-FR" sz="1200" baseline="0" dirty="0" smtClean="0">
                <a:solidFill>
                  <a:schemeClr val="bg1"/>
                </a:solidFill>
              </a:rPr>
              <a:t>Matthieu Claus</a:t>
            </a:r>
            <a:endParaRPr lang="fr-FR" sz="4400" baseline="0" dirty="0">
              <a:solidFill>
                <a:schemeClr val="bg1"/>
              </a:solidFill>
            </a:endParaRPr>
          </a:p>
        </p:txBody>
      </p:sp>
      <p:sp>
        <p:nvSpPr>
          <p:cNvPr id="20485" name="Rectangle 7"/>
          <p:cNvSpPr>
            <a:spLocks noChangeArrowheads="1"/>
          </p:cNvSpPr>
          <p:nvPr/>
        </p:nvSpPr>
        <p:spPr bwMode="auto">
          <a:xfrm>
            <a:off x="5332413" y="434975"/>
            <a:ext cx="3657600" cy="401638"/>
          </a:xfrm>
          <a:prstGeom prst="rect">
            <a:avLst/>
          </a:prstGeom>
          <a:noFill/>
          <a:ln w="9525">
            <a:noFill/>
            <a:miter lim="800000"/>
            <a:headEnd/>
            <a:tailEnd/>
          </a:ln>
        </p:spPr>
        <p:txBody>
          <a:bodyPr/>
          <a:lstStyle/>
          <a:p>
            <a:pPr algn="r"/>
            <a:r>
              <a:rPr lang="fr-FR" sz="1700" b="1" baseline="0" dirty="0" smtClean="0">
                <a:solidFill>
                  <a:srgbClr val="0094D5"/>
                </a:solidFill>
              </a:rPr>
              <a:t>Aubert &amp; Duval, le 20 avril 2011</a:t>
            </a:r>
            <a:endParaRPr lang="fr-FR" sz="1700" b="1" baseline="0" dirty="0">
              <a:solidFill>
                <a:srgbClr val="0094D5"/>
              </a:solidFill>
            </a:endParaRPr>
          </a:p>
        </p:txBody>
      </p:sp>
      <p:sp>
        <p:nvSpPr>
          <p:cNvPr id="20486" name="Rectangle 4"/>
          <p:cNvSpPr>
            <a:spLocks noChangeArrowheads="1"/>
          </p:cNvSpPr>
          <p:nvPr/>
        </p:nvSpPr>
        <p:spPr bwMode="auto">
          <a:xfrm>
            <a:off x="5867400" y="2209800"/>
            <a:ext cx="2895600" cy="2209800"/>
          </a:xfrm>
          <a:prstGeom prst="rect">
            <a:avLst/>
          </a:prstGeom>
          <a:solidFill>
            <a:schemeClr val="bg1">
              <a:alpha val="30980"/>
            </a:schemeClr>
          </a:solidFill>
          <a:ln w="9525">
            <a:noFill/>
            <a:miter lim="800000"/>
            <a:headEnd/>
            <a:tailEnd/>
          </a:ln>
        </p:spPr>
        <p:txBody>
          <a:bodyPr anchor="ctr"/>
          <a:lstStyle/>
          <a:p>
            <a:pPr algn="ctr">
              <a:spcBef>
                <a:spcPct val="50000"/>
              </a:spcBef>
            </a:pPr>
            <a:endParaRPr lang="fr-FR" baseline="0" dirty="0"/>
          </a:p>
        </p:txBody>
      </p:sp>
      <p:pic>
        <p:nvPicPr>
          <p:cNvPr id="58370" name="Picture 2"/>
          <p:cNvPicPr>
            <a:picLocks noChangeAspect="1" noChangeArrowheads="1"/>
          </p:cNvPicPr>
          <p:nvPr/>
        </p:nvPicPr>
        <p:blipFill>
          <a:blip r:embed="rId3" cstate="print"/>
          <a:srcRect/>
          <a:stretch>
            <a:fillRect/>
          </a:stretch>
        </p:blipFill>
        <p:spPr bwMode="auto">
          <a:xfrm>
            <a:off x="6480212" y="2924944"/>
            <a:ext cx="1828800" cy="819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Grp="1" noChangeArrowheads="1"/>
          </p:cNvSpPr>
          <p:nvPr>
            <p:ph type="title"/>
          </p:nvPr>
        </p:nvSpPr>
        <p:spPr/>
        <p:txBody>
          <a:bodyPr/>
          <a:lstStyle/>
          <a:p>
            <a:pPr eaLnBrk="1" hangingPunct="1"/>
            <a:r>
              <a:rPr lang="fr-FR" sz="2400" dirty="0" smtClean="0">
                <a:latin typeface="Arial Rounded MT Bold" pitchFamily="34" charset="0"/>
              </a:rPr>
              <a:t>Quantification carbone de la filière minerai</a:t>
            </a:r>
          </a:p>
        </p:txBody>
      </p:sp>
      <p:grpSp>
        <p:nvGrpSpPr>
          <p:cNvPr id="10" name="Groupe 9"/>
          <p:cNvGrpSpPr/>
          <p:nvPr/>
        </p:nvGrpSpPr>
        <p:grpSpPr>
          <a:xfrm>
            <a:off x="1007605" y="1520788"/>
            <a:ext cx="6660740" cy="4068451"/>
            <a:chOff x="1616075" y="2803525"/>
            <a:chExt cx="4657725" cy="2225675"/>
          </a:xfrm>
        </p:grpSpPr>
        <p:sp>
          <p:nvSpPr>
            <p:cNvPr id="54274" name="Text Box 2"/>
            <p:cNvSpPr txBox="1">
              <a:spLocks noChangeArrowheads="1"/>
            </p:cNvSpPr>
            <p:nvPr/>
          </p:nvSpPr>
          <p:spPr bwMode="auto">
            <a:xfrm>
              <a:off x="1616075" y="2803525"/>
              <a:ext cx="4657725" cy="292100"/>
            </a:xfrm>
            <a:prstGeom prst="rect">
              <a:avLst/>
            </a:prstGeom>
            <a:solidFill>
              <a:srgbClr val="95B3D7"/>
            </a:solidFill>
            <a:ln w="9525">
              <a:solidFill>
                <a:srgbClr val="365F91"/>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ts val="1000"/>
                </a:spcAft>
                <a:buClrTx/>
                <a:buSzTx/>
                <a:buFontTx/>
                <a:buNone/>
                <a:tabLst/>
              </a:pPr>
              <a:r>
                <a:rPr kumimoji="0" lang="fr-FR" sz="2400" b="1" i="0" u="none" strike="noStrike" cap="none" normalizeH="0" baseline="0" dirty="0" smtClean="0">
                  <a:ln>
                    <a:noFill/>
                  </a:ln>
                  <a:solidFill>
                    <a:srgbClr val="FFFFFF"/>
                  </a:solidFill>
                  <a:effectLst/>
                  <a:latin typeface="Calibri" pitchFamily="34" charset="0"/>
                </a:rPr>
                <a:t>Etape 1 : Extraction du minerai d’ilménite</a:t>
              </a:r>
              <a:endParaRPr kumimoji="0" lang="fr-FR" sz="4000" b="0" i="0" u="none" strike="noStrike" cap="none" normalizeH="0" baseline="0" dirty="0" smtClean="0">
                <a:ln>
                  <a:noFill/>
                </a:ln>
                <a:solidFill>
                  <a:schemeClr val="tx1"/>
                </a:solidFill>
                <a:effectLst/>
                <a:latin typeface="Arial" pitchFamily="34" charset="0"/>
              </a:endParaRPr>
            </a:p>
          </p:txBody>
        </p:sp>
        <p:sp>
          <p:nvSpPr>
            <p:cNvPr id="54275" name="Text Box 3"/>
            <p:cNvSpPr txBox="1">
              <a:spLocks noChangeArrowheads="1"/>
            </p:cNvSpPr>
            <p:nvPr/>
          </p:nvSpPr>
          <p:spPr bwMode="auto">
            <a:xfrm>
              <a:off x="1616075" y="3429000"/>
              <a:ext cx="4657725" cy="292100"/>
            </a:xfrm>
            <a:prstGeom prst="rect">
              <a:avLst/>
            </a:prstGeom>
            <a:solidFill>
              <a:srgbClr val="95B3D7"/>
            </a:solidFill>
            <a:ln w="9525">
              <a:solidFill>
                <a:srgbClr val="365F91"/>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ts val="1000"/>
                </a:spcAft>
                <a:buClrTx/>
                <a:buSzTx/>
                <a:buFontTx/>
                <a:buNone/>
                <a:tabLst/>
              </a:pPr>
              <a:r>
                <a:rPr kumimoji="0" lang="fr-FR" sz="2400" b="1" i="0" u="none" strike="noStrike" cap="none" normalizeH="0" baseline="0" dirty="0" smtClean="0">
                  <a:ln>
                    <a:noFill/>
                  </a:ln>
                  <a:solidFill>
                    <a:srgbClr val="FFFFFF"/>
                  </a:solidFill>
                  <a:effectLst/>
                  <a:latin typeface="Calibri" pitchFamily="34" charset="0"/>
                </a:rPr>
                <a:t>Etape 2 : Formation des éponges : procédé Kroll</a:t>
              </a:r>
              <a:endParaRPr kumimoji="0" lang="fr-FR" sz="4000" b="0" i="0" u="none" strike="noStrike" cap="none" normalizeH="0" baseline="0" dirty="0" smtClean="0">
                <a:ln>
                  <a:noFill/>
                </a:ln>
                <a:solidFill>
                  <a:schemeClr val="tx1"/>
                </a:solidFill>
                <a:effectLst/>
                <a:latin typeface="Arial" pitchFamily="34" charset="0"/>
              </a:endParaRPr>
            </a:p>
          </p:txBody>
        </p:sp>
        <p:sp>
          <p:nvSpPr>
            <p:cNvPr id="54276" name="Text Box 4"/>
            <p:cNvSpPr txBox="1">
              <a:spLocks noChangeArrowheads="1"/>
            </p:cNvSpPr>
            <p:nvPr/>
          </p:nvSpPr>
          <p:spPr bwMode="auto">
            <a:xfrm>
              <a:off x="1616075" y="4046538"/>
              <a:ext cx="4657725" cy="982662"/>
            </a:xfrm>
            <a:prstGeom prst="rect">
              <a:avLst/>
            </a:prstGeom>
            <a:solidFill>
              <a:srgbClr val="95B3D7"/>
            </a:solidFill>
            <a:ln w="9525">
              <a:solidFill>
                <a:srgbClr val="365F91"/>
              </a:solidFill>
              <a:miter lim="800000"/>
              <a:headEnd/>
              <a:tailEnd/>
            </a:ln>
          </p:spPr>
          <p:txBody>
            <a:bodyPr vert="horz" wrap="square" lIns="91440" tIns="45720" rIns="91440" bIns="45720" numCol="1" anchor="t" anchorCtr="0" compatLnSpc="1">
              <a:prstTxWarp prst="textNoShape">
                <a:avLst/>
              </a:prstTxWarp>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rgbClr val="FFFFFF"/>
                  </a:solidFill>
                  <a:effectLst/>
                  <a:latin typeface="Calibri" pitchFamily="34" charset="0"/>
                </a:rPr>
                <a:t>Etape 3 : Formation des lingots</a:t>
              </a:r>
            </a:p>
            <a:p>
              <a:pPr marL="457200" marR="0" lvl="1"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smtClean="0">
                  <a:ln>
                    <a:noFill/>
                  </a:ln>
                  <a:solidFill>
                    <a:srgbClr val="FFFFFF"/>
                  </a:solidFill>
                  <a:effectLst/>
                  <a:latin typeface="Calibri" pitchFamily="34" charset="0"/>
                </a:rPr>
                <a:t>- Fabrication de compacts d’éponge</a:t>
              </a:r>
            </a:p>
            <a:p>
              <a:pPr marL="457200" marR="0" lvl="1"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smtClean="0">
                  <a:ln>
                    <a:noFill/>
                  </a:ln>
                  <a:solidFill>
                    <a:srgbClr val="FFFFFF"/>
                  </a:solidFill>
                  <a:effectLst/>
                  <a:latin typeface="Calibri" pitchFamily="34" charset="0"/>
                </a:rPr>
                <a:t>- Soudage des compacts</a:t>
              </a:r>
            </a:p>
            <a:p>
              <a:pPr marL="457200" marR="0" lvl="1"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smtClean="0">
                  <a:ln>
                    <a:noFill/>
                  </a:ln>
                  <a:solidFill>
                    <a:srgbClr val="FFFFFF"/>
                  </a:solidFill>
                  <a:effectLst/>
                  <a:latin typeface="Calibri" pitchFamily="34" charset="0"/>
                </a:rPr>
                <a:t>- 1</a:t>
              </a:r>
              <a:r>
                <a:rPr kumimoji="0" lang="fr-FR" sz="1600" b="1" i="0" u="none" strike="noStrike" cap="none" normalizeH="0" baseline="30000" dirty="0" smtClean="0">
                  <a:ln>
                    <a:noFill/>
                  </a:ln>
                  <a:solidFill>
                    <a:srgbClr val="FFFFFF"/>
                  </a:solidFill>
                  <a:effectLst/>
                  <a:latin typeface="Calibri" pitchFamily="34" charset="0"/>
                </a:rPr>
                <a:t>ère</a:t>
              </a:r>
              <a:r>
                <a:rPr kumimoji="0" lang="fr-FR" sz="1600" b="1" i="0" u="none" strike="noStrike" cap="none" normalizeH="0" baseline="0" dirty="0" smtClean="0">
                  <a:ln>
                    <a:noFill/>
                  </a:ln>
                  <a:solidFill>
                    <a:srgbClr val="FFFFFF"/>
                  </a:solidFill>
                  <a:effectLst/>
                  <a:latin typeface="Calibri" pitchFamily="34" charset="0"/>
                </a:rPr>
                <a:t> refusion à l’arc sous vide (Vacuum Arc Remelting – VAR)</a:t>
              </a:r>
            </a:p>
            <a:p>
              <a:pPr marL="457200" marR="0" lvl="1"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smtClean="0">
                  <a:ln>
                    <a:noFill/>
                  </a:ln>
                  <a:solidFill>
                    <a:srgbClr val="FFFFFF"/>
                  </a:solidFill>
                  <a:effectLst/>
                  <a:latin typeface="Calibri" pitchFamily="34" charset="0"/>
                </a:rPr>
                <a:t>- Préparation du lingot</a:t>
              </a:r>
            </a:p>
            <a:p>
              <a:pPr marL="457200" marR="0" lvl="1" indent="0" algn="l" defTabSz="914400" rtl="0" eaLnBrk="1" fontAlgn="base" latinLnBrk="0" hangingPunct="1">
                <a:lnSpc>
                  <a:spcPct val="100000"/>
                </a:lnSpc>
                <a:spcBef>
                  <a:spcPct val="0"/>
                </a:spcBef>
                <a:spcAft>
                  <a:spcPct val="0"/>
                </a:spcAft>
                <a:buClrTx/>
                <a:buSzTx/>
                <a:buFontTx/>
                <a:buNone/>
                <a:tabLst/>
              </a:pPr>
              <a:r>
                <a:rPr kumimoji="0" lang="fr-FR" sz="1600" b="1" i="0" u="none" strike="noStrike" cap="none" normalizeH="0" baseline="0" dirty="0" smtClean="0">
                  <a:ln>
                    <a:noFill/>
                  </a:ln>
                  <a:solidFill>
                    <a:srgbClr val="FFFFFF"/>
                  </a:solidFill>
                  <a:effectLst/>
                  <a:latin typeface="Calibri" pitchFamily="34" charset="0"/>
                </a:rPr>
                <a:t>- 2</a:t>
              </a:r>
              <a:r>
                <a:rPr kumimoji="0" lang="fr-FR" sz="1600" b="1" i="0" u="none" strike="noStrike" cap="none" normalizeH="0" baseline="30000" dirty="0" smtClean="0">
                  <a:ln>
                    <a:noFill/>
                  </a:ln>
                  <a:solidFill>
                    <a:srgbClr val="FFFFFF"/>
                  </a:solidFill>
                  <a:effectLst/>
                  <a:latin typeface="Calibri" pitchFamily="34" charset="0"/>
                </a:rPr>
                <a:t>nd</a:t>
              </a:r>
              <a:r>
                <a:rPr kumimoji="0" lang="fr-FR" sz="1600" b="1" i="0" u="none" strike="noStrike" cap="none" normalizeH="0" baseline="0" dirty="0" smtClean="0">
                  <a:ln>
                    <a:noFill/>
                  </a:ln>
                  <a:solidFill>
                    <a:srgbClr val="FFFFFF"/>
                  </a:solidFill>
                  <a:effectLst/>
                  <a:latin typeface="Calibri" pitchFamily="34" charset="0"/>
                </a:rPr>
                <a:t> refusion sous vide</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fr-FR" sz="1800" b="0" i="0" u="none" strike="noStrike" cap="none" normalizeH="0" baseline="0" dirty="0" smtClean="0">
                <a:ln>
                  <a:noFill/>
                </a:ln>
                <a:solidFill>
                  <a:schemeClr val="tx1"/>
                </a:solidFill>
                <a:effectLst/>
                <a:latin typeface="Arial" pitchFamily="34" charset="0"/>
              </a:endParaRPr>
            </a:p>
          </p:txBody>
        </p:sp>
        <p:sp>
          <p:nvSpPr>
            <p:cNvPr id="54277" name="AutoShape 5"/>
            <p:cNvSpPr>
              <a:spLocks noChangeArrowheads="1"/>
            </p:cNvSpPr>
            <p:nvPr/>
          </p:nvSpPr>
          <p:spPr bwMode="auto">
            <a:xfrm>
              <a:off x="3822700" y="3095625"/>
              <a:ext cx="234950" cy="323850"/>
            </a:xfrm>
            <a:prstGeom prst="downArrow">
              <a:avLst>
                <a:gd name="adj1" fmla="val 50000"/>
                <a:gd name="adj2" fmla="val 34459"/>
              </a:avLst>
            </a:prstGeom>
            <a:solidFill>
              <a:srgbClr val="B8CCE4"/>
            </a:solidFill>
            <a:ln w="9525">
              <a:solidFill>
                <a:srgbClr val="95B3D7"/>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sp>
          <p:nvSpPr>
            <p:cNvPr id="54278" name="AutoShape 6"/>
            <p:cNvSpPr>
              <a:spLocks noChangeArrowheads="1"/>
            </p:cNvSpPr>
            <p:nvPr/>
          </p:nvSpPr>
          <p:spPr bwMode="auto">
            <a:xfrm>
              <a:off x="3833813" y="3711575"/>
              <a:ext cx="234950" cy="323850"/>
            </a:xfrm>
            <a:prstGeom prst="downArrow">
              <a:avLst>
                <a:gd name="adj1" fmla="val 50000"/>
                <a:gd name="adj2" fmla="val 34459"/>
              </a:avLst>
            </a:prstGeom>
            <a:solidFill>
              <a:srgbClr val="B8CCE4"/>
            </a:solidFill>
            <a:ln w="9525">
              <a:solidFill>
                <a:srgbClr val="95B3D7"/>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gr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Etape 1 : extraction d’ilménite</a:t>
            </a:r>
            <a:endParaRPr lang="fr-FR" dirty="0"/>
          </a:p>
        </p:txBody>
      </p:sp>
      <p:sp>
        <p:nvSpPr>
          <p:cNvPr id="3" name="Espace réservé du contenu 2"/>
          <p:cNvSpPr>
            <a:spLocks noGrp="1"/>
          </p:cNvSpPr>
          <p:nvPr>
            <p:ph idx="1"/>
          </p:nvPr>
        </p:nvSpPr>
        <p:spPr>
          <a:xfrm>
            <a:off x="503548" y="1088740"/>
            <a:ext cx="7772400" cy="4392488"/>
          </a:xfrm>
        </p:spPr>
        <p:txBody>
          <a:bodyPr/>
          <a:lstStyle/>
          <a:p>
            <a:pPr marL="0" indent="0">
              <a:buNone/>
            </a:pPr>
            <a:r>
              <a:rPr lang="fr-FR" sz="1800" b="0" dirty="0" smtClean="0"/>
              <a:t>Les données communiquées en consommation de fioul sont très élevées :  243 000 t de fioul pour 16 000 t d’ilménite (Kz).</a:t>
            </a:r>
          </a:p>
          <a:p>
            <a:pPr marL="0" indent="0">
              <a:buNone/>
            </a:pPr>
            <a:r>
              <a:rPr lang="fr-FR" sz="1800" b="0" dirty="0" smtClean="0">
                <a:solidFill>
                  <a:schemeClr val="tx1">
                    <a:lumMod val="65000"/>
                    <a:lumOff val="35000"/>
                  </a:schemeClr>
                </a:solidFill>
              </a:rPr>
              <a:t>	</a:t>
            </a:r>
            <a:r>
              <a:rPr lang="fr-FR" sz="1800" b="0" kern="1200" dirty="0" smtClean="0">
                <a:solidFill>
                  <a:schemeClr val="tx1">
                    <a:lumMod val="65000"/>
                    <a:lumOff val="35000"/>
                  </a:schemeClr>
                </a:solidFill>
                <a:latin typeface="Calibri" pitchFamily="34" charset="0"/>
                <a:sym typeface="Wingdings" pitchFamily="2" charset="2"/>
              </a:rPr>
              <a:t>Soit 53 teqCO2/t d’ilménite</a:t>
            </a:r>
          </a:p>
          <a:p>
            <a:pPr marL="0" indent="0">
              <a:buNone/>
            </a:pPr>
            <a:r>
              <a:rPr lang="fr-FR" sz="1800" b="0" u="sng" dirty="0" smtClean="0"/>
              <a:t>Ordres de grandeurs :</a:t>
            </a:r>
            <a:endParaRPr lang="fr-FR" sz="1800" b="0" kern="1200" dirty="0" smtClean="0">
              <a:solidFill>
                <a:schemeClr val="tx1">
                  <a:lumMod val="65000"/>
                  <a:lumOff val="35000"/>
                </a:schemeClr>
              </a:solidFill>
              <a:latin typeface="Calibri" pitchFamily="34" charset="0"/>
              <a:sym typeface="Wingdings" pitchFamily="2" charset="2"/>
            </a:endParaRPr>
          </a:p>
          <a:p>
            <a:pPr marL="0" indent="0"/>
            <a:r>
              <a:rPr lang="fr-FR" sz="1800" b="0" dirty="0" smtClean="0"/>
              <a:t> Extraction de minerai : de </a:t>
            </a:r>
            <a:r>
              <a:rPr lang="fr-FR" sz="1800" b="0" kern="1200" dirty="0" smtClean="0">
                <a:solidFill>
                  <a:schemeClr val="tx1">
                    <a:lumMod val="65000"/>
                    <a:lumOff val="35000"/>
                  </a:schemeClr>
                </a:solidFill>
                <a:latin typeface="Calibri" pitchFamily="34" charset="0"/>
                <a:sym typeface="Wingdings" pitchFamily="2" charset="2"/>
              </a:rPr>
              <a:t>1</a:t>
            </a:r>
            <a:r>
              <a:rPr lang="fr-FR" sz="1800" b="0" dirty="0" smtClean="0"/>
              <a:t> à </a:t>
            </a:r>
            <a:r>
              <a:rPr lang="fr-FR" sz="1800" b="0" kern="1200" dirty="0" smtClean="0">
                <a:solidFill>
                  <a:schemeClr val="tx1">
                    <a:lumMod val="65000"/>
                    <a:lumOff val="35000"/>
                  </a:schemeClr>
                </a:solidFill>
                <a:latin typeface="Calibri" pitchFamily="34" charset="0"/>
                <a:sym typeface="Wingdings" pitchFamily="2" charset="2"/>
              </a:rPr>
              <a:t>4</a:t>
            </a:r>
            <a:r>
              <a:rPr lang="fr-FR" sz="1800" b="0" dirty="0" smtClean="0"/>
              <a:t> teqCO2/t de minerai </a:t>
            </a:r>
            <a:r>
              <a:rPr lang="fr-FR" sz="1600" b="0" dirty="0" smtClean="0"/>
              <a:t>(Bilan Carbone</a:t>
            </a:r>
            <a:r>
              <a:rPr lang="fr-FR" sz="1600" b="0" baseline="30000" dirty="0" smtClean="0"/>
              <a:t>®</a:t>
            </a:r>
            <a:r>
              <a:rPr lang="fr-FR" sz="1600" b="0" dirty="0" smtClean="0"/>
              <a:t>, </a:t>
            </a:r>
            <a:r>
              <a:rPr lang="fr-FR" sz="1600" b="0" dirty="0" err="1" smtClean="0"/>
              <a:t>Ecoinvent</a:t>
            </a:r>
            <a:r>
              <a:rPr lang="fr-FR" sz="1600" b="0" baseline="30000" dirty="0" smtClean="0"/>
              <a:t>®</a:t>
            </a:r>
            <a:r>
              <a:rPr lang="fr-FR" sz="1600" b="0" dirty="0" smtClean="0"/>
              <a:t>)</a:t>
            </a:r>
          </a:p>
          <a:p>
            <a:pPr marL="0" indent="0"/>
            <a:r>
              <a:rPr lang="fr-FR" sz="1800" b="0" dirty="0" smtClean="0"/>
              <a:t> Extraction d’oxyde de titane :</a:t>
            </a:r>
            <a:r>
              <a:rPr lang="fr-FR" sz="1800" b="0" kern="1200" dirty="0" smtClean="0">
                <a:solidFill>
                  <a:schemeClr val="tx1">
                    <a:lumMod val="65000"/>
                    <a:lumOff val="35000"/>
                  </a:schemeClr>
                </a:solidFill>
                <a:latin typeface="Calibri" pitchFamily="34" charset="0"/>
                <a:sym typeface="Wingdings" pitchFamily="2" charset="2"/>
              </a:rPr>
              <a:t> 2,8 </a:t>
            </a:r>
            <a:r>
              <a:rPr lang="fr-FR" sz="1800" b="0" dirty="0" smtClean="0"/>
              <a:t>teqCO2/t </a:t>
            </a:r>
            <a:r>
              <a:rPr lang="fr-FR" sz="1600" b="0" dirty="0" smtClean="0"/>
              <a:t>(3EID : </a:t>
            </a:r>
            <a:r>
              <a:rPr lang="fr-FR" sz="1600" b="0" dirty="0" err="1" smtClean="0"/>
              <a:t>Ajinomoto</a:t>
            </a:r>
            <a:r>
              <a:rPr lang="fr-FR" sz="1600" b="0" dirty="0" smtClean="0"/>
              <a:t> Group Edition)</a:t>
            </a:r>
            <a:endParaRPr lang="fr-FR" sz="1800" b="0" dirty="0" smtClean="0"/>
          </a:p>
          <a:p>
            <a:pPr marL="0" indent="0">
              <a:buNone/>
            </a:pPr>
            <a:r>
              <a:rPr lang="fr-FR" sz="1800" b="0" dirty="0" smtClean="0"/>
              <a:t>	</a:t>
            </a:r>
            <a:r>
              <a:rPr lang="fr-FR" sz="1800" b="0" kern="1200" dirty="0" smtClean="0">
                <a:solidFill>
                  <a:schemeClr val="tx1">
                    <a:lumMod val="65000"/>
                    <a:lumOff val="35000"/>
                  </a:schemeClr>
                </a:solidFill>
                <a:latin typeface="Calibri" pitchFamily="34" charset="0"/>
                <a:sym typeface="Wingdings" pitchFamily="2" charset="2"/>
              </a:rPr>
              <a:t> Correction du fioul à 12 000 t.</a:t>
            </a:r>
          </a:p>
          <a:p>
            <a:pPr marL="0" indent="0">
              <a:buNone/>
            </a:pPr>
            <a:r>
              <a:rPr lang="fr-FR" sz="1800" b="0" dirty="0" smtClean="0">
                <a:sym typeface="Wingdings" pitchFamily="2" charset="2"/>
              </a:rPr>
              <a:t>Pour l’ilménite extrait en Russie : conservation des mêmes ratios énergétiques, adaptation du facteur d’émission (FE) de l’électricité (l’électricité sert à l’alimentation des infrastructures) :</a:t>
            </a:r>
          </a:p>
          <a:p>
            <a:pPr>
              <a:spcBef>
                <a:spcPts val="600"/>
              </a:spcBef>
              <a:buNone/>
            </a:pPr>
            <a:r>
              <a:rPr lang="fr-FR" sz="1800" b="0" kern="1200" dirty="0" smtClean="0">
                <a:solidFill>
                  <a:schemeClr val="tx1">
                    <a:lumMod val="65000"/>
                    <a:lumOff val="35000"/>
                  </a:schemeClr>
                </a:solidFill>
                <a:latin typeface="Calibri" pitchFamily="34" charset="0"/>
                <a:sym typeface="Wingdings" pitchFamily="2" charset="2"/>
              </a:rPr>
              <a:t>Electricité: 	Kazakhstan	521 geqCO2/kWh</a:t>
            </a:r>
          </a:p>
          <a:p>
            <a:pPr>
              <a:spcBef>
                <a:spcPts val="0"/>
              </a:spcBef>
              <a:buNone/>
            </a:pPr>
            <a:r>
              <a:rPr lang="fr-FR" sz="1800" b="0" kern="1200" dirty="0" smtClean="0">
                <a:solidFill>
                  <a:schemeClr val="tx1">
                    <a:lumMod val="65000"/>
                    <a:lumOff val="35000"/>
                  </a:schemeClr>
                </a:solidFill>
                <a:latin typeface="Calibri" pitchFamily="34" charset="0"/>
                <a:sym typeface="Wingdings" pitchFamily="2" charset="2"/>
              </a:rPr>
              <a:t>			Russie		330 geqCO2/kWh</a:t>
            </a:r>
          </a:p>
          <a:p>
            <a:pPr marL="0" indent="0">
              <a:buNone/>
            </a:pPr>
            <a:endParaRPr lang="fr-FR" sz="1800" dirty="0"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3"/>
          <p:cNvSpPr txBox="1">
            <a:spLocks noChangeArrowheads="1"/>
          </p:cNvSpPr>
          <p:nvPr/>
        </p:nvSpPr>
        <p:spPr>
          <a:xfrm>
            <a:off x="611560" y="4653136"/>
            <a:ext cx="7920880" cy="2052228"/>
          </a:xfrm>
          <a:prstGeom prst="rect">
            <a:avLst/>
          </a:prstGeom>
        </p:spPr>
        <p:txBody>
          <a:bodyPr/>
          <a:lstStyle/>
          <a:p>
            <a:pPr marL="342900" marR="0" lvl="0" indent="-342900" algn="l" defTabSz="914400" rtl="0" eaLnBrk="1" fontAlgn="base" latinLnBrk="0" hangingPunct="1">
              <a:lnSpc>
                <a:spcPct val="90000"/>
              </a:lnSpc>
              <a:spcBef>
                <a:spcPct val="50000"/>
              </a:spcBef>
              <a:spcAft>
                <a:spcPct val="0"/>
              </a:spcAft>
              <a:buClr>
                <a:srgbClr val="C2B477"/>
              </a:buClr>
              <a:buSzTx/>
              <a:buFontTx/>
              <a:buNone/>
              <a:tabLst/>
              <a:defRPr/>
            </a:pPr>
            <a:r>
              <a:rPr lang="fr-FR" sz="2000" kern="0" baseline="0" dirty="0" smtClean="0">
                <a:solidFill>
                  <a:srgbClr val="0094D5"/>
                </a:solidFill>
                <a:latin typeface="Calibri" pitchFamily="34" charset="0"/>
              </a:rPr>
              <a:t>La consommation de fioul </a:t>
            </a:r>
            <a:r>
              <a:rPr kumimoji="0" lang="fr-FR" sz="2000" b="0" i="0" u="none" strike="noStrike" kern="0" cap="none" spc="0" normalizeH="0" baseline="0" noProof="0" dirty="0" smtClean="0">
                <a:ln>
                  <a:noFill/>
                </a:ln>
                <a:solidFill>
                  <a:srgbClr val="0094D5"/>
                </a:solidFill>
                <a:effectLst/>
                <a:uLnTx/>
                <a:uFillTx/>
                <a:latin typeface="Calibri" pitchFamily="34" charset="0"/>
                <a:ea typeface="+mn-ea"/>
                <a:cs typeface="+mn-cs"/>
              </a:rPr>
              <a:t>:</a:t>
            </a:r>
          </a:p>
          <a:p>
            <a:pPr marL="742950" marR="0" lvl="1" indent="-285750" algn="l" defTabSz="914400" rtl="0" eaLnBrk="1" fontAlgn="base" latinLnBrk="0" hangingPunct="1">
              <a:lnSpc>
                <a:spcPct val="90000"/>
              </a:lnSpc>
              <a:spcBef>
                <a:spcPts val="1200"/>
              </a:spcBef>
              <a:spcAft>
                <a:spcPct val="0"/>
              </a:spcAft>
              <a:buClr>
                <a:srgbClr val="0094D5"/>
              </a:buClr>
              <a:buSzPct val="80000"/>
              <a:buFont typeface="Wingdings" pitchFamily="2" charset="2"/>
              <a:buChar char="n"/>
              <a:tabLst/>
              <a:defRPr/>
            </a:pPr>
            <a:r>
              <a:rPr lang="fr-FR" baseline="0" dirty="0" smtClean="0">
                <a:solidFill>
                  <a:schemeClr val="tx1">
                    <a:lumMod val="65000"/>
                    <a:lumOff val="35000"/>
                  </a:schemeClr>
                </a:solidFill>
                <a:latin typeface="Calibri" pitchFamily="34" charset="0"/>
              </a:rPr>
              <a:t>92 % des émissions au Kazakhstan</a:t>
            </a:r>
          </a:p>
          <a:p>
            <a:pPr marL="742950" marR="0" lvl="1" indent="-285750" algn="l" defTabSz="914400" rtl="0" eaLnBrk="1" fontAlgn="base" latinLnBrk="0" hangingPunct="1">
              <a:lnSpc>
                <a:spcPct val="90000"/>
              </a:lnSpc>
              <a:spcBef>
                <a:spcPts val="1200"/>
              </a:spcBef>
              <a:spcAft>
                <a:spcPct val="0"/>
              </a:spcAft>
              <a:buClr>
                <a:srgbClr val="0094D5"/>
              </a:buClr>
              <a:buSzPct val="80000"/>
              <a:buFont typeface="Wingdings" pitchFamily="2" charset="2"/>
              <a:buChar char="n"/>
              <a:tabLst/>
              <a:defRPr/>
            </a:pPr>
            <a:r>
              <a:rPr lang="fr-FR" baseline="0" dirty="0" smtClean="0">
                <a:solidFill>
                  <a:schemeClr val="tx1">
                    <a:lumMod val="65000"/>
                    <a:lumOff val="35000"/>
                  </a:schemeClr>
                </a:solidFill>
                <a:latin typeface="Calibri" pitchFamily="34" charset="0"/>
              </a:rPr>
              <a:t>94 % des émissions en Russie</a:t>
            </a:r>
          </a:p>
          <a:p>
            <a:pPr marL="742950" marR="0" lvl="1" indent="-285750" algn="l" defTabSz="914400" rtl="0" eaLnBrk="1" fontAlgn="base" latinLnBrk="0" hangingPunct="1">
              <a:lnSpc>
                <a:spcPct val="90000"/>
              </a:lnSpc>
              <a:spcBef>
                <a:spcPts val="1200"/>
              </a:spcBef>
              <a:spcAft>
                <a:spcPct val="0"/>
              </a:spcAft>
              <a:buClr>
                <a:srgbClr val="0094D5"/>
              </a:buClr>
              <a:buSzPct val="80000"/>
              <a:tabLst/>
              <a:defRPr/>
            </a:pPr>
            <a:r>
              <a:rPr lang="fr-FR" sz="2000" kern="0" baseline="0" dirty="0" smtClean="0">
                <a:solidFill>
                  <a:schemeClr val="tx1">
                    <a:lumMod val="65000"/>
                    <a:lumOff val="35000"/>
                  </a:schemeClr>
                </a:solidFill>
                <a:latin typeface="Calibri" pitchFamily="34" charset="0"/>
                <a:sym typeface="Wingdings" pitchFamily="2" charset="2"/>
              </a:rPr>
              <a:t> </a:t>
            </a:r>
            <a:r>
              <a:rPr lang="fr-FR" sz="2000" kern="0" baseline="0" dirty="0" smtClean="0">
                <a:solidFill>
                  <a:srgbClr val="0094D5"/>
                </a:solidFill>
                <a:latin typeface="Calibri" pitchFamily="34" charset="0"/>
              </a:rPr>
              <a:t>2,8 teqCO</a:t>
            </a:r>
            <a:r>
              <a:rPr lang="fr-FR" sz="2000" kern="0" baseline="-25000" dirty="0" smtClean="0">
                <a:solidFill>
                  <a:srgbClr val="0094D5"/>
                </a:solidFill>
                <a:latin typeface="Calibri" pitchFamily="34" charset="0"/>
              </a:rPr>
              <a:t>2 </a:t>
            </a:r>
            <a:r>
              <a:rPr lang="fr-FR" sz="2000" kern="0" baseline="0" dirty="0" smtClean="0">
                <a:solidFill>
                  <a:srgbClr val="0094D5"/>
                </a:solidFill>
                <a:latin typeface="Calibri" pitchFamily="34" charset="0"/>
              </a:rPr>
              <a:t>par tonne extraite</a:t>
            </a:r>
          </a:p>
          <a:p>
            <a:pPr marL="742950" marR="0" lvl="1" indent="-285750" algn="l" defTabSz="914400" rtl="0" eaLnBrk="1" fontAlgn="base" latinLnBrk="0" hangingPunct="1">
              <a:lnSpc>
                <a:spcPct val="90000"/>
              </a:lnSpc>
              <a:spcBef>
                <a:spcPts val="1200"/>
              </a:spcBef>
              <a:spcAft>
                <a:spcPct val="0"/>
              </a:spcAft>
              <a:buClr>
                <a:srgbClr val="0094D5"/>
              </a:buClr>
              <a:buSzPct val="80000"/>
              <a:tabLst/>
              <a:defRPr/>
            </a:pPr>
            <a:endParaRPr lang="fr-FR" baseline="0" dirty="0" smtClean="0">
              <a:solidFill>
                <a:schemeClr val="tx1">
                  <a:lumMod val="65000"/>
                  <a:lumOff val="35000"/>
                </a:schemeClr>
              </a:solidFill>
              <a:latin typeface="Calibri" pitchFamily="34" charset="0"/>
            </a:endParaRPr>
          </a:p>
          <a:p>
            <a:pPr marL="1143000" marR="0" lvl="2" indent="-228600" algn="l" defTabSz="914400" rtl="0" eaLnBrk="1" fontAlgn="base" latinLnBrk="0" hangingPunct="1">
              <a:lnSpc>
                <a:spcPct val="90000"/>
              </a:lnSpc>
              <a:spcBef>
                <a:spcPts val="1200"/>
              </a:spcBef>
              <a:spcAft>
                <a:spcPct val="0"/>
              </a:spcAft>
              <a:buClr>
                <a:srgbClr val="0094D5"/>
              </a:buClr>
              <a:buSzPct val="60000"/>
              <a:buFont typeface="Wingdings" pitchFamily="2" charset="2"/>
              <a:buChar char="o"/>
              <a:tabLst/>
              <a:defRPr/>
            </a:pPr>
            <a:endParaRPr kumimoji="0" lang="fr-FR" sz="1200" b="0" i="0" u="none" strike="noStrike" kern="1200" cap="none" spc="0" normalizeH="0" baseline="0" noProof="0" dirty="0" smtClean="0">
              <a:ln>
                <a:noFill/>
              </a:ln>
              <a:solidFill>
                <a:schemeClr val="tx1">
                  <a:lumMod val="65000"/>
                  <a:lumOff val="35000"/>
                </a:schemeClr>
              </a:solidFill>
              <a:effectLst/>
              <a:uLnTx/>
              <a:uFillTx/>
              <a:latin typeface="Calibri" pitchFamily="34" charset="0"/>
              <a:ea typeface="+mn-ea"/>
              <a:cs typeface="+mn-cs"/>
            </a:endParaRPr>
          </a:p>
          <a:p>
            <a:pPr marL="742950" marR="0" lvl="1" indent="-285750" algn="l" defTabSz="914400" rtl="0" eaLnBrk="1" fontAlgn="base" latinLnBrk="0" hangingPunct="1">
              <a:lnSpc>
                <a:spcPct val="90000"/>
              </a:lnSpc>
              <a:spcBef>
                <a:spcPts val="1200"/>
              </a:spcBef>
              <a:spcAft>
                <a:spcPct val="0"/>
              </a:spcAft>
              <a:buClr>
                <a:srgbClr val="0094D5"/>
              </a:buClr>
              <a:buSzPct val="80000"/>
              <a:buFont typeface="Wingdings" pitchFamily="2" charset="2"/>
              <a:buChar char="n"/>
              <a:tabLst/>
              <a:defRPr/>
            </a:pPr>
            <a:endParaRPr kumimoji="0" lang="fr-FR" sz="1400" b="0" i="0" u="none" strike="noStrike" kern="0" cap="none" spc="0" normalizeH="0" baseline="0" noProof="0" dirty="0" smtClean="0">
              <a:ln>
                <a:noFill/>
              </a:ln>
              <a:solidFill>
                <a:srgbClr val="0094D5"/>
              </a:solidFill>
              <a:effectLst/>
              <a:uLnTx/>
              <a:uFillTx/>
              <a:latin typeface="Calibri" pitchFamily="34" charset="0"/>
            </a:endParaRPr>
          </a:p>
          <a:p>
            <a:pPr marL="742950" marR="0" lvl="1" indent="-285750" algn="l" defTabSz="914400" rtl="0" eaLnBrk="1" fontAlgn="base" latinLnBrk="0" hangingPunct="1">
              <a:lnSpc>
                <a:spcPct val="90000"/>
              </a:lnSpc>
              <a:spcBef>
                <a:spcPts val="1200"/>
              </a:spcBef>
              <a:spcAft>
                <a:spcPct val="0"/>
              </a:spcAft>
              <a:buClr>
                <a:srgbClr val="0094D5"/>
              </a:buClr>
              <a:buSzPct val="80000"/>
              <a:buFont typeface="Wingdings" pitchFamily="2" charset="2"/>
              <a:buChar char="n"/>
              <a:tabLst/>
              <a:defRPr/>
            </a:pPr>
            <a:endParaRPr kumimoji="0" lang="fr-FR" sz="1400" b="0" i="0" u="none" strike="noStrike" kern="0" cap="none" spc="0" normalizeH="0" baseline="0" noProof="0" dirty="0" smtClean="0">
              <a:ln>
                <a:noFill/>
              </a:ln>
              <a:solidFill>
                <a:srgbClr val="000752"/>
              </a:solidFill>
              <a:effectLst/>
              <a:uLnTx/>
              <a:uFillTx/>
              <a:latin typeface="Calibri" pitchFamily="34" charset="0"/>
            </a:endParaRPr>
          </a:p>
          <a:p>
            <a:pPr marL="742950" marR="0" lvl="1" indent="-285750" algn="l" defTabSz="914400" rtl="0" eaLnBrk="1" fontAlgn="base" latinLnBrk="0" hangingPunct="1">
              <a:lnSpc>
                <a:spcPct val="90000"/>
              </a:lnSpc>
              <a:spcBef>
                <a:spcPct val="20000"/>
              </a:spcBef>
              <a:spcAft>
                <a:spcPct val="0"/>
              </a:spcAft>
              <a:buClr>
                <a:srgbClr val="0094D5"/>
              </a:buClr>
              <a:buSzPct val="80000"/>
              <a:buFont typeface="Wingdings" pitchFamily="2" charset="2"/>
              <a:buNone/>
              <a:tabLst/>
              <a:defRPr/>
            </a:pPr>
            <a:endParaRPr kumimoji="0" lang="fr-FR" sz="1600" b="0" i="0" u="none" strike="noStrike" kern="0" cap="none" spc="0" normalizeH="0" baseline="0" noProof="0" dirty="0" smtClean="0">
              <a:ln>
                <a:noFill/>
              </a:ln>
              <a:solidFill>
                <a:srgbClr val="000752"/>
              </a:solidFill>
              <a:effectLst/>
              <a:uLnTx/>
              <a:uFillTx/>
              <a:latin typeface="Calibri" pitchFamily="34" charset="0"/>
            </a:endParaRPr>
          </a:p>
          <a:p>
            <a:pPr marL="342900" marR="0" lvl="0" indent="-342900" algn="l" defTabSz="914400" rtl="0" eaLnBrk="1" fontAlgn="base" latinLnBrk="0" hangingPunct="1">
              <a:lnSpc>
                <a:spcPct val="90000"/>
              </a:lnSpc>
              <a:spcBef>
                <a:spcPct val="50000"/>
              </a:spcBef>
              <a:spcAft>
                <a:spcPct val="0"/>
              </a:spcAft>
              <a:buClr>
                <a:srgbClr val="C2B477"/>
              </a:buClr>
              <a:buSzTx/>
              <a:buFontTx/>
              <a:buChar char="•"/>
              <a:tabLst/>
              <a:defRPr/>
            </a:pPr>
            <a:endParaRPr kumimoji="0" lang="fr-FR" sz="1600" b="0" i="0" u="none" strike="noStrike" kern="0" cap="none" spc="0" normalizeH="0" baseline="0" noProof="0" dirty="0" smtClean="0">
              <a:ln>
                <a:noFill/>
              </a:ln>
              <a:solidFill>
                <a:srgbClr val="0094D5"/>
              </a:solidFill>
              <a:effectLst/>
              <a:uLnTx/>
              <a:uFillTx/>
              <a:latin typeface="Calibri" pitchFamily="34" charset="0"/>
              <a:ea typeface="+mn-ea"/>
              <a:cs typeface="+mn-cs"/>
            </a:endParaRPr>
          </a:p>
        </p:txBody>
      </p:sp>
      <p:sp>
        <p:nvSpPr>
          <p:cNvPr id="8" name="Titre 1"/>
          <p:cNvSpPr>
            <a:spLocks noGrp="1"/>
          </p:cNvSpPr>
          <p:nvPr>
            <p:ph type="title"/>
          </p:nvPr>
        </p:nvSpPr>
        <p:spPr>
          <a:xfrm>
            <a:off x="381000" y="228600"/>
            <a:ext cx="7772400" cy="685800"/>
          </a:xfrm>
        </p:spPr>
        <p:txBody>
          <a:bodyPr/>
          <a:lstStyle/>
          <a:p>
            <a:r>
              <a:rPr lang="fr-FR" dirty="0" smtClean="0"/>
              <a:t>Etape 1 : extraction d’ilménite</a:t>
            </a:r>
            <a:endParaRPr lang="fr-FR" dirty="0"/>
          </a:p>
        </p:txBody>
      </p:sp>
      <p:graphicFrame>
        <p:nvGraphicFramePr>
          <p:cNvPr id="7" name="Graphique 6"/>
          <p:cNvGraphicFramePr/>
          <p:nvPr/>
        </p:nvGraphicFramePr>
        <p:xfrm>
          <a:off x="2627784" y="1340768"/>
          <a:ext cx="4608512" cy="3564396"/>
        </p:xfrm>
        <a:graphic>
          <a:graphicData uri="http://schemas.openxmlformats.org/drawingml/2006/chart">
            <c:chart xmlns:c="http://schemas.openxmlformats.org/drawingml/2006/chart" xmlns:r="http://schemas.openxmlformats.org/officeDocument/2006/relationships" r:id="rId3"/>
          </a:graphicData>
        </a:graphic>
      </p:graphicFrame>
      <p:sp>
        <p:nvSpPr>
          <p:cNvPr id="9" name="ZoneTexte 8"/>
          <p:cNvSpPr txBox="1"/>
          <p:nvPr/>
        </p:nvSpPr>
        <p:spPr>
          <a:xfrm>
            <a:off x="0" y="1052736"/>
            <a:ext cx="9144000" cy="400110"/>
          </a:xfrm>
          <a:prstGeom prst="rect">
            <a:avLst/>
          </a:prstGeom>
          <a:noFill/>
        </p:spPr>
        <p:txBody>
          <a:bodyPr wrap="square" rtlCol="0">
            <a:spAutoFit/>
          </a:bodyPr>
          <a:lstStyle/>
          <a:p>
            <a:pPr algn="ctr"/>
            <a:r>
              <a:rPr lang="fr-FR" sz="2000" baseline="0" dirty="0" smtClean="0">
                <a:latin typeface="Calibri" pitchFamily="34" charset="0"/>
                <a:cs typeface="Calibri" pitchFamily="34" charset="0"/>
              </a:rPr>
              <a:t> Répartition des émissions de l’extraction d’ilménite (teqCO</a:t>
            </a:r>
            <a:r>
              <a:rPr lang="fr-FR" sz="2000" baseline="-25000" dirty="0" smtClean="0">
                <a:latin typeface="Calibri" pitchFamily="34" charset="0"/>
                <a:cs typeface="Calibri" pitchFamily="34" charset="0"/>
              </a:rPr>
              <a:t>2</a:t>
            </a:r>
            <a:r>
              <a:rPr lang="fr-FR" sz="2000" baseline="0" dirty="0" smtClean="0">
                <a:latin typeface="Calibri" pitchFamily="34" charset="0"/>
                <a:cs typeface="Calibri" pitchFamily="34" charset="0"/>
              </a:rPr>
              <a:t>)</a:t>
            </a:r>
            <a:endParaRPr lang="fr-FR" sz="2000" dirty="0">
              <a:latin typeface="Calibri" pitchFamily="34" charset="0"/>
              <a:cs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Etape 2 : Procédé Kroll</a:t>
            </a:r>
            <a:endParaRPr lang="fr-FR" dirty="0"/>
          </a:p>
        </p:txBody>
      </p:sp>
      <p:sp>
        <p:nvSpPr>
          <p:cNvPr id="3" name="Espace réservé du contenu 2"/>
          <p:cNvSpPr>
            <a:spLocks noGrp="1"/>
          </p:cNvSpPr>
          <p:nvPr>
            <p:ph idx="1"/>
          </p:nvPr>
        </p:nvSpPr>
        <p:spPr/>
        <p:txBody>
          <a:bodyPr/>
          <a:lstStyle/>
          <a:p>
            <a:pPr marL="0" indent="0">
              <a:spcBef>
                <a:spcPts val="2400"/>
              </a:spcBef>
              <a:buNone/>
            </a:pPr>
            <a:r>
              <a:rPr lang="en-US" sz="1800" b="0" kern="1200" dirty="0" smtClean="0">
                <a:solidFill>
                  <a:schemeClr val="tx1">
                    <a:lumMod val="65000"/>
                    <a:lumOff val="35000"/>
                  </a:schemeClr>
                </a:solidFill>
                <a:latin typeface="Calibri" pitchFamily="34" charset="0"/>
                <a:sym typeface="Wingdings" pitchFamily="2" charset="2"/>
              </a:rPr>
              <a:t>	(1)  	TiO2(s) + 2 C(s) + 2 Cl2(g) → TiCl4(g) + 2 CO(g) </a:t>
            </a:r>
          </a:p>
          <a:p>
            <a:pPr marL="0" indent="0">
              <a:buNone/>
            </a:pPr>
            <a:r>
              <a:rPr lang="en-US" sz="1600" b="0" dirty="0" smtClean="0"/>
              <a:t>Ilménite	         Coke	Dichlore produit en partie sur site</a:t>
            </a:r>
            <a:endParaRPr lang="en-US" sz="1600" b="0" baseline="-25000" dirty="0" smtClean="0"/>
          </a:p>
          <a:p>
            <a:pPr marL="0" indent="0">
              <a:spcBef>
                <a:spcPts val="2400"/>
              </a:spcBef>
              <a:buNone/>
            </a:pPr>
            <a:r>
              <a:rPr lang="fr-FR" sz="1800" b="0" kern="1200" dirty="0" smtClean="0">
                <a:solidFill>
                  <a:schemeClr val="tx1">
                    <a:lumMod val="65000"/>
                    <a:lumOff val="35000"/>
                  </a:schemeClr>
                </a:solidFill>
                <a:latin typeface="Calibri" pitchFamily="34" charset="0"/>
                <a:sym typeface="Wingdings" pitchFamily="2" charset="2"/>
              </a:rPr>
              <a:t>	(2) 	TiCl4 (g) + 2 Mg (l) → 2MgCl2 (l) + Ti (s)</a:t>
            </a:r>
          </a:p>
          <a:p>
            <a:pPr marL="0" indent="0">
              <a:buNone/>
            </a:pPr>
            <a:r>
              <a:rPr lang="en-US" sz="1600" b="0" dirty="0" smtClean="0"/>
              <a:t>Réaction sous argon		Mg produit sur site</a:t>
            </a:r>
            <a:endParaRPr lang="en-US" sz="1400" b="0" dirty="0" smtClean="0"/>
          </a:p>
          <a:p>
            <a:pPr marL="0" indent="0">
              <a:spcBef>
                <a:spcPts val="2400"/>
              </a:spcBef>
              <a:buNone/>
            </a:pPr>
            <a:r>
              <a:rPr lang="en-US" sz="1800" b="0" kern="1200" dirty="0" smtClean="0">
                <a:solidFill>
                  <a:schemeClr val="tx1">
                    <a:lumMod val="65000"/>
                    <a:lumOff val="35000"/>
                  </a:schemeClr>
                </a:solidFill>
                <a:latin typeface="Calibri" pitchFamily="34" charset="0"/>
                <a:sym typeface="Wingdings" pitchFamily="2" charset="2"/>
              </a:rPr>
              <a:t>	(3)	Distillation sous vide                                </a:t>
            </a:r>
          </a:p>
          <a:p>
            <a:pPr marL="0" indent="0">
              <a:buNone/>
            </a:pPr>
            <a:endParaRPr lang="en-US" sz="1800" baseline="-25000" dirty="0" smtClean="0">
              <a:solidFill>
                <a:schemeClr val="tx1">
                  <a:lumMod val="65000"/>
                  <a:lumOff val="35000"/>
                </a:schemeClr>
              </a:solidFill>
            </a:endParaRPr>
          </a:p>
        </p:txBody>
      </p:sp>
      <p:cxnSp>
        <p:nvCxnSpPr>
          <p:cNvPr id="5" name="Connecteur droit avec flèche 4"/>
          <p:cNvCxnSpPr/>
          <p:nvPr/>
        </p:nvCxnSpPr>
        <p:spPr bwMode="auto">
          <a:xfrm flipV="1">
            <a:off x="1511660" y="1664804"/>
            <a:ext cx="900100" cy="216024"/>
          </a:xfrm>
          <a:prstGeom prst="straightConnector1">
            <a:avLst/>
          </a:prstGeom>
          <a:noFill/>
          <a:ln w="28575" cap="flat" cmpd="sng" algn="ctr">
            <a:solidFill>
              <a:srgbClr val="1078C4"/>
            </a:solidFill>
            <a:prstDash val="solid"/>
            <a:round/>
            <a:headEnd type="none" w="med" len="med"/>
            <a:tailEnd type="arrow"/>
          </a:ln>
          <a:effectLst/>
        </p:spPr>
      </p:cxnSp>
      <p:cxnSp>
        <p:nvCxnSpPr>
          <p:cNvPr id="6" name="Connecteur droit avec flèche 5"/>
          <p:cNvCxnSpPr/>
          <p:nvPr/>
        </p:nvCxnSpPr>
        <p:spPr bwMode="auto">
          <a:xfrm flipV="1">
            <a:off x="2663788" y="1700808"/>
            <a:ext cx="900100" cy="216024"/>
          </a:xfrm>
          <a:prstGeom prst="straightConnector1">
            <a:avLst/>
          </a:prstGeom>
          <a:noFill/>
          <a:ln w="28575" cap="flat" cmpd="sng" algn="ctr">
            <a:solidFill>
              <a:srgbClr val="1078C4"/>
            </a:solidFill>
            <a:prstDash val="solid"/>
            <a:round/>
            <a:headEnd type="none" w="med" len="med"/>
            <a:tailEnd type="arrow"/>
          </a:ln>
          <a:effectLst/>
        </p:spPr>
      </p:cxnSp>
      <p:cxnSp>
        <p:nvCxnSpPr>
          <p:cNvPr id="7" name="Connecteur droit avec flèche 6"/>
          <p:cNvCxnSpPr/>
          <p:nvPr/>
        </p:nvCxnSpPr>
        <p:spPr bwMode="auto">
          <a:xfrm flipV="1">
            <a:off x="4067944" y="1700808"/>
            <a:ext cx="324036" cy="180020"/>
          </a:xfrm>
          <a:prstGeom prst="straightConnector1">
            <a:avLst/>
          </a:prstGeom>
          <a:noFill/>
          <a:ln w="28575" cap="flat" cmpd="sng" algn="ctr">
            <a:solidFill>
              <a:srgbClr val="1078C4"/>
            </a:solidFill>
            <a:prstDash val="solid"/>
            <a:round/>
            <a:headEnd type="none" w="med" len="med"/>
            <a:tailEnd type="arrow"/>
          </a:ln>
          <a:effectLst/>
        </p:spPr>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Etape 2 : Procédé Kroll (</a:t>
            </a:r>
            <a:r>
              <a:rPr lang="fr-FR" sz="2400" dirty="0" smtClean="0">
                <a:sym typeface="Wingdings" pitchFamily="2" charset="2"/>
              </a:rPr>
              <a:t></a:t>
            </a:r>
            <a:r>
              <a:rPr lang="fr-FR" dirty="0" smtClean="0"/>
              <a:t>Eponges)</a:t>
            </a:r>
            <a:endParaRPr lang="fr-FR" dirty="0"/>
          </a:p>
        </p:txBody>
      </p:sp>
      <p:graphicFrame>
        <p:nvGraphicFramePr>
          <p:cNvPr id="4" name="Espace réservé du contenu 3"/>
          <p:cNvGraphicFramePr>
            <a:graphicFrameLocks noGrp="1"/>
          </p:cNvGraphicFramePr>
          <p:nvPr>
            <p:ph idx="1"/>
          </p:nvPr>
        </p:nvGraphicFramePr>
        <p:xfrm>
          <a:off x="863588" y="1052736"/>
          <a:ext cx="7103132" cy="5045732"/>
        </p:xfrm>
        <a:graphic>
          <a:graphicData uri="http://schemas.openxmlformats.org/drawingml/2006/chart">
            <c:chart xmlns:c="http://schemas.openxmlformats.org/drawingml/2006/chart" xmlns:r="http://schemas.openxmlformats.org/officeDocument/2006/relationships" r:id="rId2"/>
          </a:graphicData>
        </a:graphic>
      </p:graphicFrame>
      <p:sp>
        <p:nvSpPr>
          <p:cNvPr id="5" name="ZoneTexte 4"/>
          <p:cNvSpPr txBox="1"/>
          <p:nvPr/>
        </p:nvSpPr>
        <p:spPr>
          <a:xfrm>
            <a:off x="611560" y="5733256"/>
            <a:ext cx="7992888" cy="830997"/>
          </a:xfrm>
          <a:prstGeom prst="rect">
            <a:avLst/>
          </a:prstGeom>
          <a:noFill/>
        </p:spPr>
        <p:txBody>
          <a:bodyPr wrap="square" rtlCol="0">
            <a:spAutoFit/>
          </a:bodyPr>
          <a:lstStyle/>
          <a:p>
            <a:r>
              <a:rPr lang="fr-FR" sz="1600" baseline="0" dirty="0" smtClean="0"/>
              <a:t>Les émissions liées au coke prennent en compte l’extraction et les gaz (CO puis CO</a:t>
            </a:r>
            <a:r>
              <a:rPr lang="fr-FR" sz="1600" baseline="-25000" dirty="0" smtClean="0"/>
              <a:t>2</a:t>
            </a:r>
            <a:r>
              <a:rPr lang="fr-FR" sz="1600" baseline="0" dirty="0" smtClean="0"/>
              <a:t>) issus des procédé. Au total, le coke ne représente que 4% des émissions de la production d’éponges.</a:t>
            </a:r>
            <a:endParaRPr lang="fr-FR" sz="1600" baseline="0" dirty="0"/>
          </a:p>
        </p:txBody>
      </p:sp>
      <p:sp>
        <p:nvSpPr>
          <p:cNvPr id="6" name="ZoneTexte 5"/>
          <p:cNvSpPr txBox="1"/>
          <p:nvPr/>
        </p:nvSpPr>
        <p:spPr>
          <a:xfrm rot="20813780">
            <a:off x="5702368" y="1563804"/>
            <a:ext cx="3173226" cy="442674"/>
          </a:xfrm>
          <a:prstGeom prst="roundRect">
            <a:avLst/>
          </a:prstGeom>
          <a:solidFill>
            <a:schemeClr val="accent1"/>
          </a:solidFill>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fr-FR" sz="2000" b="1" baseline="0" dirty="0" smtClean="0">
                <a:solidFill>
                  <a:schemeClr val="bg1"/>
                </a:solidFill>
                <a:latin typeface="Calibri" pitchFamily="34" charset="0"/>
              </a:rPr>
              <a:t>32,9 teqCO</a:t>
            </a:r>
            <a:r>
              <a:rPr lang="fr-FR" sz="2000" b="1" baseline="-25000" dirty="0" smtClean="0">
                <a:solidFill>
                  <a:schemeClr val="bg1"/>
                </a:solidFill>
                <a:latin typeface="Calibri" pitchFamily="34" charset="0"/>
              </a:rPr>
              <a:t>2</a:t>
            </a:r>
            <a:r>
              <a:rPr lang="fr-FR" sz="2000" b="1" baseline="0" dirty="0" smtClean="0">
                <a:solidFill>
                  <a:schemeClr val="bg1"/>
                </a:solidFill>
                <a:latin typeface="Calibri" pitchFamily="34" charset="0"/>
              </a:rPr>
              <a:t>/t d’éponge</a:t>
            </a:r>
            <a:endParaRPr lang="fr-FR" sz="2000" b="1" baseline="-25000" dirty="0">
              <a:solidFill>
                <a:schemeClr val="bg1"/>
              </a:solidFill>
              <a:latin typeface="Calibri" pitchFamily="34" charset="0"/>
            </a:endParaRPr>
          </a:p>
        </p:txBody>
      </p:sp>
      <p:sp>
        <p:nvSpPr>
          <p:cNvPr id="7" name="ZoneTexte 6"/>
          <p:cNvSpPr txBox="1"/>
          <p:nvPr/>
        </p:nvSpPr>
        <p:spPr>
          <a:xfrm rot="20813780">
            <a:off x="6187890" y="2028796"/>
            <a:ext cx="2944262" cy="442674"/>
          </a:xfrm>
          <a:prstGeom prst="roundRect">
            <a:avLst/>
          </a:prstGeom>
          <a:solidFill>
            <a:schemeClr val="accent1"/>
          </a:solidFill>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fr-FR" sz="2000" b="1" baseline="0" dirty="0" smtClean="0">
                <a:solidFill>
                  <a:schemeClr val="bg1"/>
                </a:solidFill>
                <a:latin typeface="Calibri" pitchFamily="34" charset="0"/>
              </a:rPr>
              <a:t>31,6 </a:t>
            </a:r>
            <a:r>
              <a:rPr lang="fr-FR" sz="2000" b="1" baseline="0" dirty="0" err="1" smtClean="0">
                <a:solidFill>
                  <a:schemeClr val="bg1"/>
                </a:solidFill>
                <a:latin typeface="Calibri" pitchFamily="34" charset="0"/>
              </a:rPr>
              <a:t>MWh</a:t>
            </a:r>
            <a:r>
              <a:rPr lang="fr-FR" sz="2000" b="1" baseline="0" dirty="0" smtClean="0">
                <a:solidFill>
                  <a:schemeClr val="bg1"/>
                </a:solidFill>
                <a:latin typeface="Calibri" pitchFamily="34" charset="0"/>
              </a:rPr>
              <a:t>/t d’éponge</a:t>
            </a:r>
            <a:endParaRPr lang="fr-FR" sz="2000" b="1" baseline="-25000" dirty="0" smtClean="0">
              <a:solidFill>
                <a:schemeClr val="bg1"/>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Etape 3 : Compactage et fusions VAR</a:t>
            </a:r>
            <a:endParaRPr lang="fr-FR" dirty="0"/>
          </a:p>
        </p:txBody>
      </p:sp>
      <p:sp>
        <p:nvSpPr>
          <p:cNvPr id="3" name="Espace réservé du contenu 2"/>
          <p:cNvSpPr>
            <a:spLocks noGrp="1"/>
          </p:cNvSpPr>
          <p:nvPr>
            <p:ph idx="1"/>
          </p:nvPr>
        </p:nvSpPr>
        <p:spPr/>
        <p:txBody>
          <a:bodyPr/>
          <a:lstStyle/>
          <a:p>
            <a:pPr marL="0" indent="0">
              <a:buNone/>
            </a:pPr>
            <a:r>
              <a:rPr lang="fr-FR" sz="1800" b="0" dirty="0" smtClean="0"/>
              <a:t>Les données communiquées en consommations électriques sont trop élevées en ordre de grandeur :  </a:t>
            </a:r>
            <a:r>
              <a:rPr lang="fr-FR" sz="1800" b="0" kern="1200" dirty="0" smtClean="0">
                <a:solidFill>
                  <a:schemeClr val="tx1">
                    <a:lumMod val="65000"/>
                    <a:lumOff val="35000"/>
                  </a:schemeClr>
                </a:solidFill>
                <a:latin typeface="Calibri" pitchFamily="34" charset="0"/>
                <a:sym typeface="Wingdings" pitchFamily="2" charset="2"/>
              </a:rPr>
              <a:t>4 210 000 </a:t>
            </a:r>
            <a:r>
              <a:rPr lang="fr-FR" sz="1800" b="0" dirty="0" smtClean="0"/>
              <a:t>MWh pour </a:t>
            </a:r>
            <a:r>
              <a:rPr lang="fr-FR" sz="1800" b="0" kern="1200" dirty="0" smtClean="0">
                <a:solidFill>
                  <a:schemeClr val="tx1">
                    <a:lumMod val="65000"/>
                    <a:lumOff val="35000"/>
                  </a:schemeClr>
                </a:solidFill>
                <a:latin typeface="Calibri" pitchFamily="34" charset="0"/>
                <a:sym typeface="Wingdings" pitchFamily="2" charset="2"/>
              </a:rPr>
              <a:t>4 800 </a:t>
            </a:r>
            <a:r>
              <a:rPr lang="fr-FR" sz="1800" b="0" dirty="0" smtClean="0"/>
              <a:t>t de Ti.</a:t>
            </a:r>
          </a:p>
          <a:p>
            <a:pPr marL="0" indent="0">
              <a:buNone/>
            </a:pPr>
            <a:r>
              <a:rPr lang="fr-FR" sz="1800" b="0" kern="1200" dirty="0" smtClean="0">
                <a:solidFill>
                  <a:schemeClr val="tx1">
                    <a:lumMod val="65000"/>
                    <a:lumOff val="35000"/>
                  </a:schemeClr>
                </a:solidFill>
                <a:latin typeface="Calibri" pitchFamily="34" charset="0"/>
                <a:sym typeface="Wingdings" pitchFamily="2" charset="2"/>
              </a:rPr>
              <a:t>	Soit 260 fois l’énergie nécessaire pour sa vaporisation.</a:t>
            </a:r>
          </a:p>
          <a:p>
            <a:pPr marL="0" indent="0">
              <a:buNone/>
            </a:pPr>
            <a:endParaRPr lang="fr-FR" sz="1800" b="0" dirty="0" smtClean="0"/>
          </a:p>
          <a:p>
            <a:pPr marL="0" indent="0">
              <a:buNone/>
            </a:pPr>
            <a:r>
              <a:rPr lang="fr-FR" sz="1800" b="0" u="sng" dirty="0" smtClean="0"/>
              <a:t>Ordres de grandeurs :</a:t>
            </a:r>
          </a:p>
          <a:p>
            <a:pPr marL="0" indent="0"/>
            <a:r>
              <a:rPr lang="fr-FR" sz="1800" b="0" dirty="0" smtClean="0"/>
              <a:t> 1,5 MWh/t pour la première fusion VAR + 1,2 MWh/t pour la seconde fusion VAR </a:t>
            </a:r>
          </a:p>
          <a:p>
            <a:pPr marL="0" indent="0"/>
            <a:r>
              <a:rPr lang="fr-FR" sz="1800" b="0" kern="1200" dirty="0" smtClean="0">
                <a:solidFill>
                  <a:schemeClr val="tx1">
                    <a:lumMod val="65000"/>
                    <a:lumOff val="35000"/>
                  </a:schemeClr>
                </a:solidFill>
                <a:latin typeface="Calibri" pitchFamily="34" charset="0"/>
                <a:sym typeface="Wingdings" pitchFamily="2" charset="2"/>
              </a:rPr>
              <a:t>	 Correction de l’électricité à 12 960 MWh.</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44996" y="228600"/>
            <a:ext cx="7772400" cy="685800"/>
          </a:xfrm>
        </p:spPr>
        <p:txBody>
          <a:bodyPr/>
          <a:lstStyle/>
          <a:p>
            <a:r>
              <a:rPr lang="fr-FR" dirty="0" smtClean="0"/>
              <a:t>Etape 3 : Compactage et fusions VAR</a:t>
            </a:r>
            <a:endParaRPr lang="fr-FR" dirty="0"/>
          </a:p>
        </p:txBody>
      </p:sp>
      <p:graphicFrame>
        <p:nvGraphicFramePr>
          <p:cNvPr id="13" name="Graphique 12"/>
          <p:cNvGraphicFramePr/>
          <p:nvPr/>
        </p:nvGraphicFramePr>
        <p:xfrm>
          <a:off x="323528" y="1340768"/>
          <a:ext cx="8460940" cy="4968552"/>
        </p:xfrm>
        <a:graphic>
          <a:graphicData uri="http://schemas.openxmlformats.org/drawingml/2006/chart">
            <c:chart xmlns:c="http://schemas.openxmlformats.org/drawingml/2006/chart" xmlns:r="http://schemas.openxmlformats.org/officeDocument/2006/relationships" r:id="rId2"/>
          </a:graphicData>
        </a:graphic>
      </p:graphicFrame>
      <p:sp>
        <p:nvSpPr>
          <p:cNvPr id="15" name="ZoneTexte 14"/>
          <p:cNvSpPr txBox="1"/>
          <p:nvPr/>
        </p:nvSpPr>
        <p:spPr>
          <a:xfrm>
            <a:off x="4211960" y="5157192"/>
            <a:ext cx="1440160" cy="276999"/>
          </a:xfrm>
          <a:prstGeom prst="rect">
            <a:avLst/>
          </a:prstGeom>
          <a:noFill/>
        </p:spPr>
        <p:txBody>
          <a:bodyPr wrap="square" rtlCol="0">
            <a:spAutoFit/>
          </a:bodyPr>
          <a:lstStyle/>
          <a:p>
            <a:r>
              <a:rPr lang="fr-FR" dirty="0" smtClean="0"/>
              <a:t>Eponges</a:t>
            </a:r>
            <a:endParaRPr lang="fr-F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Groupe 12"/>
          <p:cNvGrpSpPr/>
          <p:nvPr/>
        </p:nvGrpSpPr>
        <p:grpSpPr>
          <a:xfrm>
            <a:off x="467544" y="1484784"/>
            <a:ext cx="8244916" cy="4896544"/>
            <a:chOff x="-1044625" y="-301420"/>
            <a:chExt cx="7668343" cy="4811148"/>
          </a:xfrm>
        </p:grpSpPr>
        <p:sp>
          <p:nvSpPr>
            <p:cNvPr id="15" name="Rectangle à coins arrondis 14"/>
            <p:cNvSpPr/>
            <p:nvPr/>
          </p:nvSpPr>
          <p:spPr>
            <a:xfrm>
              <a:off x="2666075" y="170261"/>
              <a:ext cx="3772545" cy="3993567"/>
            </a:xfrm>
            <a:prstGeom prst="roundRect">
              <a:avLst>
                <a:gd name="adj" fmla="val 7606"/>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1400"/>
            </a:p>
          </p:txBody>
        </p:sp>
        <p:graphicFrame>
          <p:nvGraphicFramePr>
            <p:cNvPr id="14" name="Graphique 13"/>
            <p:cNvGraphicFramePr/>
            <p:nvPr/>
          </p:nvGraphicFramePr>
          <p:xfrm>
            <a:off x="-1044625" y="-301420"/>
            <a:ext cx="7668343" cy="4811148"/>
          </p:xfrm>
          <a:graphic>
            <a:graphicData uri="http://schemas.openxmlformats.org/drawingml/2006/chart">
              <c:chart xmlns:c="http://schemas.openxmlformats.org/drawingml/2006/chart" xmlns:r="http://schemas.openxmlformats.org/officeDocument/2006/relationships" r:id="rId2"/>
            </a:graphicData>
          </a:graphic>
        </p:graphicFrame>
      </p:grpSp>
      <p:sp>
        <p:nvSpPr>
          <p:cNvPr id="2" name="Titre 1"/>
          <p:cNvSpPr>
            <a:spLocks noGrp="1"/>
          </p:cNvSpPr>
          <p:nvPr>
            <p:ph type="title"/>
          </p:nvPr>
        </p:nvSpPr>
        <p:spPr/>
        <p:txBody>
          <a:bodyPr/>
          <a:lstStyle/>
          <a:p>
            <a:r>
              <a:rPr lang="fr-FR" dirty="0" smtClean="0"/>
              <a:t>Synthèse de la filière Minerai</a:t>
            </a:r>
            <a:endParaRPr lang="fr-FR" dirty="0"/>
          </a:p>
        </p:txBody>
      </p:sp>
      <p:sp>
        <p:nvSpPr>
          <p:cNvPr id="6" name="ZoneTexte 5"/>
          <p:cNvSpPr txBox="1"/>
          <p:nvPr/>
        </p:nvSpPr>
        <p:spPr>
          <a:xfrm>
            <a:off x="6588224" y="3645024"/>
            <a:ext cx="2196244" cy="307777"/>
          </a:xfrm>
          <a:prstGeom prst="rect">
            <a:avLst/>
          </a:prstGeom>
          <a:noFill/>
        </p:spPr>
        <p:txBody>
          <a:bodyPr wrap="square" rtlCol="0">
            <a:spAutoFit/>
          </a:bodyPr>
          <a:lstStyle/>
          <a:p>
            <a:r>
              <a:rPr lang="fr-FR" sz="1400" baseline="0" dirty="0" smtClean="0"/>
              <a:t>93% de fioul</a:t>
            </a:r>
            <a:endParaRPr lang="fr-FR" sz="1400" baseline="0" dirty="0"/>
          </a:p>
        </p:txBody>
      </p:sp>
      <p:cxnSp>
        <p:nvCxnSpPr>
          <p:cNvPr id="7" name="Connecteur droit avec flèche 6"/>
          <p:cNvCxnSpPr/>
          <p:nvPr/>
        </p:nvCxnSpPr>
        <p:spPr bwMode="auto">
          <a:xfrm rot="10800000">
            <a:off x="6372200" y="3789040"/>
            <a:ext cx="252028" cy="1588"/>
          </a:xfrm>
          <a:prstGeom prst="straightConnector1">
            <a:avLst/>
          </a:prstGeom>
          <a:noFill/>
          <a:ln w="12700" cap="flat" cmpd="sng" algn="ctr">
            <a:solidFill>
              <a:schemeClr val="tx1"/>
            </a:solidFill>
            <a:prstDash val="solid"/>
            <a:round/>
            <a:headEnd type="none" w="med" len="med"/>
            <a:tailEnd type="arrow"/>
          </a:ln>
          <a:effectLst/>
        </p:spPr>
      </p:cxnSp>
      <p:sp>
        <p:nvSpPr>
          <p:cNvPr id="5" name="ZoneTexte 4"/>
          <p:cNvSpPr txBox="1"/>
          <p:nvPr/>
        </p:nvSpPr>
        <p:spPr>
          <a:xfrm rot="21284301">
            <a:off x="6576314" y="1204857"/>
            <a:ext cx="2552768" cy="442674"/>
          </a:xfrm>
          <a:prstGeom prst="roundRect">
            <a:avLst/>
          </a:prstGeom>
          <a:solidFill>
            <a:schemeClr val="accent1"/>
          </a:solidFill>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fr-FR" sz="2000" b="1" baseline="0" dirty="0" smtClean="0">
                <a:solidFill>
                  <a:schemeClr val="bg1"/>
                </a:solidFill>
                <a:latin typeface="Calibri" pitchFamily="34" charset="0"/>
              </a:rPr>
              <a:t>34,5 teqCO</a:t>
            </a:r>
            <a:r>
              <a:rPr lang="fr-FR" sz="2000" b="1" baseline="-25000" dirty="0" smtClean="0">
                <a:solidFill>
                  <a:schemeClr val="bg1"/>
                </a:solidFill>
                <a:latin typeface="Calibri" pitchFamily="34" charset="0"/>
              </a:rPr>
              <a:t>2</a:t>
            </a:r>
            <a:r>
              <a:rPr lang="fr-FR" sz="2000" b="1" baseline="0" dirty="0" smtClean="0">
                <a:solidFill>
                  <a:schemeClr val="bg1"/>
                </a:solidFill>
                <a:latin typeface="Calibri" pitchFamily="34" charset="0"/>
              </a:rPr>
              <a:t>/t lingot</a:t>
            </a:r>
          </a:p>
        </p:txBody>
      </p:sp>
      <p:sp>
        <p:nvSpPr>
          <p:cNvPr id="8" name="ZoneTexte 7"/>
          <p:cNvSpPr txBox="1"/>
          <p:nvPr/>
        </p:nvSpPr>
        <p:spPr>
          <a:xfrm rot="21284301">
            <a:off x="6659336" y="1700651"/>
            <a:ext cx="2421066" cy="1498283"/>
          </a:xfrm>
          <a:prstGeom prst="roundRect">
            <a:avLst/>
          </a:prstGeom>
          <a:solidFill>
            <a:schemeClr val="accent1"/>
          </a:solidFill>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fr-FR" b="1" u="sng" baseline="0" dirty="0" smtClean="0">
                <a:solidFill>
                  <a:schemeClr val="bg1"/>
                </a:solidFill>
                <a:latin typeface="Calibri" pitchFamily="34" charset="0"/>
              </a:rPr>
              <a:t>Ordres de grandeur:</a:t>
            </a:r>
            <a:endParaRPr lang="fr-FR" sz="1600" b="1" u="sng" baseline="0" dirty="0" smtClean="0">
              <a:solidFill>
                <a:schemeClr val="bg1"/>
              </a:solidFill>
              <a:latin typeface="Calibri" pitchFamily="34" charset="0"/>
            </a:endParaRPr>
          </a:p>
          <a:p>
            <a:pPr algn="ctr">
              <a:buFont typeface="Arial" pitchFamily="34" charset="0"/>
              <a:buChar char="•"/>
              <a:defRPr/>
            </a:pPr>
            <a:r>
              <a:rPr lang="fr-FR" sz="1600" baseline="0" dirty="0" smtClean="0">
                <a:solidFill>
                  <a:schemeClr val="bg1"/>
                </a:solidFill>
                <a:latin typeface="Calibri" pitchFamily="34" charset="0"/>
              </a:rPr>
              <a:t> ACV </a:t>
            </a:r>
            <a:r>
              <a:rPr lang="fr-FR" sz="1600" baseline="0" dirty="0" smtClean="0">
                <a:latin typeface="Calibri" pitchFamily="34" charset="0"/>
              </a:rPr>
              <a:t>T.E. Norgate et al. : 35,7 teqCO2/t</a:t>
            </a:r>
          </a:p>
          <a:p>
            <a:pPr algn="ctr">
              <a:buFont typeface="Arial" pitchFamily="34" charset="0"/>
              <a:buChar char="•"/>
              <a:defRPr/>
            </a:pPr>
            <a:r>
              <a:rPr lang="fr-FR" sz="1600" baseline="0" dirty="0" smtClean="0">
                <a:solidFill>
                  <a:schemeClr val="bg1"/>
                </a:solidFill>
                <a:latin typeface="Calibri" pitchFamily="34" charset="0"/>
              </a:rPr>
              <a:t> Université de Bath:</a:t>
            </a:r>
          </a:p>
          <a:p>
            <a:pPr algn="ctr">
              <a:defRPr/>
            </a:pPr>
            <a:r>
              <a:rPr lang="fr-FR" sz="1600" baseline="0" dirty="0" smtClean="0">
                <a:solidFill>
                  <a:schemeClr val="bg1"/>
                </a:solidFill>
                <a:latin typeface="Calibri" pitchFamily="34" charset="0"/>
              </a:rPr>
              <a:t>20,6 à 42,5</a:t>
            </a:r>
            <a:r>
              <a:rPr lang="fr-FR" sz="1600" baseline="0" dirty="0" smtClean="0">
                <a:latin typeface="Calibri" pitchFamily="34" charset="0"/>
              </a:rPr>
              <a:t> teqCO2/t</a:t>
            </a:r>
            <a:endParaRPr lang="fr-FR" sz="1600" baseline="0" dirty="0" smtClean="0">
              <a:solidFill>
                <a:schemeClr val="bg1"/>
              </a:solidFill>
              <a:latin typeface="Calibri" pitchFamily="34" charset="0"/>
            </a:endParaRPr>
          </a:p>
        </p:txBody>
      </p:sp>
      <p:sp>
        <p:nvSpPr>
          <p:cNvPr id="16" name="ZoneTexte 15"/>
          <p:cNvSpPr txBox="1"/>
          <p:nvPr/>
        </p:nvSpPr>
        <p:spPr>
          <a:xfrm>
            <a:off x="179512" y="944724"/>
            <a:ext cx="6732240" cy="584775"/>
          </a:xfrm>
          <a:prstGeom prst="rect">
            <a:avLst/>
          </a:prstGeom>
          <a:noFill/>
        </p:spPr>
        <p:txBody>
          <a:bodyPr wrap="square" rtlCol="0">
            <a:spAutoFit/>
          </a:bodyPr>
          <a:lstStyle/>
          <a:p>
            <a:r>
              <a:rPr lang="fr-FR" sz="1600" baseline="0" dirty="0" smtClean="0"/>
              <a:t>Les postes sont présentés selon les chapitres et selon la disposition classique de la méthodologie Bilan Carbone</a:t>
            </a:r>
            <a:r>
              <a:rPr lang="fr-FR" sz="1600" dirty="0" smtClean="0"/>
              <a:t>®</a:t>
            </a:r>
            <a:r>
              <a:rPr lang="fr-FR" sz="1600" baseline="0" dirty="0" smtClean="0"/>
              <a:t>.</a:t>
            </a:r>
            <a:endParaRPr lang="fr-FR" sz="1600" baseline="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Espace réservé du contenu 2"/>
          <p:cNvSpPr>
            <a:spLocks noGrp="1"/>
          </p:cNvSpPr>
          <p:nvPr>
            <p:ph idx="1"/>
          </p:nvPr>
        </p:nvSpPr>
        <p:spPr>
          <a:xfrm>
            <a:off x="215516" y="1052736"/>
            <a:ext cx="8712968" cy="5436604"/>
          </a:xfrm>
        </p:spPr>
        <p:txBody>
          <a:bodyPr/>
          <a:lstStyle/>
          <a:p>
            <a:pPr marL="0" indent="0">
              <a:buNone/>
            </a:pPr>
            <a:r>
              <a:rPr lang="fr-FR" sz="1600" b="0" kern="1200" dirty="0" smtClean="0">
                <a:solidFill>
                  <a:schemeClr val="tx1">
                    <a:lumMod val="65000"/>
                    <a:lumOff val="35000"/>
                  </a:schemeClr>
                </a:solidFill>
                <a:latin typeface="Calibri" pitchFamily="34" charset="0"/>
                <a:sym typeface="Wingdings" pitchFamily="2" charset="2"/>
              </a:rPr>
              <a:t>La question se pose de quantifier les émissions pour un approvisionnement de titane non plus exclusivement kazakh, mais provenant de la production moyenne mondiale.</a:t>
            </a:r>
          </a:p>
          <a:p>
            <a:pPr marL="0" indent="0">
              <a:buNone/>
            </a:pPr>
            <a:r>
              <a:rPr lang="fr-FR" sz="1600" b="0" kern="1200" dirty="0" smtClean="0">
                <a:solidFill>
                  <a:schemeClr val="tx1">
                    <a:lumMod val="65000"/>
                    <a:lumOff val="35000"/>
                  </a:schemeClr>
                </a:solidFill>
                <a:latin typeface="Calibri" pitchFamily="34" charset="0"/>
                <a:sym typeface="Wingdings" pitchFamily="2" charset="2"/>
              </a:rPr>
              <a:t>Pour ce faire, il est nécessaire de calculer un facteur d’émission « mondial » pour l’électricité. Ce calcul se base sur une pondération des facteurs d’émission de l’électricité selon les zones de production d’éponge :</a:t>
            </a:r>
          </a:p>
          <a:p>
            <a:pPr marL="0" indent="0" algn="ctr">
              <a:buNone/>
            </a:pPr>
            <a:r>
              <a:rPr lang="fr-FR" sz="1600" b="0" kern="1200" dirty="0" smtClean="0">
                <a:solidFill>
                  <a:schemeClr val="tx1">
                    <a:lumMod val="65000"/>
                    <a:lumOff val="35000"/>
                  </a:schemeClr>
                </a:solidFill>
                <a:latin typeface="Calibri" pitchFamily="34" charset="0"/>
                <a:sym typeface="Wingdings" pitchFamily="2" charset="2"/>
              </a:rPr>
              <a:t>Production mondiale d’éponge de titane (tonne):</a:t>
            </a:r>
          </a:p>
          <a:p>
            <a:pPr marL="0" indent="0">
              <a:buNone/>
            </a:pPr>
            <a:r>
              <a:rPr lang="fr-FR" sz="1600" b="0" kern="1200" dirty="0" smtClean="0">
                <a:solidFill>
                  <a:schemeClr val="tx1"/>
                </a:solidFill>
                <a:latin typeface="Calibri" pitchFamily="34" charset="0"/>
                <a:sym typeface="Wingdings" pitchFamily="2" charset="2"/>
              </a:rPr>
              <a:t>	</a:t>
            </a:r>
          </a:p>
          <a:p>
            <a:pPr marL="0" indent="0">
              <a:buNone/>
            </a:pPr>
            <a:endParaRPr lang="fr-FR" sz="1600" b="0" kern="1200" dirty="0" smtClean="0">
              <a:solidFill>
                <a:schemeClr val="tx1"/>
              </a:solidFill>
              <a:latin typeface="Calibri" pitchFamily="34" charset="0"/>
              <a:sym typeface="Wingdings" pitchFamily="2" charset="2"/>
            </a:endParaRPr>
          </a:p>
          <a:p>
            <a:pPr marL="0" indent="0">
              <a:buNone/>
            </a:pPr>
            <a:endParaRPr lang="fr-FR" sz="1600" b="0" kern="1200" dirty="0" smtClean="0">
              <a:solidFill>
                <a:schemeClr val="tx1"/>
              </a:solidFill>
              <a:latin typeface="Calibri" pitchFamily="34" charset="0"/>
              <a:sym typeface="Wingdings" pitchFamily="2" charset="2"/>
            </a:endParaRPr>
          </a:p>
          <a:p>
            <a:pPr marL="0" indent="0">
              <a:buNone/>
            </a:pPr>
            <a:endParaRPr lang="fr-FR" sz="1600" b="0" kern="1200" dirty="0" smtClean="0">
              <a:solidFill>
                <a:schemeClr val="tx1"/>
              </a:solidFill>
              <a:latin typeface="Calibri" pitchFamily="34" charset="0"/>
              <a:sym typeface="Wingdings" pitchFamily="2" charset="2"/>
            </a:endParaRPr>
          </a:p>
          <a:p>
            <a:pPr marL="0" indent="0">
              <a:buNone/>
            </a:pPr>
            <a:endParaRPr lang="fr-FR" sz="1600" b="0" i="1" kern="1200" dirty="0" smtClean="0">
              <a:solidFill>
                <a:schemeClr val="tx1"/>
              </a:solidFill>
              <a:latin typeface="Calibri" pitchFamily="34" charset="0"/>
              <a:sym typeface="Wingdings" pitchFamily="2" charset="2"/>
            </a:endParaRPr>
          </a:p>
          <a:p>
            <a:pPr marL="0" indent="0">
              <a:buNone/>
            </a:pPr>
            <a:endParaRPr lang="fr-FR" sz="1600" b="0" kern="1200" dirty="0" smtClean="0">
              <a:solidFill>
                <a:schemeClr val="tx1"/>
              </a:solidFill>
              <a:latin typeface="Calibri" pitchFamily="34" charset="0"/>
              <a:sym typeface="Wingdings" pitchFamily="2" charset="2"/>
            </a:endParaRPr>
          </a:p>
          <a:p>
            <a:pPr marL="0" indent="0">
              <a:buNone/>
            </a:pPr>
            <a:endParaRPr lang="fr-FR" sz="1600" b="0" kern="1200" dirty="0" smtClean="0">
              <a:solidFill>
                <a:schemeClr val="tx1"/>
              </a:solidFill>
              <a:latin typeface="Calibri" pitchFamily="34" charset="0"/>
              <a:sym typeface="Wingdings" pitchFamily="2" charset="2"/>
            </a:endParaRPr>
          </a:p>
          <a:p>
            <a:pPr marL="0" indent="0">
              <a:buNone/>
            </a:pPr>
            <a:endParaRPr lang="fr-FR" sz="1600" b="0" kern="1200" dirty="0" smtClean="0">
              <a:solidFill>
                <a:schemeClr val="tx1"/>
              </a:solidFill>
              <a:latin typeface="Calibri" pitchFamily="34" charset="0"/>
              <a:sym typeface="Wingdings" pitchFamily="2" charset="2"/>
            </a:endParaRPr>
          </a:p>
          <a:p>
            <a:pPr marL="0" indent="0">
              <a:buNone/>
            </a:pPr>
            <a:r>
              <a:rPr lang="fr-FR" sz="1600" b="0" kern="1200" dirty="0" smtClean="0">
                <a:solidFill>
                  <a:schemeClr val="tx1">
                    <a:lumMod val="65000"/>
                    <a:lumOff val="35000"/>
                  </a:schemeClr>
                </a:solidFill>
                <a:latin typeface="Calibri" pitchFamily="34" charset="0"/>
                <a:sym typeface="Wingdings" pitchFamily="2" charset="2"/>
              </a:rPr>
              <a:t> Le facteur d’émission de l’électricité des zone de production d’éponge : </a:t>
            </a:r>
            <a:r>
              <a:rPr lang="fr-FR" sz="1600" b="0" dirty="0" smtClean="0"/>
              <a:t>0,554 kgeqCO</a:t>
            </a:r>
            <a:r>
              <a:rPr lang="fr-FR" sz="1600" b="0" baseline="-25000" dirty="0" smtClean="0"/>
              <a:t>2</a:t>
            </a:r>
            <a:r>
              <a:rPr lang="fr-FR" sz="1600" b="0" dirty="0" smtClean="0"/>
              <a:t>/kWh</a:t>
            </a:r>
            <a:r>
              <a:rPr lang="fr-FR" sz="1600" b="0" kern="1200" dirty="0" smtClean="0">
                <a:solidFill>
                  <a:schemeClr val="tx1">
                    <a:lumMod val="65000"/>
                    <a:lumOff val="35000"/>
                  </a:schemeClr>
                </a:solidFill>
                <a:latin typeface="Calibri" pitchFamily="34" charset="0"/>
                <a:sym typeface="Wingdings" pitchFamily="2" charset="2"/>
              </a:rPr>
              <a:t> </a:t>
            </a:r>
          </a:p>
          <a:p>
            <a:pPr marL="0" indent="0">
              <a:buNone/>
            </a:pPr>
            <a:endParaRPr lang="fr-FR" sz="1800" b="0" dirty="0" smtClean="0"/>
          </a:p>
          <a:p>
            <a:pPr marL="0" indent="0">
              <a:buNone/>
            </a:pPr>
            <a:r>
              <a:rPr lang="fr-FR" sz="1800" b="0" kern="1200" dirty="0" smtClean="0">
                <a:solidFill>
                  <a:schemeClr val="tx1">
                    <a:lumMod val="65000"/>
                    <a:lumOff val="35000"/>
                  </a:schemeClr>
                </a:solidFill>
                <a:latin typeface="Calibri" pitchFamily="34" charset="0"/>
                <a:sym typeface="Wingdings" pitchFamily="2" charset="2"/>
              </a:rPr>
              <a:t>.</a:t>
            </a:r>
          </a:p>
        </p:txBody>
      </p:sp>
      <p:sp>
        <p:nvSpPr>
          <p:cNvPr id="2" name="Titre 1"/>
          <p:cNvSpPr>
            <a:spLocks noGrp="1"/>
          </p:cNvSpPr>
          <p:nvPr>
            <p:ph type="title"/>
          </p:nvPr>
        </p:nvSpPr>
        <p:spPr/>
        <p:txBody>
          <a:bodyPr/>
          <a:lstStyle/>
          <a:p>
            <a:r>
              <a:rPr lang="fr-FR" dirty="0" smtClean="0"/>
              <a:t>Filière Minerai à l’échelle mondiale</a:t>
            </a:r>
            <a:endParaRPr lang="fr-FR" dirty="0"/>
          </a:p>
        </p:txBody>
      </p:sp>
      <p:pic>
        <p:nvPicPr>
          <p:cNvPr id="1026" name="Picture 2"/>
          <p:cNvPicPr>
            <a:picLocks noChangeAspect="1" noChangeArrowheads="1"/>
          </p:cNvPicPr>
          <p:nvPr/>
        </p:nvPicPr>
        <p:blipFill>
          <a:blip r:embed="rId2" cstate="print"/>
          <a:srcRect/>
          <a:stretch>
            <a:fillRect/>
          </a:stretch>
        </p:blipFill>
        <p:spPr bwMode="auto">
          <a:xfrm>
            <a:off x="2004185" y="2838708"/>
            <a:ext cx="5088095" cy="285854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Filière Minerai à l’échelle mondiale</a:t>
            </a:r>
            <a:endParaRPr lang="fr-FR" dirty="0"/>
          </a:p>
        </p:txBody>
      </p:sp>
      <p:graphicFrame>
        <p:nvGraphicFramePr>
          <p:cNvPr id="5" name="Graphique 4"/>
          <p:cNvGraphicFramePr/>
          <p:nvPr/>
        </p:nvGraphicFramePr>
        <p:xfrm>
          <a:off x="822551" y="1376772"/>
          <a:ext cx="7205833" cy="4900883"/>
        </p:xfrm>
        <a:graphic>
          <a:graphicData uri="http://schemas.openxmlformats.org/drawingml/2006/chart">
            <c:chart xmlns:c="http://schemas.openxmlformats.org/drawingml/2006/chart" xmlns:r="http://schemas.openxmlformats.org/officeDocument/2006/relationships" r:id="rId2"/>
          </a:graphicData>
        </a:graphic>
      </p:graphicFrame>
      <p:sp>
        <p:nvSpPr>
          <p:cNvPr id="7" name="Rectangle à coins arrondis 6"/>
          <p:cNvSpPr/>
          <p:nvPr/>
        </p:nvSpPr>
        <p:spPr>
          <a:xfrm>
            <a:off x="4139952" y="2096852"/>
            <a:ext cx="3672408" cy="3852428"/>
          </a:xfrm>
          <a:prstGeom prst="roundRect">
            <a:avLst>
              <a:gd name="adj" fmla="val 7310"/>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1100"/>
          </a:p>
        </p:txBody>
      </p:sp>
      <p:sp>
        <p:nvSpPr>
          <p:cNvPr id="8" name="Rectangle à coins arrondis 7"/>
          <p:cNvSpPr/>
          <p:nvPr/>
        </p:nvSpPr>
        <p:spPr>
          <a:xfrm>
            <a:off x="2915816" y="4329100"/>
            <a:ext cx="1152128" cy="1620180"/>
          </a:xfrm>
          <a:prstGeom prst="roundRect">
            <a:avLst>
              <a:gd name="adj" fmla="val 7310"/>
            </a:avLst>
          </a:prstGeom>
          <a:noFill/>
          <a:ln>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1100"/>
          </a:p>
        </p:txBody>
      </p:sp>
      <p:sp>
        <p:nvSpPr>
          <p:cNvPr id="6" name="ZoneTexte 5"/>
          <p:cNvSpPr txBox="1"/>
          <p:nvPr/>
        </p:nvSpPr>
        <p:spPr>
          <a:xfrm rot="20829224">
            <a:off x="744775" y="2268575"/>
            <a:ext cx="1918412" cy="442674"/>
          </a:xfrm>
          <a:prstGeom prst="roundRect">
            <a:avLst/>
          </a:prstGeom>
          <a:solidFill>
            <a:schemeClr val="accent2"/>
          </a:solidFill>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fr-FR" sz="2000" b="1" baseline="0" dirty="0" smtClean="0">
                <a:solidFill>
                  <a:schemeClr val="bg1"/>
                </a:solidFill>
                <a:latin typeface="Calibri" pitchFamily="34" charset="0"/>
              </a:rPr>
              <a:t>36,0 teqCO</a:t>
            </a:r>
            <a:r>
              <a:rPr lang="fr-FR" sz="2000" b="1" baseline="-25000" dirty="0" smtClean="0">
                <a:solidFill>
                  <a:schemeClr val="bg1"/>
                </a:solidFill>
                <a:latin typeface="Calibri" pitchFamily="34" charset="0"/>
              </a:rPr>
              <a:t>2</a:t>
            </a:r>
            <a:r>
              <a:rPr lang="fr-FR" sz="2000" b="1" baseline="0" dirty="0" smtClean="0">
                <a:solidFill>
                  <a:schemeClr val="bg1"/>
                </a:solidFill>
                <a:latin typeface="Calibri" pitchFamily="34" charset="0"/>
              </a:rPr>
              <a:t>/t</a:t>
            </a:r>
            <a:r>
              <a:rPr lang="fr-FR" sz="2000" b="1" baseline="-25000" dirty="0" smtClean="0">
                <a:solidFill>
                  <a:schemeClr val="bg1"/>
                </a:solidFill>
                <a:latin typeface="Calibri" pitchFamily="34" charset="0"/>
              </a:rPr>
              <a:t>   </a:t>
            </a:r>
            <a:endParaRPr lang="fr-FR" sz="2000" b="1" baseline="-25000" dirty="0">
              <a:solidFill>
                <a:schemeClr val="bg1"/>
              </a:solidFill>
              <a:latin typeface="Calibri" pitchFamily="34" charset="0"/>
            </a:endParaRPr>
          </a:p>
        </p:txBody>
      </p:sp>
      <p:sp>
        <p:nvSpPr>
          <p:cNvPr id="9" name="ZoneTexte 8"/>
          <p:cNvSpPr txBox="1"/>
          <p:nvPr/>
        </p:nvSpPr>
        <p:spPr>
          <a:xfrm rot="20954903">
            <a:off x="599912" y="1732879"/>
            <a:ext cx="1929461" cy="442674"/>
          </a:xfrm>
          <a:prstGeom prst="roundRect">
            <a:avLst/>
          </a:prstGeom>
          <a:solidFill>
            <a:schemeClr val="accent1"/>
          </a:solidFill>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fr-FR" sz="2000" b="1" baseline="0" dirty="0" smtClean="0">
                <a:solidFill>
                  <a:schemeClr val="bg1"/>
                </a:solidFill>
                <a:latin typeface="Calibri" pitchFamily="34" charset="0"/>
              </a:rPr>
              <a:t>34,5 teqCO</a:t>
            </a:r>
            <a:r>
              <a:rPr lang="fr-FR" sz="2000" b="1" baseline="-25000" dirty="0" smtClean="0">
                <a:solidFill>
                  <a:schemeClr val="bg1"/>
                </a:solidFill>
                <a:latin typeface="Calibri" pitchFamily="34" charset="0"/>
              </a:rPr>
              <a:t>2</a:t>
            </a:r>
            <a:r>
              <a:rPr lang="fr-FR" sz="2000" b="1" baseline="0" dirty="0" smtClean="0">
                <a:solidFill>
                  <a:schemeClr val="bg1"/>
                </a:solidFill>
                <a:latin typeface="Calibri" pitchFamily="34" charset="0"/>
              </a:rPr>
              <a:t>/t</a:t>
            </a:r>
          </a:p>
        </p:txBody>
      </p:sp>
      <p:sp>
        <p:nvSpPr>
          <p:cNvPr id="10" name="ZoneTexte 9"/>
          <p:cNvSpPr txBox="1"/>
          <p:nvPr/>
        </p:nvSpPr>
        <p:spPr>
          <a:xfrm rot="21284301">
            <a:off x="6659336" y="1700651"/>
            <a:ext cx="2421066" cy="1498283"/>
          </a:xfrm>
          <a:prstGeom prst="roundRect">
            <a:avLst/>
          </a:prstGeom>
          <a:solidFill>
            <a:schemeClr val="accent1"/>
          </a:solidFill>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fr-FR" b="1" u="sng" baseline="0" dirty="0" smtClean="0">
                <a:solidFill>
                  <a:schemeClr val="bg1"/>
                </a:solidFill>
                <a:latin typeface="Calibri" pitchFamily="34" charset="0"/>
              </a:rPr>
              <a:t>Ordres de grandeur:</a:t>
            </a:r>
            <a:endParaRPr lang="fr-FR" sz="1600" b="1" u="sng" baseline="0" dirty="0" smtClean="0">
              <a:solidFill>
                <a:schemeClr val="bg1"/>
              </a:solidFill>
              <a:latin typeface="Calibri" pitchFamily="34" charset="0"/>
            </a:endParaRPr>
          </a:p>
          <a:p>
            <a:pPr algn="ctr">
              <a:buFont typeface="Arial" pitchFamily="34" charset="0"/>
              <a:buChar char="•"/>
              <a:defRPr/>
            </a:pPr>
            <a:r>
              <a:rPr lang="fr-FR" sz="1600" baseline="0" dirty="0" smtClean="0">
                <a:solidFill>
                  <a:schemeClr val="bg1"/>
                </a:solidFill>
                <a:latin typeface="Calibri" pitchFamily="34" charset="0"/>
              </a:rPr>
              <a:t> ACV </a:t>
            </a:r>
            <a:r>
              <a:rPr lang="fr-FR" sz="1600" baseline="0" dirty="0" smtClean="0">
                <a:latin typeface="Calibri" pitchFamily="34" charset="0"/>
              </a:rPr>
              <a:t>T.E. Norgate et al. : 35,7 teqCO2/t</a:t>
            </a:r>
          </a:p>
          <a:p>
            <a:pPr algn="ctr">
              <a:buFont typeface="Arial" pitchFamily="34" charset="0"/>
              <a:buChar char="•"/>
              <a:defRPr/>
            </a:pPr>
            <a:r>
              <a:rPr lang="fr-FR" sz="1600" baseline="0" dirty="0" smtClean="0">
                <a:solidFill>
                  <a:schemeClr val="bg1"/>
                </a:solidFill>
                <a:latin typeface="Calibri" pitchFamily="34" charset="0"/>
              </a:rPr>
              <a:t> Université de Bath:</a:t>
            </a:r>
          </a:p>
          <a:p>
            <a:pPr algn="ctr">
              <a:defRPr/>
            </a:pPr>
            <a:r>
              <a:rPr lang="fr-FR" sz="1600" baseline="0" dirty="0" smtClean="0">
                <a:solidFill>
                  <a:schemeClr val="bg1"/>
                </a:solidFill>
                <a:latin typeface="Calibri" pitchFamily="34" charset="0"/>
              </a:rPr>
              <a:t>20,6 à 42,5</a:t>
            </a:r>
            <a:r>
              <a:rPr lang="fr-FR" sz="1600" baseline="0" dirty="0" smtClean="0">
                <a:latin typeface="Calibri" pitchFamily="34" charset="0"/>
              </a:rPr>
              <a:t> teqCO2/t</a:t>
            </a:r>
            <a:endParaRPr lang="fr-FR" sz="1600" baseline="0" dirty="0" smtClean="0">
              <a:solidFill>
                <a:schemeClr val="bg1"/>
              </a:solidFill>
              <a:latin typeface="Calibri" pitchFamily="34" charset="0"/>
            </a:endParaRPr>
          </a:p>
        </p:txBody>
      </p:sp>
      <p:sp>
        <p:nvSpPr>
          <p:cNvPr id="11" name="ZoneTexte 10"/>
          <p:cNvSpPr txBox="1"/>
          <p:nvPr/>
        </p:nvSpPr>
        <p:spPr>
          <a:xfrm>
            <a:off x="179512" y="944724"/>
            <a:ext cx="8964488" cy="584775"/>
          </a:xfrm>
          <a:prstGeom prst="rect">
            <a:avLst/>
          </a:prstGeom>
          <a:noFill/>
        </p:spPr>
        <p:txBody>
          <a:bodyPr wrap="square" rtlCol="0">
            <a:spAutoFit/>
          </a:bodyPr>
          <a:lstStyle/>
          <a:p>
            <a:r>
              <a:rPr lang="fr-FR" sz="1600" baseline="0" dirty="0" smtClean="0"/>
              <a:t>Les postes sont présentés selon les chapitres et la disposition classique de la méthodologie Bilan Carbone</a:t>
            </a:r>
            <a:r>
              <a:rPr lang="fr-FR" sz="1600" dirty="0" smtClean="0"/>
              <a:t>®</a:t>
            </a:r>
            <a:r>
              <a:rPr lang="fr-FR" sz="1600" baseline="0" dirty="0" smtClean="0"/>
              <a:t>.</a:t>
            </a:r>
            <a:endParaRPr lang="fr-FR" sz="1600" baseline="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pPr eaLnBrk="1" hangingPunct="1"/>
            <a:r>
              <a:rPr lang="fr-FR" dirty="0" smtClean="0">
                <a:latin typeface="Arial Rounded MT Bold" pitchFamily="34" charset="0"/>
              </a:rPr>
              <a:t>Rappel des objectifs</a:t>
            </a:r>
          </a:p>
        </p:txBody>
      </p:sp>
      <p:sp>
        <p:nvSpPr>
          <p:cNvPr id="7" name="Rectangle 4"/>
          <p:cNvSpPr>
            <a:spLocks noChangeArrowheads="1"/>
          </p:cNvSpPr>
          <p:nvPr/>
        </p:nvSpPr>
        <p:spPr bwMode="auto">
          <a:xfrm>
            <a:off x="457200" y="1311275"/>
            <a:ext cx="8218488" cy="4868863"/>
          </a:xfrm>
          <a:prstGeom prst="rect">
            <a:avLst/>
          </a:prstGeom>
          <a:noFill/>
          <a:ln w="9525">
            <a:noFill/>
            <a:miter lim="800000"/>
            <a:headEnd/>
            <a:tailEnd/>
          </a:ln>
        </p:spPr>
        <p:txBody>
          <a:bodyPr/>
          <a:lstStyle/>
          <a:p>
            <a:pPr marL="342900" indent="-342900">
              <a:spcBef>
                <a:spcPct val="50000"/>
              </a:spcBef>
              <a:buClr>
                <a:srgbClr val="C2B477"/>
              </a:buClr>
              <a:defRPr/>
            </a:pPr>
            <a:r>
              <a:rPr lang="fr-FR" sz="2400" baseline="0" dirty="0" smtClean="0">
                <a:solidFill>
                  <a:srgbClr val="0094D5"/>
                </a:solidFill>
                <a:latin typeface="Calibri" pitchFamily="34" charset="0"/>
              </a:rPr>
              <a:t>Objectifs </a:t>
            </a:r>
            <a:r>
              <a:rPr lang="fr-FR" sz="2400" baseline="0" dirty="0">
                <a:solidFill>
                  <a:srgbClr val="0094D5"/>
                </a:solidFill>
                <a:latin typeface="Calibri" pitchFamily="34" charset="0"/>
              </a:rPr>
              <a:t>de l’étude </a:t>
            </a:r>
            <a:r>
              <a:rPr lang="fr-FR" sz="2400" baseline="0" dirty="0" smtClean="0">
                <a:solidFill>
                  <a:srgbClr val="0094D5"/>
                </a:solidFill>
                <a:latin typeface="Calibri" pitchFamily="34" charset="0"/>
              </a:rPr>
              <a:t>:</a:t>
            </a:r>
            <a:endParaRPr lang="fr-FR" sz="2400" baseline="0" dirty="0">
              <a:solidFill>
                <a:srgbClr val="0094D5"/>
              </a:solidFill>
              <a:latin typeface="Calibri" pitchFamily="34" charset="0"/>
            </a:endParaRPr>
          </a:p>
          <a:p>
            <a:pPr marL="742950" lvl="1" indent="-285750">
              <a:spcBef>
                <a:spcPts val="1800"/>
              </a:spcBef>
              <a:buClr>
                <a:srgbClr val="0094D5"/>
              </a:buClr>
              <a:buSzPct val="80000"/>
              <a:buFont typeface="Wingdings" pitchFamily="2" charset="2"/>
              <a:buChar char="n"/>
              <a:defRPr/>
            </a:pPr>
            <a:r>
              <a:rPr lang="fr-FR" baseline="0" dirty="0" smtClean="0">
                <a:solidFill>
                  <a:schemeClr val="tx1">
                    <a:lumMod val="65000"/>
                    <a:lumOff val="35000"/>
                  </a:schemeClr>
                </a:solidFill>
                <a:latin typeface="Calibri" pitchFamily="34" charset="0"/>
              </a:rPr>
              <a:t>Etablir </a:t>
            </a:r>
            <a:r>
              <a:rPr lang="fr-FR" baseline="0" dirty="0">
                <a:solidFill>
                  <a:schemeClr val="tx1">
                    <a:lumMod val="65000"/>
                    <a:lumOff val="35000"/>
                  </a:schemeClr>
                </a:solidFill>
                <a:latin typeface="Calibri" pitchFamily="34" charset="0"/>
              </a:rPr>
              <a:t>un </a:t>
            </a:r>
            <a:r>
              <a:rPr lang="fr-FR" b="1" baseline="0" dirty="0" smtClean="0">
                <a:solidFill>
                  <a:schemeClr val="tx1">
                    <a:lumMod val="65000"/>
                    <a:lumOff val="35000"/>
                  </a:schemeClr>
                </a:solidFill>
                <a:latin typeface="Calibri" pitchFamily="34" charset="0"/>
              </a:rPr>
              <a:t>diagnostic </a:t>
            </a:r>
            <a:r>
              <a:rPr lang="fr-FR" b="1" baseline="0" dirty="0">
                <a:solidFill>
                  <a:schemeClr val="tx1">
                    <a:lumMod val="65000"/>
                    <a:lumOff val="35000"/>
                  </a:schemeClr>
                </a:solidFill>
                <a:latin typeface="Calibri" pitchFamily="34" charset="0"/>
              </a:rPr>
              <a:t>des émissions </a:t>
            </a:r>
            <a:r>
              <a:rPr lang="fr-FR" baseline="0" dirty="0">
                <a:solidFill>
                  <a:schemeClr val="tx1">
                    <a:lumMod val="65000"/>
                    <a:lumOff val="35000"/>
                  </a:schemeClr>
                </a:solidFill>
                <a:latin typeface="Calibri" pitchFamily="34" charset="0"/>
              </a:rPr>
              <a:t>(directes et indirectes) </a:t>
            </a:r>
            <a:r>
              <a:rPr lang="fr-FR" b="1" baseline="0" dirty="0">
                <a:solidFill>
                  <a:schemeClr val="tx1">
                    <a:lumMod val="65000"/>
                    <a:lumOff val="35000"/>
                  </a:schemeClr>
                </a:solidFill>
                <a:latin typeface="Calibri" pitchFamily="34" charset="0"/>
              </a:rPr>
              <a:t>de gaz à effet de serre </a:t>
            </a:r>
            <a:r>
              <a:rPr lang="fr-FR" baseline="0" dirty="0">
                <a:solidFill>
                  <a:schemeClr val="tx1">
                    <a:lumMod val="65000"/>
                    <a:lumOff val="35000"/>
                  </a:schemeClr>
                </a:solidFill>
                <a:latin typeface="Calibri" pitchFamily="34" charset="0"/>
              </a:rPr>
              <a:t>liées aux activités </a:t>
            </a:r>
            <a:r>
              <a:rPr lang="fr-FR" baseline="0" dirty="0" smtClean="0">
                <a:solidFill>
                  <a:schemeClr val="tx1">
                    <a:lumMod val="65000"/>
                    <a:lumOff val="35000"/>
                  </a:schemeClr>
                </a:solidFill>
                <a:latin typeface="Calibri" pitchFamily="34" charset="0"/>
              </a:rPr>
              <a:t>de production de lingots de titane.</a:t>
            </a:r>
          </a:p>
          <a:p>
            <a:pPr marL="742950" lvl="1" indent="-285750">
              <a:spcBef>
                <a:spcPts val="1800"/>
              </a:spcBef>
              <a:buClr>
                <a:srgbClr val="0094D5"/>
              </a:buClr>
              <a:buSzPct val="80000"/>
              <a:buFont typeface="Wingdings" pitchFamily="2" charset="2"/>
              <a:buChar char="n"/>
              <a:defRPr/>
            </a:pPr>
            <a:r>
              <a:rPr lang="fr-FR" b="1" baseline="0" dirty="0" smtClean="0">
                <a:solidFill>
                  <a:schemeClr val="tx1">
                    <a:lumMod val="65000"/>
                    <a:lumOff val="35000"/>
                  </a:schemeClr>
                </a:solidFill>
                <a:latin typeface="Calibri" pitchFamily="34" charset="0"/>
              </a:rPr>
              <a:t>Comparer deux filières de production </a:t>
            </a:r>
            <a:r>
              <a:rPr lang="fr-FR" baseline="0" dirty="0" smtClean="0">
                <a:solidFill>
                  <a:schemeClr val="tx1">
                    <a:lumMod val="65000"/>
                    <a:lumOff val="35000"/>
                  </a:schemeClr>
                </a:solidFill>
                <a:latin typeface="Calibri" pitchFamily="34" charset="0"/>
              </a:rPr>
              <a:t>: la voie classique, dite « minerai » et une voie en projet de recyclage.</a:t>
            </a:r>
          </a:p>
          <a:p>
            <a:pPr marL="742950" lvl="1" indent="-285750">
              <a:spcBef>
                <a:spcPct val="20000"/>
              </a:spcBef>
              <a:buClr>
                <a:srgbClr val="0094D5"/>
              </a:buClr>
              <a:buSzPct val="80000"/>
              <a:defRPr/>
            </a:pPr>
            <a:endParaRPr lang="fr-FR" sz="1600" b="1" baseline="0" dirty="0" smtClean="0">
              <a:solidFill>
                <a:schemeClr val="tx1">
                  <a:lumMod val="65000"/>
                  <a:lumOff val="35000"/>
                </a:schemeClr>
              </a:solidFill>
              <a:latin typeface="Calibri" pitchFamily="34" charset="0"/>
            </a:endParaRPr>
          </a:p>
          <a:p>
            <a:pPr marL="742950" lvl="1" indent="-285750">
              <a:spcBef>
                <a:spcPct val="20000"/>
              </a:spcBef>
              <a:buClr>
                <a:srgbClr val="0094D5"/>
              </a:buClr>
              <a:buSzPct val="80000"/>
              <a:defRPr/>
            </a:pPr>
            <a:endParaRPr lang="fr-FR" sz="1600" baseline="0" dirty="0">
              <a:solidFill>
                <a:schemeClr val="tx1">
                  <a:lumMod val="65000"/>
                  <a:lumOff val="35000"/>
                </a:schemeClr>
              </a:solidFill>
              <a:latin typeface="Calibri" pitchFamily="34" charset="0"/>
            </a:endParaRPr>
          </a:p>
          <a:p>
            <a:pPr marL="742950" lvl="1" indent="-285750">
              <a:spcBef>
                <a:spcPct val="20000"/>
              </a:spcBef>
              <a:buClr>
                <a:srgbClr val="0094D5"/>
              </a:buClr>
              <a:buSzPct val="80000"/>
              <a:buFont typeface="Wingdings" pitchFamily="2" charset="2"/>
              <a:buChar char="n"/>
              <a:defRPr/>
            </a:pPr>
            <a:endParaRPr lang="fr-FR" sz="1600" baseline="0" dirty="0">
              <a:solidFill>
                <a:schemeClr val="tx1">
                  <a:lumMod val="65000"/>
                  <a:lumOff val="35000"/>
                </a:schemeClr>
              </a:solidFill>
              <a:latin typeface="Calibri" pitchFamily="34" charset="0"/>
            </a:endParaRPr>
          </a:p>
          <a:p>
            <a:pPr marL="742950" lvl="1" indent="-285750">
              <a:spcBef>
                <a:spcPct val="20000"/>
              </a:spcBef>
              <a:buClr>
                <a:srgbClr val="0094D5"/>
              </a:buClr>
              <a:buSzPct val="80000"/>
              <a:buFont typeface="Wingdings" pitchFamily="2" charset="2"/>
              <a:buChar char="n"/>
              <a:defRPr/>
            </a:pPr>
            <a:endParaRPr lang="fr-FR" sz="1600" baseline="0" dirty="0">
              <a:solidFill>
                <a:schemeClr val="tx1">
                  <a:lumMod val="65000"/>
                  <a:lumOff val="35000"/>
                </a:schemeClr>
              </a:solidFill>
              <a:latin typeface="Calibri"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81000" y="228600"/>
            <a:ext cx="6858000" cy="639763"/>
          </a:xfrm>
        </p:spPr>
        <p:txBody>
          <a:bodyPr/>
          <a:lstStyle/>
          <a:p>
            <a:r>
              <a:rPr lang="fr-FR" dirty="0" smtClean="0">
                <a:latin typeface="Arial Rounded MT Bold" pitchFamily="34" charset="0"/>
              </a:rPr>
              <a:t>Méthodologie et résultats</a:t>
            </a:r>
          </a:p>
        </p:txBody>
      </p:sp>
      <p:sp>
        <p:nvSpPr>
          <p:cNvPr id="5" name="Chevron 4"/>
          <p:cNvSpPr>
            <a:spLocks noChangeArrowheads="1"/>
          </p:cNvSpPr>
          <p:nvPr/>
        </p:nvSpPr>
        <p:spPr bwMode="auto">
          <a:xfrm>
            <a:off x="683568" y="2494037"/>
            <a:ext cx="285750" cy="142875"/>
          </a:xfrm>
          <a:prstGeom prst="chevron">
            <a:avLst>
              <a:gd name="adj" fmla="val 50000"/>
            </a:avLst>
          </a:prstGeom>
          <a:solidFill>
            <a:srgbClr val="0094D5"/>
          </a:solidFill>
          <a:ln w="9525" algn="ctr">
            <a:noFill/>
            <a:round/>
            <a:headEnd/>
            <a:tailEnd/>
          </a:ln>
        </p:spPr>
        <p:txBody>
          <a:bodyPr wrap="none" anchor="ctr"/>
          <a:lstStyle/>
          <a:p>
            <a:pPr algn="ctr"/>
            <a:endParaRPr lang="fr-FR" dirty="0"/>
          </a:p>
        </p:txBody>
      </p:sp>
      <p:sp>
        <p:nvSpPr>
          <p:cNvPr id="8" name="Rectangle 3"/>
          <p:cNvSpPr txBox="1">
            <a:spLocks noChangeArrowheads="1"/>
          </p:cNvSpPr>
          <p:nvPr/>
        </p:nvSpPr>
        <p:spPr bwMode="auto">
          <a:xfrm>
            <a:off x="1176338" y="1566863"/>
            <a:ext cx="6815137" cy="3322637"/>
          </a:xfrm>
          <a:prstGeom prst="rect">
            <a:avLst/>
          </a:prstGeom>
          <a:noFill/>
          <a:ln w="9525">
            <a:noFill/>
            <a:miter lim="800000"/>
            <a:headEnd/>
            <a:tailEnd/>
          </a:ln>
          <a:effectLst/>
        </p:spPr>
        <p:txBody>
          <a:bodyPr/>
          <a:lstStyle/>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Périmètre et méthodologie</a:t>
            </a: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Filière Minerai</a:t>
            </a:r>
            <a:endParaRPr lang="fr-FR" sz="2400" kern="0" baseline="0" dirty="0">
              <a:solidFill>
                <a:srgbClr val="4D4D4D"/>
              </a:solidFill>
              <a:latin typeface="Calibri" pitchFamily="34" charset="0"/>
            </a:endParaRP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Filière Recyclage</a:t>
            </a: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Comparatif des filières</a:t>
            </a:r>
          </a:p>
          <a:p>
            <a:pPr marL="742950" lvl="1" indent="-285750">
              <a:spcBef>
                <a:spcPts val="0"/>
              </a:spcBef>
              <a:buClr>
                <a:srgbClr val="0094D5"/>
              </a:buClr>
              <a:buSzPct val="80000"/>
              <a:defRPr/>
            </a:pPr>
            <a:endParaRPr lang="fr-FR" sz="1600" kern="0" baseline="0" dirty="0">
              <a:solidFill>
                <a:srgbClr val="4D4D4D"/>
              </a:solidFill>
              <a:latin typeface="Calibri" pitchFamily="34" charset="0"/>
            </a:endParaRPr>
          </a:p>
          <a:p>
            <a:pPr marL="0" lvl="1">
              <a:spcBef>
                <a:spcPts val="0"/>
              </a:spcBef>
              <a:buClr>
                <a:srgbClr val="0094D5"/>
              </a:buClr>
              <a:buSzPct val="80000"/>
              <a:defRPr/>
            </a:pPr>
            <a:endParaRPr lang="fr-FR" sz="2000" kern="0" baseline="0" dirty="0">
              <a:solidFill>
                <a:srgbClr val="0094D5"/>
              </a:solidFill>
              <a:latin typeface="Calibri" pitchFamily="34" charset="0"/>
            </a:endParaRPr>
          </a:p>
          <a:p>
            <a:pPr marL="0" lvl="1">
              <a:spcBef>
                <a:spcPts val="0"/>
              </a:spcBef>
              <a:buClr>
                <a:srgbClr val="0094D5"/>
              </a:buClr>
              <a:buSzPct val="80000"/>
              <a:defRPr/>
            </a:pPr>
            <a:endParaRPr lang="fr-FR" sz="2000" kern="0" baseline="0" dirty="0">
              <a:solidFill>
                <a:srgbClr val="0094D5"/>
              </a:solidFill>
              <a:latin typeface="Calibri" pitchFamily="34" charset="0"/>
            </a:endParaRPr>
          </a:p>
          <a:p>
            <a:pPr marL="342900" indent="-342900">
              <a:spcBef>
                <a:spcPts val="0"/>
              </a:spcBef>
              <a:buClr>
                <a:srgbClr val="C2B477"/>
              </a:buClr>
              <a:defRPr/>
            </a:pPr>
            <a:endParaRPr lang="fr-FR" sz="1600" kern="0" baseline="0" dirty="0">
              <a:solidFill>
                <a:srgbClr val="4D4D4D"/>
              </a:solidFill>
              <a:latin typeface="Calibri" pitchFamily="34" charset="0"/>
            </a:endParaRPr>
          </a:p>
          <a:p>
            <a:pPr marL="342900" indent="-342900">
              <a:spcBef>
                <a:spcPts val="0"/>
              </a:spcBef>
              <a:buClr>
                <a:srgbClr val="C2B477"/>
              </a:buClr>
              <a:defRPr/>
            </a:pPr>
            <a:endParaRPr lang="fr-FR" sz="1600" kern="0" baseline="0" dirty="0">
              <a:solidFill>
                <a:srgbClr val="000752"/>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742950" lvl="1" indent="-285750">
              <a:spcBef>
                <a:spcPct val="20000"/>
              </a:spcBef>
              <a:buClr>
                <a:srgbClr val="0094D5"/>
              </a:buClr>
              <a:buSzPct val="80000"/>
              <a:buFont typeface="Wingdings" pitchFamily="52" charset="2"/>
              <a:buNone/>
              <a:defRPr/>
            </a:pPr>
            <a:endParaRPr lang="fr-FR" sz="1600" kern="0" baseline="0" dirty="0">
              <a:solidFill>
                <a:srgbClr val="000752"/>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Grp="1" noChangeArrowheads="1"/>
          </p:cNvSpPr>
          <p:nvPr>
            <p:ph type="title"/>
          </p:nvPr>
        </p:nvSpPr>
        <p:spPr/>
        <p:txBody>
          <a:bodyPr/>
          <a:lstStyle/>
          <a:p>
            <a:pPr eaLnBrk="1" hangingPunct="1"/>
            <a:r>
              <a:rPr lang="fr-FR" sz="2400" dirty="0" smtClean="0">
                <a:latin typeface="Arial Rounded MT Bold" pitchFamily="34" charset="0"/>
              </a:rPr>
              <a:t>Quantification carbone de la filière « recyclage »</a:t>
            </a:r>
          </a:p>
        </p:txBody>
      </p:sp>
      <p:grpSp>
        <p:nvGrpSpPr>
          <p:cNvPr id="7" name="Groupe 6"/>
          <p:cNvGrpSpPr/>
          <p:nvPr/>
        </p:nvGrpSpPr>
        <p:grpSpPr>
          <a:xfrm>
            <a:off x="971600" y="1592795"/>
            <a:ext cx="6988757" cy="3060339"/>
            <a:chOff x="1363663" y="3160713"/>
            <a:chExt cx="4657725" cy="1159657"/>
          </a:xfrm>
        </p:grpSpPr>
        <p:sp>
          <p:nvSpPr>
            <p:cNvPr id="21505" name="Text Box 1"/>
            <p:cNvSpPr txBox="1">
              <a:spLocks noChangeArrowheads="1"/>
            </p:cNvSpPr>
            <p:nvPr/>
          </p:nvSpPr>
          <p:spPr bwMode="auto">
            <a:xfrm>
              <a:off x="1363663" y="3160713"/>
              <a:ext cx="4657725" cy="327433"/>
            </a:xfrm>
            <a:prstGeom prst="rect">
              <a:avLst/>
            </a:prstGeom>
            <a:solidFill>
              <a:srgbClr val="95B3D7"/>
            </a:solidFill>
            <a:ln w="9525">
              <a:solidFill>
                <a:srgbClr val="365F91"/>
              </a:solidFill>
              <a:miter lim="800000"/>
              <a:headEnd/>
              <a:tailEnd/>
            </a:ln>
          </p:spPr>
          <p:txBody>
            <a:bodyPr vert="horz" wrap="square" lIns="91440" tIns="45720" rIns="91440" bIns="45720" numCol="1" anchor="t" anchorCtr="0" compatLnSpc="1">
              <a:prstTxWarp prst="textNoShape">
                <a:avLst/>
              </a:prstTxWarp>
            </a:bodyPr>
            <a:lstStyle/>
            <a:p>
              <a:pPr lvl="0" algn="ctr">
                <a:spcAft>
                  <a:spcPts val="1000"/>
                </a:spcAft>
              </a:pPr>
              <a:r>
                <a:rPr kumimoji="0" lang="fr-FR" sz="2400" b="1" i="0" u="none" strike="noStrike" cap="none" normalizeH="0" baseline="0" dirty="0" smtClean="0">
                  <a:ln>
                    <a:noFill/>
                  </a:ln>
                  <a:solidFill>
                    <a:srgbClr val="FFFFFF"/>
                  </a:solidFill>
                  <a:effectLst/>
                  <a:latin typeface="Calibri" pitchFamily="34" charset="0"/>
                </a:rPr>
                <a:t>Etape 1</a:t>
              </a:r>
              <a:r>
                <a:rPr kumimoji="0" lang="fr-FR" sz="2400" b="1" i="0" u="none" strike="noStrike" cap="none" normalizeH="0" baseline="0" dirty="0" smtClean="0">
                  <a:ln>
                    <a:noFill/>
                  </a:ln>
                  <a:solidFill>
                    <a:srgbClr val="FFFFFF"/>
                  </a:solidFill>
                  <a:effectLst/>
                  <a:latin typeface="Times New Roman" pitchFamily="18" charset="0"/>
                </a:rPr>
                <a:t> </a:t>
              </a:r>
              <a:r>
                <a:rPr kumimoji="0" lang="fr-FR" sz="2400" b="1" i="0" u="none" strike="noStrike" cap="none" normalizeH="0" baseline="0" dirty="0" smtClean="0">
                  <a:ln>
                    <a:noFill/>
                  </a:ln>
                  <a:solidFill>
                    <a:srgbClr val="FFFFFF"/>
                  </a:solidFill>
                  <a:effectLst/>
                  <a:latin typeface="Calibri" pitchFamily="34" charset="0"/>
                </a:rPr>
                <a:t>: Approvisionnement en chute de titane</a:t>
              </a:r>
              <a:r>
                <a:rPr lang="fr-FR" sz="2400" b="1" baseline="0" dirty="0" smtClean="0">
                  <a:solidFill>
                    <a:srgbClr val="FFFFFF"/>
                  </a:solidFill>
                  <a:latin typeface="Calibri" pitchFamily="34" charset="0"/>
                </a:rPr>
                <a:t>, préparation et conditionnement des </a:t>
              </a:r>
              <a:r>
                <a:rPr kumimoji="0" lang="fr-FR" sz="2400" b="1" i="0" u="none" strike="noStrike" cap="none" normalizeH="0" baseline="0" dirty="0" smtClean="0">
                  <a:ln>
                    <a:noFill/>
                  </a:ln>
                  <a:solidFill>
                    <a:srgbClr val="FFFFFF"/>
                  </a:solidFill>
                  <a:effectLst/>
                  <a:latin typeface="Calibri" pitchFamily="34" charset="0"/>
                </a:rPr>
                <a:t>chutes</a:t>
              </a:r>
              <a:endParaRPr kumimoji="0" lang="fr-FR" sz="4000" b="0" i="0" u="none" strike="noStrike" cap="none" normalizeH="0" baseline="0" dirty="0" smtClean="0">
                <a:ln>
                  <a:noFill/>
                </a:ln>
                <a:solidFill>
                  <a:schemeClr val="tx1"/>
                </a:solidFill>
                <a:effectLst/>
                <a:latin typeface="Arial" pitchFamily="34" charset="0"/>
              </a:endParaRPr>
            </a:p>
          </p:txBody>
        </p:sp>
        <p:sp>
          <p:nvSpPr>
            <p:cNvPr id="21506" name="Text Box 2"/>
            <p:cNvSpPr txBox="1">
              <a:spLocks noChangeArrowheads="1"/>
            </p:cNvSpPr>
            <p:nvPr/>
          </p:nvSpPr>
          <p:spPr bwMode="auto">
            <a:xfrm>
              <a:off x="1363663" y="3776663"/>
              <a:ext cx="4657725" cy="543707"/>
            </a:xfrm>
            <a:prstGeom prst="rect">
              <a:avLst/>
            </a:prstGeom>
            <a:solidFill>
              <a:srgbClr val="95B3D7"/>
            </a:solidFill>
            <a:ln w="9525">
              <a:solidFill>
                <a:srgbClr val="365F91"/>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fr-FR" sz="2400" b="1" i="0" u="none" strike="noStrike" cap="none" normalizeH="0" baseline="0" dirty="0" smtClean="0">
                  <a:ln>
                    <a:noFill/>
                  </a:ln>
                  <a:solidFill>
                    <a:srgbClr val="FFFFFF"/>
                  </a:solidFill>
                  <a:effectLst/>
                  <a:latin typeface="Calibri" pitchFamily="34" charset="0"/>
                </a:rPr>
                <a:t>Etape 2 :  Formation des lingots (procédé EB CHR) :</a:t>
              </a:r>
            </a:p>
            <a:p>
              <a:pPr lvl="1" algn="just">
                <a:buClr>
                  <a:srgbClr val="FFFFFF"/>
                </a:buClr>
                <a:buFont typeface="Calibri" pitchFamily="34" charset="0"/>
                <a:buChar char="-"/>
              </a:pPr>
              <a:r>
                <a:rPr kumimoji="0" lang="fr-FR" sz="1600" b="1" i="0" u="none" strike="noStrike" cap="none" normalizeH="0" baseline="0" dirty="0" smtClean="0">
                  <a:ln>
                    <a:noFill/>
                  </a:ln>
                  <a:solidFill>
                    <a:srgbClr val="FFFFFF"/>
                  </a:solidFill>
                  <a:effectLst/>
                  <a:latin typeface="Calibri" pitchFamily="34" charset="0"/>
                </a:rPr>
                <a:t>Refonte des chutes dans un </a:t>
              </a:r>
              <a:r>
                <a:rPr lang="fr-FR" sz="1600" b="1" baseline="0" dirty="0" smtClean="0">
                  <a:solidFill>
                    <a:srgbClr val="FFFFFF"/>
                  </a:solidFill>
                  <a:latin typeface="Calibri" pitchFamily="34" charset="0"/>
                </a:rPr>
                <a:t>four à faisceau  d’électrons sur sole froide (</a:t>
              </a:r>
              <a:r>
                <a:rPr kumimoji="0" lang="fr-FR" sz="1600" b="1" i="0" u="none" strike="noStrike" cap="none" normalizeH="0" baseline="0" dirty="0" smtClean="0">
                  <a:ln>
                    <a:noFill/>
                  </a:ln>
                  <a:solidFill>
                    <a:srgbClr val="FFFFFF"/>
                  </a:solidFill>
                  <a:effectLst/>
                  <a:latin typeface="Calibri" pitchFamily="34" charset="0"/>
                </a:rPr>
                <a:t>Electron Beam Cold </a:t>
              </a:r>
              <a:r>
                <a:rPr kumimoji="0" lang="fr-FR" sz="1600" b="1" i="0" u="none" strike="noStrike" cap="none" normalizeH="0" baseline="0" dirty="0" err="1" smtClean="0">
                  <a:ln>
                    <a:noFill/>
                  </a:ln>
                  <a:solidFill>
                    <a:srgbClr val="FFFFFF"/>
                  </a:solidFill>
                  <a:effectLst/>
                  <a:latin typeface="Calibri" pitchFamily="34" charset="0"/>
                </a:rPr>
                <a:t>Hearth</a:t>
              </a:r>
              <a:r>
                <a:rPr kumimoji="0" lang="fr-FR" sz="1600" b="1" i="0" u="none" strike="noStrike" cap="none" normalizeH="0" baseline="0" dirty="0" smtClean="0">
                  <a:ln>
                    <a:noFill/>
                  </a:ln>
                  <a:solidFill>
                    <a:srgbClr val="FFFFFF"/>
                  </a:solidFill>
                  <a:effectLst/>
                  <a:latin typeface="Calibri" pitchFamily="34" charset="0"/>
                </a:rPr>
                <a:t> </a:t>
              </a:r>
              <a:r>
                <a:rPr kumimoji="0" lang="fr-FR" sz="1600" b="1" i="0" u="none" strike="noStrike" cap="none" normalizeH="0" baseline="0" dirty="0" err="1" smtClean="0">
                  <a:ln>
                    <a:noFill/>
                  </a:ln>
                  <a:solidFill>
                    <a:srgbClr val="FFFFFF"/>
                  </a:solidFill>
                  <a:effectLst/>
                  <a:latin typeface="Calibri" pitchFamily="34" charset="0"/>
                </a:rPr>
                <a:t>Remelting</a:t>
              </a:r>
              <a:r>
                <a:rPr kumimoji="0" lang="fr-FR" sz="1600" b="1" i="0" u="none" strike="noStrike" cap="none" normalizeH="0" baseline="0" dirty="0" smtClean="0">
                  <a:ln>
                    <a:noFill/>
                  </a:ln>
                  <a:solidFill>
                    <a:srgbClr val="FFFFFF"/>
                  </a:solidFill>
                  <a:effectLst/>
                  <a:latin typeface="Calibri" pitchFamily="34" charset="0"/>
                </a:rPr>
                <a:t>)</a:t>
              </a:r>
            </a:p>
            <a:p>
              <a:pPr lvl="1">
                <a:buClr>
                  <a:srgbClr val="FFFFFF"/>
                </a:buClr>
                <a:buFont typeface="Calibri" pitchFamily="34" charset="0"/>
                <a:buChar char="-"/>
              </a:pPr>
              <a:r>
                <a:rPr kumimoji="0" lang="fr-FR" sz="1600" b="1" i="0" u="none" strike="noStrike" cap="none" normalizeH="0" baseline="0" dirty="0" smtClean="0">
                  <a:ln>
                    <a:noFill/>
                  </a:ln>
                  <a:solidFill>
                    <a:srgbClr val="FFFFFF"/>
                  </a:solidFill>
                  <a:effectLst/>
                  <a:latin typeface="Calibri" pitchFamily="34" charset="0"/>
                </a:rPr>
                <a:t>Refonte sous vide par arc (Vacuum Arc Remelting)</a:t>
              </a:r>
              <a:endParaRPr kumimoji="0" lang="fr-FR" sz="4000" b="0" i="0" u="none" strike="noStrike" cap="none" normalizeH="0" baseline="0" dirty="0" smtClean="0">
                <a:ln>
                  <a:noFill/>
                </a:ln>
                <a:solidFill>
                  <a:schemeClr val="tx1"/>
                </a:solidFill>
                <a:effectLst/>
                <a:latin typeface="Arial" pitchFamily="34" charset="0"/>
              </a:endParaRPr>
            </a:p>
          </p:txBody>
        </p:sp>
        <p:sp>
          <p:nvSpPr>
            <p:cNvPr id="21507" name="AutoShape 3"/>
            <p:cNvSpPr>
              <a:spLocks noChangeArrowheads="1"/>
            </p:cNvSpPr>
            <p:nvPr/>
          </p:nvSpPr>
          <p:spPr bwMode="auto">
            <a:xfrm>
              <a:off x="3624262" y="3488146"/>
              <a:ext cx="258898" cy="288517"/>
            </a:xfrm>
            <a:prstGeom prst="downArrow">
              <a:avLst>
                <a:gd name="adj1" fmla="val 50000"/>
                <a:gd name="adj2" fmla="val 34459"/>
              </a:avLst>
            </a:prstGeom>
            <a:solidFill>
              <a:srgbClr val="B8CCE4"/>
            </a:solidFill>
            <a:ln w="9525">
              <a:solidFill>
                <a:srgbClr val="95B3D7"/>
              </a:solidFill>
              <a:miter lim="800000"/>
              <a:headEnd/>
              <a:tailEnd/>
            </a:ln>
          </p:spPr>
          <p:txBody>
            <a:bodyPr vert="horz" wrap="square" lIns="91440" tIns="45720" rIns="91440" bIns="45720" numCol="1" anchor="t" anchorCtr="0" compatLnSpc="1">
              <a:prstTxWarp prst="textNoShape">
                <a:avLst/>
              </a:prstTxWarp>
            </a:bodyPr>
            <a:lstStyle/>
            <a:p>
              <a:endParaRPr lang="fr-FR" dirty="0"/>
            </a:p>
          </p:txBody>
        </p:sp>
      </p:gr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215516" y="224644"/>
            <a:ext cx="7772400" cy="685800"/>
          </a:xfrm>
        </p:spPr>
        <p:txBody>
          <a:bodyPr/>
          <a:lstStyle/>
          <a:p>
            <a:r>
              <a:rPr lang="fr-FR" sz="2400" dirty="0" smtClean="0"/>
              <a:t>Etape 1 : Approvisionnement et traitement et conditionnement</a:t>
            </a:r>
            <a:endParaRPr lang="fr-FR" sz="2400" dirty="0"/>
          </a:p>
        </p:txBody>
      </p:sp>
      <p:sp>
        <p:nvSpPr>
          <p:cNvPr id="3" name="Espace réservé du contenu 2"/>
          <p:cNvSpPr>
            <a:spLocks noGrp="1"/>
          </p:cNvSpPr>
          <p:nvPr>
            <p:ph idx="1"/>
          </p:nvPr>
        </p:nvSpPr>
        <p:spPr>
          <a:xfrm>
            <a:off x="457200" y="1371600"/>
            <a:ext cx="7772400" cy="4145632"/>
          </a:xfrm>
        </p:spPr>
        <p:txBody>
          <a:bodyPr/>
          <a:lstStyle/>
          <a:p>
            <a:pPr marL="0" indent="0">
              <a:buNone/>
            </a:pPr>
            <a:r>
              <a:rPr lang="fr-FR" sz="2000" b="0" dirty="0" smtClean="0"/>
              <a:t>Des approvisionnements routiers depuis la France et l’Allemagne :</a:t>
            </a:r>
          </a:p>
          <a:p>
            <a:pPr marL="0" indent="0">
              <a:buNone/>
            </a:pPr>
            <a:r>
              <a:rPr lang="fr-FR" sz="2000" b="0" dirty="0" smtClean="0">
                <a:solidFill>
                  <a:schemeClr val="tx1">
                    <a:lumMod val="65000"/>
                    <a:lumOff val="35000"/>
                  </a:schemeClr>
                </a:solidFill>
              </a:rPr>
              <a:t>	</a:t>
            </a:r>
            <a:r>
              <a:rPr lang="fr-FR" sz="2000" b="0" kern="1200" dirty="0" smtClean="0">
                <a:solidFill>
                  <a:schemeClr val="tx1">
                    <a:lumMod val="65000"/>
                    <a:lumOff val="35000"/>
                  </a:schemeClr>
                </a:solidFill>
                <a:latin typeface="Calibri" pitchFamily="34" charset="0"/>
                <a:sym typeface="Wingdings" pitchFamily="2" charset="2"/>
              </a:rPr>
              <a:t>Distance moyenne de 450 km pour 5 400 tonnes</a:t>
            </a:r>
          </a:p>
          <a:p>
            <a:pPr marL="0" indent="0">
              <a:buNone/>
            </a:pPr>
            <a:endParaRPr lang="fr-FR" sz="2000" b="0" dirty="0" smtClean="0">
              <a:solidFill>
                <a:srgbClr val="000752"/>
              </a:solidFill>
              <a:sym typeface="Wingdings" pitchFamily="2" charset="2"/>
            </a:endParaRPr>
          </a:p>
          <a:p>
            <a:pPr marL="0" indent="0">
              <a:buNone/>
            </a:pPr>
            <a:r>
              <a:rPr lang="fr-FR" sz="2000" b="0" dirty="0" smtClean="0">
                <a:sym typeface="Wingdings" pitchFamily="2" charset="2"/>
              </a:rPr>
              <a:t>Un traitement thermique, chimique (soude) et mécanique (eau) assez simple </a:t>
            </a:r>
          </a:p>
          <a:p>
            <a:pPr marL="0" indent="0">
              <a:buNone/>
            </a:pPr>
            <a:r>
              <a:rPr lang="fr-FR" sz="2000" b="0" kern="1200" dirty="0" smtClean="0">
                <a:solidFill>
                  <a:schemeClr val="tx1">
                    <a:lumMod val="65000"/>
                    <a:lumOff val="35000"/>
                  </a:schemeClr>
                </a:solidFill>
                <a:latin typeface="Calibri" pitchFamily="34" charset="0"/>
                <a:sym typeface="Wingdings" pitchFamily="2" charset="2"/>
              </a:rPr>
              <a:t>	Consommation énergétique de 0,7 MWh/t </a:t>
            </a:r>
            <a:r>
              <a:rPr lang="fr-FR" sz="1800" b="0" kern="1200" dirty="0" smtClean="0">
                <a:solidFill>
                  <a:schemeClr val="tx1">
                    <a:lumMod val="65000"/>
                    <a:lumOff val="35000"/>
                  </a:schemeClr>
                </a:solidFill>
                <a:latin typeface="Calibri" pitchFamily="34" charset="0"/>
                <a:sym typeface="Wingdings" pitchFamily="2" charset="2"/>
              </a:rPr>
              <a:t>(Kroll + 2 VAR : 36 MWh/t)</a:t>
            </a:r>
            <a:endParaRPr lang="fr-FR" sz="2000" b="0" kern="1200" dirty="0" smtClean="0">
              <a:solidFill>
                <a:schemeClr val="tx1">
                  <a:lumMod val="65000"/>
                  <a:lumOff val="35000"/>
                </a:schemeClr>
              </a:solidFill>
              <a:latin typeface="Calibri" pitchFamily="34" charset="0"/>
              <a:sym typeface="Wingdings" pitchFamily="2" charset="2"/>
            </a:endParaRPr>
          </a:p>
          <a:p>
            <a:pPr marL="0" indent="0">
              <a:buNone/>
            </a:pPr>
            <a:endParaRPr lang="fr-FR" b="0" kern="1200" dirty="0" smtClean="0">
              <a:solidFill>
                <a:schemeClr val="tx1">
                  <a:lumMod val="65000"/>
                  <a:lumOff val="35000"/>
                </a:schemeClr>
              </a:solidFill>
              <a:latin typeface="Calibri" pitchFamily="34" charset="0"/>
              <a:sym typeface="Wingdings" pitchFamily="2" charset="2"/>
            </a:endParaRPr>
          </a:p>
          <a:p>
            <a:pPr marL="0" indent="0">
              <a:buNone/>
            </a:pPr>
            <a:r>
              <a:rPr lang="fr-FR" b="0" kern="1200" dirty="0" smtClean="0">
                <a:solidFill>
                  <a:schemeClr val="tx1">
                    <a:lumMod val="65000"/>
                    <a:lumOff val="35000"/>
                  </a:schemeClr>
                </a:solidFill>
                <a:latin typeface="Calibri" pitchFamily="34" charset="0"/>
                <a:sym typeface="Wingdings" pitchFamily="2" charset="2"/>
              </a:rPr>
              <a:t> Un traitement et conditionnement assez faiblement émissif : 0,3 teqCO</a:t>
            </a:r>
            <a:r>
              <a:rPr lang="fr-FR" b="0" kern="1200" baseline="-25000" dirty="0" smtClean="0">
                <a:solidFill>
                  <a:schemeClr val="tx1">
                    <a:lumMod val="65000"/>
                    <a:lumOff val="35000"/>
                  </a:schemeClr>
                </a:solidFill>
                <a:latin typeface="Calibri" pitchFamily="34" charset="0"/>
                <a:sym typeface="Wingdings" pitchFamily="2" charset="2"/>
              </a:rPr>
              <a:t>2</a:t>
            </a:r>
            <a:r>
              <a:rPr lang="fr-FR" b="0" kern="1200" dirty="0" smtClean="0">
                <a:solidFill>
                  <a:schemeClr val="tx1">
                    <a:lumMod val="65000"/>
                    <a:lumOff val="35000"/>
                  </a:schemeClr>
                </a:solidFill>
                <a:latin typeface="Calibri" pitchFamily="34" charset="0"/>
                <a:sym typeface="Wingdings" pitchFamily="2" charset="2"/>
              </a:rPr>
              <a:t>/t</a:t>
            </a:r>
            <a:endParaRPr lang="fr-FR" b="0" dirty="0" smtClean="0">
              <a:sym typeface="Wingdings" pitchFamily="2" charset="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z="2400" dirty="0" smtClean="0"/>
              <a:t>Etape 1 : Approvisionnement, préparation et conditionnement</a:t>
            </a:r>
            <a:endParaRPr lang="fr-FR" sz="2400" dirty="0"/>
          </a:p>
        </p:txBody>
      </p:sp>
      <p:graphicFrame>
        <p:nvGraphicFramePr>
          <p:cNvPr id="4" name="Graphique 3"/>
          <p:cNvGraphicFramePr/>
          <p:nvPr/>
        </p:nvGraphicFramePr>
        <p:xfrm>
          <a:off x="287524" y="1160748"/>
          <a:ext cx="8460940" cy="496855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Etape 2 : Fusion EB CH + VAR</a:t>
            </a:r>
            <a:endParaRPr lang="fr-FR" dirty="0"/>
          </a:p>
        </p:txBody>
      </p:sp>
      <p:sp>
        <p:nvSpPr>
          <p:cNvPr id="3" name="Espace réservé du contenu 2"/>
          <p:cNvSpPr>
            <a:spLocks noGrp="1"/>
          </p:cNvSpPr>
          <p:nvPr>
            <p:ph idx="1"/>
          </p:nvPr>
        </p:nvSpPr>
        <p:spPr>
          <a:xfrm>
            <a:off x="457200" y="1371600"/>
            <a:ext cx="7772400" cy="5189748"/>
          </a:xfrm>
        </p:spPr>
        <p:txBody>
          <a:bodyPr/>
          <a:lstStyle/>
          <a:p>
            <a:pPr marL="457200" indent="-457200"/>
            <a:r>
              <a:rPr lang="fr-FR" sz="2000" b="0" kern="1200" dirty="0" smtClean="0">
                <a:solidFill>
                  <a:schemeClr val="tx1">
                    <a:lumMod val="65000"/>
                    <a:lumOff val="35000"/>
                  </a:schemeClr>
                </a:solidFill>
                <a:latin typeface="Calibri" pitchFamily="34" charset="0"/>
                <a:sym typeface="Wingdings" pitchFamily="2" charset="2"/>
              </a:rPr>
              <a:t>Consommation énergétique estimée (par A&amp;D) à 14 000 MWh pour 4 000 t (dont 3 800 de Ti)</a:t>
            </a:r>
          </a:p>
          <a:p>
            <a:pPr marL="0" indent="0">
              <a:buNone/>
            </a:pPr>
            <a:r>
              <a:rPr lang="fr-FR" sz="2000" b="0" kern="1200" dirty="0" smtClean="0">
                <a:solidFill>
                  <a:schemeClr val="tx1">
                    <a:lumMod val="65000"/>
                    <a:lumOff val="35000"/>
                  </a:schemeClr>
                </a:solidFill>
                <a:latin typeface="Calibri" pitchFamily="34" charset="0"/>
                <a:sym typeface="Wingdings" pitchFamily="2" charset="2"/>
              </a:rPr>
              <a:t>	Soit </a:t>
            </a:r>
            <a:r>
              <a:rPr lang="fr-FR" sz="2000" b="0" dirty="0" smtClean="0">
                <a:sym typeface="Wingdings" pitchFamily="2" charset="2"/>
              </a:rPr>
              <a:t>3,5 MWh/t</a:t>
            </a:r>
            <a:r>
              <a:rPr lang="fr-FR" sz="2000" b="0" kern="1200" dirty="0" smtClean="0">
                <a:solidFill>
                  <a:schemeClr val="tx1">
                    <a:lumMod val="65000"/>
                    <a:lumOff val="35000"/>
                  </a:schemeClr>
                </a:solidFill>
                <a:latin typeface="Calibri" pitchFamily="34" charset="0"/>
                <a:sym typeface="Wingdings" pitchFamily="2" charset="2"/>
              </a:rPr>
              <a:t> ou </a:t>
            </a:r>
            <a:r>
              <a:rPr lang="fr-FR" sz="2000" b="0" dirty="0" smtClean="0">
                <a:sym typeface="Wingdings" pitchFamily="2" charset="2"/>
              </a:rPr>
              <a:t>3,7 MWh/t </a:t>
            </a:r>
            <a:r>
              <a:rPr lang="fr-FR" sz="2000" b="0" kern="1200" dirty="0" smtClean="0">
                <a:solidFill>
                  <a:schemeClr val="tx1">
                    <a:lumMod val="65000"/>
                    <a:lumOff val="35000"/>
                  </a:schemeClr>
                </a:solidFill>
                <a:latin typeface="Calibri" pitchFamily="34" charset="0"/>
                <a:sym typeface="Wingdings" pitchFamily="2" charset="2"/>
              </a:rPr>
              <a:t>de lingot de titane</a:t>
            </a:r>
          </a:p>
          <a:p>
            <a:pPr marL="0" indent="0">
              <a:buNone/>
            </a:pPr>
            <a:endParaRPr lang="fr-FR" sz="2000" b="0" kern="1200" dirty="0" smtClean="0">
              <a:solidFill>
                <a:schemeClr val="tx1">
                  <a:lumMod val="65000"/>
                  <a:lumOff val="35000"/>
                </a:schemeClr>
              </a:solidFill>
              <a:latin typeface="Calibri" pitchFamily="34" charset="0"/>
              <a:sym typeface="Wingdings" pitchFamily="2" charset="2"/>
            </a:endParaRPr>
          </a:p>
          <a:p>
            <a:r>
              <a:rPr lang="fr-FR" sz="2000" b="0" kern="1200" dirty="0" smtClean="0">
                <a:solidFill>
                  <a:schemeClr val="tx1">
                    <a:lumMod val="65000"/>
                    <a:lumOff val="35000"/>
                  </a:schemeClr>
                </a:solidFill>
                <a:latin typeface="Calibri" pitchFamily="34" charset="0"/>
                <a:sym typeface="Wingdings" pitchFamily="2" charset="2"/>
              </a:rPr>
              <a:t>Pour réaffecter ces émissions entre les différents </a:t>
            </a:r>
            <a:r>
              <a:rPr lang="fr-FR" sz="2000" b="0" kern="1200" dirty="0" err="1" smtClean="0">
                <a:solidFill>
                  <a:schemeClr val="tx1">
                    <a:lumMod val="65000"/>
                    <a:lumOff val="35000"/>
                  </a:schemeClr>
                </a:solidFill>
                <a:latin typeface="Calibri" pitchFamily="34" charset="0"/>
                <a:sym typeface="Wingdings" pitchFamily="2" charset="2"/>
              </a:rPr>
              <a:t>co-produits</a:t>
            </a:r>
            <a:r>
              <a:rPr lang="fr-FR" sz="2000" b="0" kern="1200" dirty="0" smtClean="0">
                <a:solidFill>
                  <a:schemeClr val="tx1">
                    <a:lumMod val="65000"/>
                    <a:lumOff val="35000"/>
                  </a:schemeClr>
                </a:solidFill>
                <a:latin typeface="Calibri" pitchFamily="34" charset="0"/>
                <a:sym typeface="Wingdings" pitchFamily="2" charset="2"/>
              </a:rPr>
              <a:t>, considérant que les produits autres que les lingots de titane sont ultra minoritaires en masse et ont une valorisation plus faible, l’ensemble des émissions ont été allouées aux lingots de titane. </a:t>
            </a:r>
          </a:p>
          <a:p>
            <a:pPr>
              <a:buNone/>
            </a:pPr>
            <a:r>
              <a:rPr lang="fr-FR" sz="2000" b="0" kern="1200" dirty="0" smtClean="0">
                <a:solidFill>
                  <a:schemeClr val="tx1">
                    <a:lumMod val="65000"/>
                    <a:lumOff val="35000"/>
                  </a:schemeClr>
                </a:solidFill>
                <a:latin typeface="Calibri" pitchFamily="34" charset="0"/>
                <a:sym typeface="Wingdings" pitchFamily="2" charset="2"/>
              </a:rPr>
              <a:t> 	Soit un ratio de  </a:t>
            </a:r>
            <a:r>
              <a:rPr lang="fr-FR" sz="2000" b="0" dirty="0" smtClean="0">
                <a:sym typeface="Wingdings" pitchFamily="2" charset="2"/>
              </a:rPr>
              <a:t>9,5 teqCO</a:t>
            </a:r>
            <a:r>
              <a:rPr lang="fr-FR" sz="2000" b="0" baseline="-25000" dirty="0" smtClean="0">
                <a:sym typeface="Wingdings" pitchFamily="2" charset="2"/>
              </a:rPr>
              <a:t>2</a:t>
            </a:r>
            <a:r>
              <a:rPr lang="fr-FR" sz="2000" b="0" dirty="0" smtClean="0">
                <a:sym typeface="Wingdings" pitchFamily="2" charset="2"/>
              </a:rPr>
              <a:t>/t </a:t>
            </a:r>
            <a:r>
              <a:rPr lang="fr-FR" sz="2000" b="0" kern="1200" dirty="0" smtClean="0">
                <a:solidFill>
                  <a:schemeClr val="tx1">
                    <a:lumMod val="65000"/>
                    <a:lumOff val="35000"/>
                  </a:schemeClr>
                </a:solidFill>
                <a:latin typeface="Calibri" pitchFamily="34" charset="0"/>
                <a:sym typeface="Wingdings" pitchFamily="2" charset="2"/>
              </a:rPr>
              <a:t>de lingot de titane</a:t>
            </a:r>
            <a:endParaRPr lang="fr-FR" sz="2000" b="0" dirty="0" smtClean="0">
              <a:sym typeface="Wingdings" pitchFamily="2" charset="2"/>
            </a:endParaRPr>
          </a:p>
          <a:p>
            <a:pPr marL="400050" lvl="1" indent="0"/>
            <a:endParaRPr lang="fr-FR" sz="2000" b="0" kern="1200" dirty="0" smtClean="0">
              <a:solidFill>
                <a:schemeClr val="tx1">
                  <a:lumMod val="65000"/>
                  <a:lumOff val="35000"/>
                </a:schemeClr>
              </a:solidFill>
              <a:latin typeface="Calibri" pitchFamily="34" charset="0"/>
              <a:ea typeface="+mn-ea"/>
              <a:cs typeface="+mn-cs"/>
              <a:sym typeface="Wingdings" pitchFamily="2" charset="2"/>
            </a:endParaRPr>
          </a:p>
          <a:p>
            <a:pPr marL="400050" lvl="1" indent="0">
              <a:buNone/>
            </a:pPr>
            <a:endParaRPr lang="fr-FR" sz="2000" b="0" kern="1200" dirty="0" smtClean="0">
              <a:solidFill>
                <a:schemeClr val="tx1">
                  <a:lumMod val="65000"/>
                  <a:lumOff val="35000"/>
                </a:schemeClr>
              </a:solidFill>
              <a:latin typeface="Calibri" pitchFamily="34" charset="0"/>
              <a:ea typeface="+mn-ea"/>
              <a:cs typeface="+mn-cs"/>
              <a:sym typeface="Wingdings" pitchFamily="2" charset="2"/>
            </a:endParaRPr>
          </a:p>
          <a:p>
            <a:pPr marL="0" indent="0">
              <a:buNone/>
            </a:pPr>
            <a:endParaRPr lang="fr-FR" sz="2000" b="0" dirty="0" smtClean="0"/>
          </a:p>
          <a:p>
            <a:pPr marL="0" indent="0"/>
            <a:endParaRPr lang="fr-FR" sz="2000" b="0" dirty="0" smtClean="0"/>
          </a:p>
          <a:p>
            <a:pPr marL="0" indent="0">
              <a:buNone/>
            </a:pPr>
            <a:endParaRPr lang="fr-FR" sz="2000" b="0" dirty="0" smtClean="0">
              <a:sym typeface="Wingdings" pitchFamily="2" charset="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Etape 2 : Fusion EB CHR + VAR</a:t>
            </a:r>
            <a:endParaRPr lang="fr-FR" dirty="0"/>
          </a:p>
        </p:txBody>
      </p:sp>
      <p:graphicFrame>
        <p:nvGraphicFramePr>
          <p:cNvPr id="5" name="Graphique 4"/>
          <p:cNvGraphicFramePr/>
          <p:nvPr/>
        </p:nvGraphicFramePr>
        <p:xfrm>
          <a:off x="287524" y="1088740"/>
          <a:ext cx="8388932" cy="5076564"/>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Graphique 6"/>
          <p:cNvGraphicFramePr/>
          <p:nvPr/>
        </p:nvGraphicFramePr>
        <p:xfrm>
          <a:off x="0" y="1412776"/>
          <a:ext cx="9144000" cy="5148572"/>
        </p:xfrm>
        <a:graphic>
          <a:graphicData uri="http://schemas.openxmlformats.org/drawingml/2006/chart">
            <c:chart xmlns:c="http://schemas.openxmlformats.org/drawingml/2006/chart" xmlns:r="http://schemas.openxmlformats.org/officeDocument/2006/relationships" r:id="rId2"/>
          </a:graphicData>
        </a:graphic>
      </p:graphicFrame>
      <p:sp>
        <p:nvSpPr>
          <p:cNvPr id="5" name="Titre 1"/>
          <p:cNvSpPr>
            <a:spLocks noGrp="1"/>
          </p:cNvSpPr>
          <p:nvPr>
            <p:ph type="title"/>
          </p:nvPr>
        </p:nvSpPr>
        <p:spPr/>
        <p:txBody>
          <a:bodyPr/>
          <a:lstStyle/>
          <a:p>
            <a:r>
              <a:rPr lang="fr-FR" dirty="0" smtClean="0"/>
              <a:t>Synthèse de la filière Recyclage</a:t>
            </a:r>
            <a:endParaRPr lang="fr-FR" dirty="0"/>
          </a:p>
        </p:txBody>
      </p:sp>
      <p:sp>
        <p:nvSpPr>
          <p:cNvPr id="8" name="Rectangle à coins arrondis 7"/>
          <p:cNvSpPr/>
          <p:nvPr/>
        </p:nvSpPr>
        <p:spPr>
          <a:xfrm>
            <a:off x="2051720" y="3969060"/>
            <a:ext cx="1908212" cy="2160240"/>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1100"/>
          </a:p>
        </p:txBody>
      </p:sp>
      <p:sp>
        <p:nvSpPr>
          <p:cNvPr id="10" name="Rectangle à coins arrondis 9"/>
          <p:cNvSpPr/>
          <p:nvPr/>
        </p:nvSpPr>
        <p:spPr>
          <a:xfrm>
            <a:off x="6516216" y="1556792"/>
            <a:ext cx="2340260" cy="4544975"/>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1100"/>
          </a:p>
        </p:txBody>
      </p:sp>
      <p:sp>
        <p:nvSpPr>
          <p:cNvPr id="9" name="Rectangle à coins arrondis 8"/>
          <p:cNvSpPr/>
          <p:nvPr/>
        </p:nvSpPr>
        <p:spPr>
          <a:xfrm>
            <a:off x="4139952" y="3969060"/>
            <a:ext cx="2268252" cy="2160240"/>
          </a:xfrm>
          <a:prstGeom prst="roundRect">
            <a:avLst/>
          </a:pr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fr-FR" sz="1100"/>
          </a:p>
        </p:txBody>
      </p:sp>
      <p:sp>
        <p:nvSpPr>
          <p:cNvPr id="6" name="ZoneTexte 5"/>
          <p:cNvSpPr txBox="1"/>
          <p:nvPr/>
        </p:nvSpPr>
        <p:spPr>
          <a:xfrm rot="20813780">
            <a:off x="3589092" y="2200542"/>
            <a:ext cx="1918412" cy="442674"/>
          </a:xfrm>
          <a:prstGeom prst="roundRect">
            <a:avLst/>
          </a:prstGeom>
          <a:solidFill>
            <a:srgbClr val="9BBB59"/>
          </a:solidFill>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fr-FR" sz="2000" b="1" baseline="0" dirty="0" smtClean="0">
                <a:solidFill>
                  <a:schemeClr val="bg1"/>
                </a:solidFill>
                <a:latin typeface="Calibri" pitchFamily="34" charset="0"/>
              </a:rPr>
              <a:t>9,5 teqCO</a:t>
            </a:r>
            <a:r>
              <a:rPr lang="fr-FR" sz="2000" b="1" baseline="-25000" dirty="0" smtClean="0">
                <a:solidFill>
                  <a:schemeClr val="bg1"/>
                </a:solidFill>
                <a:latin typeface="Calibri" pitchFamily="34" charset="0"/>
              </a:rPr>
              <a:t>2</a:t>
            </a:r>
            <a:r>
              <a:rPr lang="fr-FR" sz="2000" b="1" baseline="0" dirty="0" smtClean="0">
                <a:solidFill>
                  <a:schemeClr val="bg1"/>
                </a:solidFill>
                <a:latin typeface="Calibri" pitchFamily="34" charset="0"/>
              </a:rPr>
              <a:t>/t</a:t>
            </a:r>
            <a:r>
              <a:rPr lang="fr-FR" sz="2000" b="1" baseline="-25000" dirty="0" smtClean="0">
                <a:solidFill>
                  <a:schemeClr val="bg1"/>
                </a:solidFill>
                <a:latin typeface="Calibri" pitchFamily="34" charset="0"/>
              </a:rPr>
              <a:t>   </a:t>
            </a:r>
            <a:endParaRPr lang="fr-FR" sz="2000" b="1" baseline="-25000" dirty="0">
              <a:solidFill>
                <a:schemeClr val="bg1"/>
              </a:solidFill>
              <a:latin typeface="Calibri" pitchFamily="34" charset="0"/>
            </a:endParaRPr>
          </a:p>
        </p:txBody>
      </p:sp>
      <p:sp>
        <p:nvSpPr>
          <p:cNvPr id="11" name="ZoneTexte 10"/>
          <p:cNvSpPr txBox="1"/>
          <p:nvPr/>
        </p:nvSpPr>
        <p:spPr>
          <a:xfrm>
            <a:off x="179512" y="944724"/>
            <a:ext cx="8964488" cy="584775"/>
          </a:xfrm>
          <a:prstGeom prst="rect">
            <a:avLst/>
          </a:prstGeom>
          <a:noFill/>
        </p:spPr>
        <p:txBody>
          <a:bodyPr wrap="square" rtlCol="0">
            <a:spAutoFit/>
          </a:bodyPr>
          <a:lstStyle/>
          <a:p>
            <a:r>
              <a:rPr lang="fr-FR" sz="1600" baseline="0" dirty="0" smtClean="0"/>
              <a:t>Les postes sont présentés selon les chapitres et la disposition classique de la méthodologie Bilan Carbone</a:t>
            </a:r>
            <a:r>
              <a:rPr lang="fr-FR" sz="1600" dirty="0" smtClean="0"/>
              <a:t>®</a:t>
            </a:r>
            <a:r>
              <a:rPr lang="fr-FR" sz="1600" baseline="0" dirty="0" smtClean="0"/>
              <a:t>.</a:t>
            </a:r>
            <a:endParaRPr lang="fr-FR" sz="1600" baseline="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Graphique 10"/>
          <p:cNvGraphicFramePr/>
          <p:nvPr/>
        </p:nvGraphicFramePr>
        <p:xfrm>
          <a:off x="0" y="1952836"/>
          <a:ext cx="8856476" cy="4545232"/>
        </p:xfrm>
        <a:graphic>
          <a:graphicData uri="http://schemas.openxmlformats.org/drawingml/2006/chart">
            <c:chart xmlns:c="http://schemas.openxmlformats.org/drawingml/2006/chart" xmlns:r="http://schemas.openxmlformats.org/officeDocument/2006/relationships" r:id="rId2"/>
          </a:graphicData>
        </a:graphic>
      </p:graphicFrame>
      <p:sp>
        <p:nvSpPr>
          <p:cNvPr id="2" name="Titre 1"/>
          <p:cNvSpPr>
            <a:spLocks noGrp="1"/>
          </p:cNvSpPr>
          <p:nvPr>
            <p:ph type="title"/>
          </p:nvPr>
        </p:nvSpPr>
        <p:spPr/>
        <p:txBody>
          <a:bodyPr/>
          <a:lstStyle/>
          <a:p>
            <a:r>
              <a:rPr lang="fr-FR" sz="2000" dirty="0" smtClean="0"/>
              <a:t>Filière Recyclage EBCH-VAR en France selon provenance des éponges</a:t>
            </a:r>
            <a:endParaRPr lang="fr-FR" sz="2000" dirty="0"/>
          </a:p>
        </p:txBody>
      </p:sp>
      <p:sp>
        <p:nvSpPr>
          <p:cNvPr id="6" name="ZoneTexte 5"/>
          <p:cNvSpPr txBox="1"/>
          <p:nvPr/>
        </p:nvSpPr>
        <p:spPr>
          <a:xfrm rot="20829224">
            <a:off x="744775" y="2268575"/>
            <a:ext cx="1918412" cy="442674"/>
          </a:xfrm>
          <a:prstGeom prst="roundRect">
            <a:avLst/>
          </a:prstGeom>
          <a:solidFill>
            <a:schemeClr val="accent2"/>
          </a:solidFill>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fr-FR" sz="2000" b="1" baseline="0" dirty="0" smtClean="0">
                <a:solidFill>
                  <a:schemeClr val="bg1"/>
                </a:solidFill>
                <a:latin typeface="Calibri" pitchFamily="34" charset="0"/>
              </a:rPr>
              <a:t>9,8 teqCO</a:t>
            </a:r>
            <a:r>
              <a:rPr lang="fr-FR" sz="2000" b="1" baseline="-25000" dirty="0" smtClean="0">
                <a:solidFill>
                  <a:schemeClr val="bg1"/>
                </a:solidFill>
                <a:latin typeface="Calibri" pitchFamily="34" charset="0"/>
              </a:rPr>
              <a:t>2</a:t>
            </a:r>
            <a:r>
              <a:rPr lang="fr-FR" sz="2000" b="1" baseline="0" dirty="0" smtClean="0">
                <a:solidFill>
                  <a:schemeClr val="bg1"/>
                </a:solidFill>
                <a:latin typeface="Calibri" pitchFamily="34" charset="0"/>
              </a:rPr>
              <a:t>/t</a:t>
            </a:r>
            <a:r>
              <a:rPr lang="fr-FR" sz="2000" b="1" baseline="-25000" dirty="0" smtClean="0">
                <a:solidFill>
                  <a:schemeClr val="bg1"/>
                </a:solidFill>
                <a:latin typeface="Calibri" pitchFamily="34" charset="0"/>
              </a:rPr>
              <a:t>   </a:t>
            </a:r>
            <a:endParaRPr lang="fr-FR" sz="2000" b="1" baseline="-25000" dirty="0">
              <a:solidFill>
                <a:schemeClr val="bg1"/>
              </a:solidFill>
              <a:latin typeface="Calibri" pitchFamily="34" charset="0"/>
            </a:endParaRPr>
          </a:p>
        </p:txBody>
      </p:sp>
      <p:sp>
        <p:nvSpPr>
          <p:cNvPr id="9" name="ZoneTexte 8"/>
          <p:cNvSpPr txBox="1"/>
          <p:nvPr/>
        </p:nvSpPr>
        <p:spPr>
          <a:xfrm rot="20954903">
            <a:off x="599912" y="1732879"/>
            <a:ext cx="1929461" cy="442674"/>
          </a:xfrm>
          <a:prstGeom prst="roundRect">
            <a:avLst/>
          </a:prstGeom>
          <a:solidFill>
            <a:schemeClr val="accent1"/>
          </a:solidFill>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fr-FR" sz="2000" b="1" baseline="0" dirty="0" smtClean="0">
                <a:solidFill>
                  <a:schemeClr val="bg1"/>
                </a:solidFill>
                <a:latin typeface="Calibri" pitchFamily="34" charset="0"/>
              </a:rPr>
              <a:t>9,5 teqCO</a:t>
            </a:r>
            <a:r>
              <a:rPr lang="fr-FR" sz="2000" b="1" baseline="-25000" dirty="0" smtClean="0">
                <a:solidFill>
                  <a:schemeClr val="bg1"/>
                </a:solidFill>
                <a:latin typeface="Calibri" pitchFamily="34" charset="0"/>
              </a:rPr>
              <a:t>2</a:t>
            </a:r>
            <a:r>
              <a:rPr lang="fr-FR" sz="2000" b="1" baseline="0" dirty="0" smtClean="0">
                <a:solidFill>
                  <a:schemeClr val="bg1"/>
                </a:solidFill>
                <a:latin typeface="Calibri" pitchFamily="34" charset="0"/>
              </a:rPr>
              <a:t>/t</a:t>
            </a:r>
          </a:p>
        </p:txBody>
      </p:sp>
      <p:sp>
        <p:nvSpPr>
          <p:cNvPr id="7" name="ZoneTexte 6"/>
          <p:cNvSpPr txBox="1"/>
          <p:nvPr/>
        </p:nvSpPr>
        <p:spPr>
          <a:xfrm>
            <a:off x="179512" y="944724"/>
            <a:ext cx="8964488" cy="584775"/>
          </a:xfrm>
          <a:prstGeom prst="rect">
            <a:avLst/>
          </a:prstGeom>
          <a:noFill/>
        </p:spPr>
        <p:txBody>
          <a:bodyPr wrap="square" rtlCol="0">
            <a:spAutoFit/>
          </a:bodyPr>
          <a:lstStyle/>
          <a:p>
            <a:r>
              <a:rPr lang="fr-FR" sz="1600" baseline="0" dirty="0" smtClean="0"/>
              <a:t>Les postes sont présentés selon les chapitres et la disposition classique de la méthodologie Bilan Carbone</a:t>
            </a:r>
            <a:r>
              <a:rPr lang="fr-FR" sz="1600" dirty="0" smtClean="0"/>
              <a:t>®</a:t>
            </a:r>
            <a:r>
              <a:rPr lang="fr-FR" sz="1600" baseline="0" dirty="0" smtClean="0"/>
              <a:t>.</a:t>
            </a:r>
            <a:endParaRPr lang="fr-FR" sz="1600" baseline="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81000" y="228600"/>
            <a:ext cx="6858000" cy="639763"/>
          </a:xfrm>
        </p:spPr>
        <p:txBody>
          <a:bodyPr/>
          <a:lstStyle/>
          <a:p>
            <a:r>
              <a:rPr lang="fr-FR" dirty="0" smtClean="0">
                <a:latin typeface="Arial Rounded MT Bold" pitchFamily="34" charset="0"/>
              </a:rPr>
              <a:t>Méthodologie et résultats</a:t>
            </a:r>
          </a:p>
        </p:txBody>
      </p:sp>
      <p:sp>
        <p:nvSpPr>
          <p:cNvPr id="5" name="Chevron 4"/>
          <p:cNvSpPr>
            <a:spLocks noChangeArrowheads="1"/>
          </p:cNvSpPr>
          <p:nvPr/>
        </p:nvSpPr>
        <p:spPr bwMode="auto">
          <a:xfrm>
            <a:off x="683568" y="2816932"/>
            <a:ext cx="285750" cy="142875"/>
          </a:xfrm>
          <a:prstGeom prst="chevron">
            <a:avLst>
              <a:gd name="adj" fmla="val 50000"/>
            </a:avLst>
          </a:prstGeom>
          <a:solidFill>
            <a:srgbClr val="0094D5"/>
          </a:solidFill>
          <a:ln w="9525" algn="ctr">
            <a:noFill/>
            <a:round/>
            <a:headEnd/>
            <a:tailEnd/>
          </a:ln>
        </p:spPr>
        <p:txBody>
          <a:bodyPr wrap="none" anchor="ctr"/>
          <a:lstStyle/>
          <a:p>
            <a:pPr algn="ctr"/>
            <a:endParaRPr lang="fr-FR" dirty="0"/>
          </a:p>
        </p:txBody>
      </p:sp>
      <p:sp>
        <p:nvSpPr>
          <p:cNvPr id="8" name="Rectangle 3"/>
          <p:cNvSpPr txBox="1">
            <a:spLocks noChangeArrowheads="1"/>
          </p:cNvSpPr>
          <p:nvPr/>
        </p:nvSpPr>
        <p:spPr bwMode="auto">
          <a:xfrm>
            <a:off x="1176338" y="1566863"/>
            <a:ext cx="6815137" cy="3322637"/>
          </a:xfrm>
          <a:prstGeom prst="rect">
            <a:avLst/>
          </a:prstGeom>
          <a:noFill/>
          <a:ln w="9525">
            <a:noFill/>
            <a:miter lim="800000"/>
            <a:headEnd/>
            <a:tailEnd/>
          </a:ln>
          <a:effectLst/>
        </p:spPr>
        <p:txBody>
          <a:bodyPr/>
          <a:lstStyle/>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Périmètre et méthodologie</a:t>
            </a: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Filière Minerai</a:t>
            </a:r>
            <a:endParaRPr lang="fr-FR" sz="2400" kern="0" baseline="0" dirty="0">
              <a:solidFill>
                <a:srgbClr val="4D4D4D"/>
              </a:solidFill>
              <a:latin typeface="Calibri" pitchFamily="34" charset="0"/>
            </a:endParaRP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Filière Recyclage</a:t>
            </a: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Comparatif des filières</a:t>
            </a:r>
          </a:p>
          <a:p>
            <a:pPr marL="742950" lvl="1" indent="-285750">
              <a:spcBef>
                <a:spcPts val="0"/>
              </a:spcBef>
              <a:buClr>
                <a:srgbClr val="0094D5"/>
              </a:buClr>
              <a:buSzPct val="80000"/>
              <a:defRPr/>
            </a:pPr>
            <a:endParaRPr lang="fr-FR" sz="1600" kern="0" baseline="0" dirty="0">
              <a:solidFill>
                <a:srgbClr val="4D4D4D"/>
              </a:solidFill>
              <a:latin typeface="Calibri" pitchFamily="34" charset="0"/>
            </a:endParaRPr>
          </a:p>
          <a:p>
            <a:pPr marL="0" lvl="1">
              <a:spcBef>
                <a:spcPts val="0"/>
              </a:spcBef>
              <a:buClr>
                <a:srgbClr val="0094D5"/>
              </a:buClr>
              <a:buSzPct val="80000"/>
              <a:defRPr/>
            </a:pPr>
            <a:endParaRPr lang="fr-FR" sz="2000" kern="0" baseline="0" dirty="0">
              <a:solidFill>
                <a:srgbClr val="0094D5"/>
              </a:solidFill>
              <a:latin typeface="Calibri" pitchFamily="34" charset="0"/>
            </a:endParaRPr>
          </a:p>
          <a:p>
            <a:pPr marL="0" lvl="1">
              <a:spcBef>
                <a:spcPts val="0"/>
              </a:spcBef>
              <a:buClr>
                <a:srgbClr val="0094D5"/>
              </a:buClr>
              <a:buSzPct val="80000"/>
              <a:defRPr/>
            </a:pPr>
            <a:endParaRPr lang="fr-FR" sz="2000" kern="0" baseline="0" dirty="0">
              <a:solidFill>
                <a:srgbClr val="0094D5"/>
              </a:solidFill>
              <a:latin typeface="Calibri" pitchFamily="34" charset="0"/>
            </a:endParaRPr>
          </a:p>
          <a:p>
            <a:pPr marL="342900" indent="-342900">
              <a:spcBef>
                <a:spcPts val="0"/>
              </a:spcBef>
              <a:buClr>
                <a:srgbClr val="C2B477"/>
              </a:buClr>
              <a:defRPr/>
            </a:pPr>
            <a:endParaRPr lang="fr-FR" sz="1600" kern="0" baseline="0" dirty="0">
              <a:solidFill>
                <a:srgbClr val="4D4D4D"/>
              </a:solidFill>
              <a:latin typeface="Calibri" pitchFamily="34" charset="0"/>
            </a:endParaRPr>
          </a:p>
          <a:p>
            <a:pPr marL="342900" indent="-342900">
              <a:spcBef>
                <a:spcPts val="0"/>
              </a:spcBef>
              <a:buClr>
                <a:srgbClr val="C2B477"/>
              </a:buClr>
              <a:defRPr/>
            </a:pPr>
            <a:endParaRPr lang="fr-FR" sz="1600" kern="0" baseline="0" dirty="0">
              <a:solidFill>
                <a:srgbClr val="000752"/>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742950" lvl="1" indent="-285750">
              <a:spcBef>
                <a:spcPct val="20000"/>
              </a:spcBef>
              <a:buClr>
                <a:srgbClr val="0094D5"/>
              </a:buClr>
              <a:buSzPct val="80000"/>
              <a:buFont typeface="Wingdings" pitchFamily="52" charset="2"/>
              <a:buNone/>
              <a:defRPr/>
            </a:pPr>
            <a:endParaRPr lang="fr-FR" sz="1600" kern="0" baseline="0" dirty="0">
              <a:solidFill>
                <a:srgbClr val="000752"/>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Graphique 9"/>
          <p:cNvGraphicFramePr/>
          <p:nvPr/>
        </p:nvGraphicFramePr>
        <p:xfrm>
          <a:off x="287524" y="944724"/>
          <a:ext cx="8424936" cy="4608512"/>
        </p:xfrm>
        <a:graphic>
          <a:graphicData uri="http://schemas.openxmlformats.org/drawingml/2006/chart">
            <c:chart xmlns:c="http://schemas.openxmlformats.org/drawingml/2006/chart" xmlns:r="http://schemas.openxmlformats.org/officeDocument/2006/relationships" r:id="rId3"/>
          </a:graphicData>
        </a:graphic>
      </p:graphicFrame>
      <p:sp>
        <p:nvSpPr>
          <p:cNvPr id="2" name="Titre 1"/>
          <p:cNvSpPr>
            <a:spLocks noGrp="1"/>
          </p:cNvSpPr>
          <p:nvPr>
            <p:ph type="title"/>
          </p:nvPr>
        </p:nvSpPr>
        <p:spPr/>
        <p:txBody>
          <a:bodyPr/>
          <a:lstStyle/>
          <a:p>
            <a:r>
              <a:rPr lang="fr-FR" dirty="0" smtClean="0"/>
              <a:t>Comparaison des filières</a:t>
            </a:r>
            <a:endParaRPr lang="fr-FR" dirty="0"/>
          </a:p>
        </p:txBody>
      </p:sp>
      <p:sp>
        <p:nvSpPr>
          <p:cNvPr id="15" name="ZoneTexte 14"/>
          <p:cNvSpPr txBox="1"/>
          <p:nvPr/>
        </p:nvSpPr>
        <p:spPr>
          <a:xfrm rot="20829224">
            <a:off x="5821338" y="2772630"/>
            <a:ext cx="1918412" cy="442674"/>
          </a:xfrm>
          <a:prstGeom prst="roundRect">
            <a:avLst/>
          </a:prstGeom>
          <a:solidFill>
            <a:srgbClr val="9BBB59"/>
          </a:solidFill>
        </p:spPr>
        <p:style>
          <a:lnRef idx="0">
            <a:schemeClr val="accent2"/>
          </a:lnRef>
          <a:fillRef idx="3">
            <a:schemeClr val="accent2"/>
          </a:fillRef>
          <a:effectRef idx="3">
            <a:schemeClr val="accent2"/>
          </a:effectRef>
          <a:fontRef idx="minor">
            <a:schemeClr val="lt1"/>
          </a:fontRef>
        </p:style>
        <p:txBody>
          <a:bodyPr>
            <a:spAutoFit/>
          </a:bodyPr>
          <a:lstStyle/>
          <a:p>
            <a:pPr algn="ctr">
              <a:defRPr/>
            </a:pPr>
            <a:r>
              <a:rPr lang="fr-FR" sz="2000" b="1" baseline="0" dirty="0" smtClean="0">
                <a:solidFill>
                  <a:schemeClr val="bg1"/>
                </a:solidFill>
                <a:latin typeface="Calibri" pitchFamily="34" charset="0"/>
              </a:rPr>
              <a:t>9,5 teqCO</a:t>
            </a:r>
            <a:r>
              <a:rPr lang="fr-FR" sz="2000" b="1" baseline="-25000" dirty="0" smtClean="0">
                <a:solidFill>
                  <a:schemeClr val="bg1"/>
                </a:solidFill>
                <a:latin typeface="Calibri" pitchFamily="34" charset="0"/>
              </a:rPr>
              <a:t>2</a:t>
            </a:r>
            <a:r>
              <a:rPr lang="fr-FR" sz="2000" b="1" baseline="0" dirty="0" smtClean="0">
                <a:solidFill>
                  <a:schemeClr val="bg1"/>
                </a:solidFill>
                <a:latin typeface="Calibri" pitchFamily="34" charset="0"/>
              </a:rPr>
              <a:t>/t</a:t>
            </a:r>
            <a:r>
              <a:rPr lang="fr-FR" sz="2000" b="1" baseline="-25000" dirty="0" smtClean="0">
                <a:solidFill>
                  <a:schemeClr val="bg1"/>
                </a:solidFill>
                <a:latin typeface="Calibri" pitchFamily="34" charset="0"/>
              </a:rPr>
              <a:t>   </a:t>
            </a:r>
            <a:endParaRPr lang="fr-FR" sz="2000" b="1" baseline="-25000" dirty="0">
              <a:solidFill>
                <a:schemeClr val="bg1"/>
              </a:solidFill>
              <a:latin typeface="Calibri" pitchFamily="34" charset="0"/>
            </a:endParaRPr>
          </a:p>
        </p:txBody>
      </p:sp>
      <p:sp>
        <p:nvSpPr>
          <p:cNvPr id="16" name="ZoneTexte 15"/>
          <p:cNvSpPr txBox="1"/>
          <p:nvPr/>
        </p:nvSpPr>
        <p:spPr>
          <a:xfrm rot="20954903">
            <a:off x="5568463" y="1912899"/>
            <a:ext cx="1929461" cy="442674"/>
          </a:xfrm>
          <a:prstGeom prst="roundRect">
            <a:avLst/>
          </a:prstGeom>
          <a:solidFill>
            <a:schemeClr val="accent1"/>
          </a:solidFill>
        </p:spPr>
        <p:style>
          <a:lnRef idx="0">
            <a:schemeClr val="accent2"/>
          </a:lnRef>
          <a:fillRef idx="3">
            <a:schemeClr val="accent2"/>
          </a:fillRef>
          <a:effectRef idx="3">
            <a:schemeClr val="accent2"/>
          </a:effectRef>
          <a:fontRef idx="minor">
            <a:schemeClr val="lt1"/>
          </a:fontRef>
        </p:style>
        <p:txBody>
          <a:bodyPr wrap="square">
            <a:spAutoFit/>
          </a:bodyPr>
          <a:lstStyle/>
          <a:p>
            <a:pPr algn="ctr">
              <a:defRPr/>
            </a:pPr>
            <a:r>
              <a:rPr lang="fr-FR" sz="2000" b="1" baseline="0" dirty="0" smtClean="0">
                <a:solidFill>
                  <a:schemeClr val="bg1"/>
                </a:solidFill>
                <a:latin typeface="Calibri" pitchFamily="34" charset="0"/>
              </a:rPr>
              <a:t>34,5 teqCO</a:t>
            </a:r>
            <a:r>
              <a:rPr lang="fr-FR" sz="2000" b="1" baseline="-25000" dirty="0" smtClean="0">
                <a:solidFill>
                  <a:schemeClr val="bg1"/>
                </a:solidFill>
                <a:latin typeface="Calibri" pitchFamily="34" charset="0"/>
              </a:rPr>
              <a:t>2</a:t>
            </a:r>
            <a:r>
              <a:rPr lang="fr-FR" sz="2000" b="1" baseline="0" dirty="0" smtClean="0">
                <a:solidFill>
                  <a:schemeClr val="bg1"/>
                </a:solidFill>
                <a:latin typeface="Calibri" pitchFamily="34" charset="0"/>
              </a:rPr>
              <a:t>/t</a:t>
            </a:r>
          </a:p>
        </p:txBody>
      </p:sp>
      <p:sp>
        <p:nvSpPr>
          <p:cNvPr id="11" name="Espace réservé du contenu 10"/>
          <p:cNvSpPr>
            <a:spLocks noGrp="1"/>
          </p:cNvSpPr>
          <p:nvPr>
            <p:ph idx="1"/>
          </p:nvPr>
        </p:nvSpPr>
        <p:spPr>
          <a:xfrm>
            <a:off x="431540" y="5733256"/>
            <a:ext cx="8424936" cy="540060"/>
          </a:xfrm>
        </p:spPr>
        <p:txBody>
          <a:bodyPr/>
          <a:lstStyle/>
          <a:p>
            <a:pPr>
              <a:buNone/>
            </a:pPr>
            <a:r>
              <a:rPr lang="fr-FR" sz="1600" b="0" dirty="0" smtClean="0">
                <a:solidFill>
                  <a:schemeClr val="tx1"/>
                </a:solidFill>
              </a:rPr>
              <a:t>Le poste Énergie + Coke intègre la production des éponges pour la filière recyclage.</a:t>
            </a:r>
            <a:endParaRPr lang="fr-FR" sz="1600" b="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Graphique 23"/>
          <p:cNvGraphicFramePr/>
          <p:nvPr/>
        </p:nvGraphicFramePr>
        <p:xfrm>
          <a:off x="95249" y="762000"/>
          <a:ext cx="8953501" cy="5817219"/>
        </p:xfrm>
        <a:graphic>
          <a:graphicData uri="http://schemas.openxmlformats.org/drawingml/2006/chart">
            <c:chart xmlns:c="http://schemas.openxmlformats.org/drawingml/2006/chart" xmlns:r="http://schemas.openxmlformats.org/officeDocument/2006/relationships" r:id="rId3"/>
          </a:graphicData>
        </a:graphic>
      </p:graphicFrame>
      <p:sp>
        <p:nvSpPr>
          <p:cNvPr id="4098" name="Rectangle 3"/>
          <p:cNvSpPr>
            <a:spLocks noChangeArrowheads="1"/>
          </p:cNvSpPr>
          <p:nvPr/>
        </p:nvSpPr>
        <p:spPr bwMode="auto">
          <a:xfrm>
            <a:off x="1036638" y="1211263"/>
            <a:ext cx="7702550" cy="3929062"/>
          </a:xfrm>
          <a:prstGeom prst="rect">
            <a:avLst/>
          </a:prstGeom>
          <a:noFill/>
          <a:ln w="9525">
            <a:noFill/>
            <a:miter lim="800000"/>
            <a:headEnd/>
            <a:tailEnd/>
          </a:ln>
        </p:spPr>
        <p:txBody>
          <a:bodyPr/>
          <a:lstStyle/>
          <a:p>
            <a:pPr marL="533400" indent="-533400">
              <a:spcBef>
                <a:spcPct val="50000"/>
              </a:spcBef>
              <a:buClr>
                <a:schemeClr val="accent1"/>
              </a:buClr>
              <a:buFont typeface="Trebuchet MS" pitchFamily="34" charset="0"/>
              <a:buAutoNum type="arabicPeriod"/>
              <a:defRPr/>
            </a:pPr>
            <a:endParaRPr lang="fr-FR" sz="1600" kern="0" baseline="0" dirty="0">
              <a:solidFill>
                <a:srgbClr val="4D4D4D"/>
              </a:solidFill>
              <a:latin typeface="Calibri" pitchFamily="34" charset="0"/>
            </a:endParaRPr>
          </a:p>
        </p:txBody>
      </p:sp>
      <p:sp>
        <p:nvSpPr>
          <p:cNvPr id="23556" name="Rectangle 2"/>
          <p:cNvSpPr>
            <a:spLocks noGrp="1" noChangeArrowheads="1"/>
          </p:cNvSpPr>
          <p:nvPr>
            <p:ph type="title"/>
          </p:nvPr>
        </p:nvSpPr>
        <p:spPr/>
        <p:txBody>
          <a:bodyPr/>
          <a:lstStyle/>
          <a:p>
            <a:pPr eaLnBrk="1" hangingPunct="1"/>
            <a:r>
              <a:rPr lang="fr-FR" dirty="0" smtClean="0">
                <a:latin typeface="Arial Rounded MT Bold" pitchFamily="34" charset="0"/>
              </a:rPr>
              <a:t>Réduire, certes, mais de combien ?</a:t>
            </a:r>
          </a:p>
        </p:txBody>
      </p:sp>
      <p:sp>
        <p:nvSpPr>
          <p:cNvPr id="38918" name="Rectangle 3"/>
          <p:cNvSpPr>
            <a:spLocks noChangeArrowheads="1"/>
          </p:cNvSpPr>
          <p:nvPr/>
        </p:nvSpPr>
        <p:spPr bwMode="auto">
          <a:xfrm>
            <a:off x="0" y="6003925"/>
            <a:ext cx="9144000" cy="469900"/>
          </a:xfrm>
          <a:prstGeom prst="rect">
            <a:avLst/>
          </a:prstGeom>
          <a:solidFill>
            <a:schemeClr val="bg1"/>
          </a:solidFill>
          <a:ln w="9525">
            <a:noFill/>
            <a:miter lim="800000"/>
            <a:headEnd/>
            <a:tailEnd/>
          </a:ln>
        </p:spPr>
        <p:txBody>
          <a:bodyPr>
            <a:spAutoFit/>
          </a:bodyPr>
          <a:lstStyle/>
          <a:p>
            <a:pPr algn="ctr">
              <a:defRPr/>
            </a:pPr>
            <a:r>
              <a:rPr lang="fr-FR" sz="1400" baseline="0" dirty="0">
                <a:solidFill>
                  <a:schemeClr val="accent1"/>
                </a:solidFill>
              </a:rPr>
              <a:t>Émissions de CO</a:t>
            </a:r>
            <a:r>
              <a:rPr lang="fr-FR" sz="1400" baseline="-25000" dirty="0">
                <a:solidFill>
                  <a:schemeClr val="accent1"/>
                </a:solidFill>
              </a:rPr>
              <a:t>2</a:t>
            </a:r>
            <a:r>
              <a:rPr lang="fr-FR" sz="1400" baseline="0" dirty="0">
                <a:solidFill>
                  <a:schemeClr val="accent1"/>
                </a:solidFill>
              </a:rPr>
              <a:t> par habitant en 2005 </a:t>
            </a:r>
            <a:r>
              <a:rPr lang="fr-FR" sz="1400" baseline="0" dirty="0">
                <a:solidFill>
                  <a:srgbClr val="333399"/>
                </a:solidFill>
              </a:rPr>
              <a:t>et « droits maximaux à émettre sans perturber le climat »</a:t>
            </a:r>
            <a:endParaRPr lang="fr-FR" baseline="0" dirty="0">
              <a:solidFill>
                <a:srgbClr val="333399"/>
              </a:solidFill>
            </a:endParaRPr>
          </a:p>
          <a:p>
            <a:pPr algn="ctr">
              <a:defRPr/>
            </a:pPr>
            <a:r>
              <a:rPr lang="fr-FR" sz="1050" i="1" baseline="0" dirty="0"/>
              <a:t>                                                                        					(Source UNFCCC)</a:t>
            </a:r>
          </a:p>
        </p:txBody>
      </p:sp>
      <p:sp>
        <p:nvSpPr>
          <p:cNvPr id="23558" name="Ellipse 14"/>
          <p:cNvSpPr>
            <a:spLocks noChangeArrowheads="1"/>
          </p:cNvSpPr>
          <p:nvPr/>
        </p:nvSpPr>
        <p:spPr bwMode="auto">
          <a:xfrm rot="2210648">
            <a:off x="6234113" y="5083175"/>
            <a:ext cx="307975" cy="758825"/>
          </a:xfrm>
          <a:prstGeom prst="ellipse">
            <a:avLst/>
          </a:prstGeom>
          <a:noFill/>
          <a:ln w="25400" algn="ctr">
            <a:solidFill>
              <a:srgbClr val="FF0000"/>
            </a:solidFill>
            <a:round/>
            <a:headEnd/>
            <a:tailEnd/>
          </a:ln>
        </p:spPr>
        <p:txBody>
          <a:bodyPr wrap="none" anchor="ctr"/>
          <a:lstStyle/>
          <a:p>
            <a:pPr algn="ctr"/>
            <a:endParaRPr lang="fr-FR" dirty="0"/>
          </a:p>
        </p:txBody>
      </p:sp>
      <p:grpSp>
        <p:nvGrpSpPr>
          <p:cNvPr id="2" name="Groupe 26"/>
          <p:cNvGrpSpPr>
            <a:grpSpLocks/>
          </p:cNvGrpSpPr>
          <p:nvPr/>
        </p:nvGrpSpPr>
        <p:grpSpPr bwMode="auto">
          <a:xfrm>
            <a:off x="5957888" y="3257550"/>
            <a:ext cx="1257300" cy="1571625"/>
            <a:chOff x="5556716" y="3268664"/>
            <a:chExt cx="1257300" cy="1570965"/>
          </a:xfrm>
        </p:grpSpPr>
        <p:sp>
          <p:nvSpPr>
            <p:cNvPr id="23566" name="Text Box 6"/>
            <p:cNvSpPr txBox="1">
              <a:spLocks noChangeArrowheads="1"/>
            </p:cNvSpPr>
            <p:nvPr/>
          </p:nvSpPr>
          <p:spPr bwMode="auto">
            <a:xfrm>
              <a:off x="5556716" y="3268664"/>
              <a:ext cx="1257300" cy="338554"/>
            </a:xfrm>
            <a:prstGeom prst="rect">
              <a:avLst/>
            </a:prstGeom>
            <a:noFill/>
            <a:ln w="9525">
              <a:noFill/>
              <a:miter lim="800000"/>
              <a:headEnd/>
              <a:tailEnd/>
            </a:ln>
          </p:spPr>
          <p:txBody>
            <a:bodyPr>
              <a:spAutoFit/>
            </a:bodyPr>
            <a:lstStyle/>
            <a:p>
              <a:r>
                <a:rPr lang="fr-FR" sz="1600" b="1" baseline="0" dirty="0">
                  <a:solidFill>
                    <a:schemeClr val="accent2"/>
                  </a:solidFill>
                </a:rPr>
                <a:t>Facteur 4</a:t>
              </a:r>
            </a:p>
          </p:txBody>
        </p:sp>
        <p:sp>
          <p:nvSpPr>
            <p:cNvPr id="23567" name="Flèche courbée vers la droite 16"/>
            <p:cNvSpPr>
              <a:spLocks noChangeArrowheads="1"/>
            </p:cNvSpPr>
            <p:nvPr/>
          </p:nvSpPr>
          <p:spPr bwMode="auto">
            <a:xfrm>
              <a:off x="5747216" y="3835401"/>
              <a:ext cx="263291" cy="1004228"/>
            </a:xfrm>
            <a:prstGeom prst="curvedRightArrow">
              <a:avLst>
                <a:gd name="adj1" fmla="val 24986"/>
                <a:gd name="adj2" fmla="val 49990"/>
                <a:gd name="adj3" fmla="val 25000"/>
              </a:avLst>
            </a:prstGeom>
            <a:solidFill>
              <a:schemeClr val="accent2"/>
            </a:solidFill>
            <a:ln w="9525" algn="ctr">
              <a:solidFill>
                <a:schemeClr val="accent2"/>
              </a:solidFill>
              <a:round/>
              <a:headEnd/>
              <a:tailEnd/>
            </a:ln>
          </p:spPr>
          <p:txBody>
            <a:bodyPr wrap="none" anchor="ctr"/>
            <a:lstStyle/>
            <a:p>
              <a:pPr algn="ctr"/>
              <a:endParaRPr lang="fr-FR" dirty="0"/>
            </a:p>
          </p:txBody>
        </p:sp>
      </p:grpSp>
      <p:sp>
        <p:nvSpPr>
          <p:cNvPr id="20" name="Rectangle 19"/>
          <p:cNvSpPr>
            <a:spLocks noChangeArrowheads="1"/>
          </p:cNvSpPr>
          <p:nvPr/>
        </p:nvSpPr>
        <p:spPr bwMode="auto">
          <a:xfrm>
            <a:off x="3759200" y="6067425"/>
            <a:ext cx="4762500" cy="203200"/>
          </a:xfrm>
          <a:prstGeom prst="rect">
            <a:avLst/>
          </a:prstGeom>
          <a:solidFill>
            <a:schemeClr val="bg1"/>
          </a:solidFill>
          <a:ln w="9525" algn="ctr">
            <a:noFill/>
            <a:round/>
            <a:headEnd/>
            <a:tailEnd/>
          </a:ln>
        </p:spPr>
        <p:txBody>
          <a:bodyPr wrap="none" anchor="ctr"/>
          <a:lstStyle/>
          <a:p>
            <a:pPr algn="ctr"/>
            <a:endParaRPr lang="fr-FR" dirty="0"/>
          </a:p>
        </p:txBody>
      </p:sp>
      <p:grpSp>
        <p:nvGrpSpPr>
          <p:cNvPr id="3" name="Groupe 29"/>
          <p:cNvGrpSpPr>
            <a:grpSpLocks/>
          </p:cNvGrpSpPr>
          <p:nvPr/>
        </p:nvGrpSpPr>
        <p:grpSpPr bwMode="auto">
          <a:xfrm>
            <a:off x="668338" y="1092200"/>
            <a:ext cx="8320087" cy="3736975"/>
            <a:chOff x="669075" y="1092294"/>
            <a:chExt cx="8318808" cy="3736184"/>
          </a:xfrm>
        </p:grpSpPr>
        <p:grpSp>
          <p:nvGrpSpPr>
            <p:cNvPr id="23562" name="Groupe 25"/>
            <p:cNvGrpSpPr>
              <a:grpSpLocks/>
            </p:cNvGrpSpPr>
            <p:nvPr/>
          </p:nvGrpSpPr>
          <p:grpSpPr bwMode="auto">
            <a:xfrm>
              <a:off x="1724561" y="1092294"/>
              <a:ext cx="3124200" cy="3725033"/>
              <a:chOff x="1724561" y="1092294"/>
              <a:chExt cx="3124200" cy="3725033"/>
            </a:xfrm>
          </p:grpSpPr>
          <p:sp>
            <p:nvSpPr>
              <p:cNvPr id="23564" name="Text Box 6"/>
              <p:cNvSpPr txBox="1">
                <a:spLocks noChangeArrowheads="1"/>
              </p:cNvSpPr>
              <p:nvPr/>
            </p:nvSpPr>
            <p:spPr bwMode="auto">
              <a:xfrm>
                <a:off x="1724561" y="1092294"/>
                <a:ext cx="3124200" cy="1077218"/>
              </a:xfrm>
              <a:prstGeom prst="rect">
                <a:avLst/>
              </a:prstGeom>
              <a:noFill/>
              <a:ln w="9525">
                <a:noFill/>
                <a:miter lim="800000"/>
                <a:headEnd/>
                <a:tailEnd/>
              </a:ln>
            </p:spPr>
            <p:txBody>
              <a:bodyPr>
                <a:spAutoFit/>
              </a:bodyPr>
              <a:lstStyle/>
              <a:p>
                <a:r>
                  <a:rPr lang="fr-FR" sz="1600" baseline="0" dirty="0">
                    <a:solidFill>
                      <a:schemeClr val="accent1"/>
                    </a:solidFill>
                  </a:rPr>
                  <a:t>Droit maximal à émettre si nous voulons diviser les émissions mondiales de CO</a:t>
                </a:r>
                <a:r>
                  <a:rPr lang="fr-FR" sz="1600" baseline="-25000" dirty="0">
                    <a:solidFill>
                      <a:schemeClr val="accent1"/>
                    </a:solidFill>
                  </a:rPr>
                  <a:t>2</a:t>
                </a:r>
                <a:r>
                  <a:rPr lang="fr-FR" sz="1600" baseline="0" dirty="0">
                    <a:solidFill>
                      <a:schemeClr val="accent1"/>
                    </a:solidFill>
                  </a:rPr>
                  <a:t> par </a:t>
                </a:r>
                <a:r>
                  <a:rPr lang="fr-FR" sz="1600" baseline="0" dirty="0">
                    <a:solidFill>
                      <a:schemeClr val="accent2"/>
                    </a:solidFill>
                  </a:rPr>
                  <a:t>2</a:t>
                </a:r>
                <a:r>
                  <a:rPr lang="fr-FR" sz="1600" baseline="0" dirty="0">
                    <a:solidFill>
                      <a:schemeClr val="accent1"/>
                    </a:solidFill>
                  </a:rPr>
                  <a:t>, avec </a:t>
                </a:r>
                <a:r>
                  <a:rPr lang="fr-FR" sz="1600" baseline="0" dirty="0">
                    <a:solidFill>
                      <a:schemeClr val="accent2"/>
                    </a:solidFill>
                  </a:rPr>
                  <a:t>6</a:t>
                </a:r>
                <a:r>
                  <a:rPr lang="fr-FR" sz="1600" baseline="0" dirty="0">
                    <a:solidFill>
                      <a:schemeClr val="accent1"/>
                    </a:solidFill>
                  </a:rPr>
                  <a:t> milliards d’habitants</a:t>
                </a:r>
              </a:p>
            </p:txBody>
          </p:sp>
          <p:sp>
            <p:nvSpPr>
              <p:cNvPr id="23565" name="Line 5"/>
              <p:cNvSpPr>
                <a:spLocks noChangeShapeType="1"/>
              </p:cNvSpPr>
              <p:nvPr/>
            </p:nvSpPr>
            <p:spPr bwMode="auto">
              <a:xfrm>
                <a:off x="2132051" y="2135342"/>
                <a:ext cx="421578" cy="2681985"/>
              </a:xfrm>
              <a:prstGeom prst="line">
                <a:avLst/>
              </a:prstGeom>
              <a:noFill/>
              <a:ln w="38100">
                <a:solidFill>
                  <a:schemeClr val="accent2"/>
                </a:solidFill>
                <a:round/>
                <a:headEnd/>
                <a:tailEnd type="triangle" w="med" len="med"/>
              </a:ln>
            </p:spPr>
            <p:txBody>
              <a:bodyPr wrap="none" anchor="ctr"/>
              <a:lstStyle/>
              <a:p>
                <a:endParaRPr lang="fr-FR" dirty="0"/>
              </a:p>
            </p:txBody>
          </p:sp>
        </p:grpSp>
        <p:cxnSp>
          <p:nvCxnSpPr>
            <p:cNvPr id="23563" name="Connecteur droit 21"/>
            <p:cNvCxnSpPr>
              <a:cxnSpLocks noChangeShapeType="1"/>
            </p:cNvCxnSpPr>
            <p:nvPr/>
          </p:nvCxnSpPr>
          <p:spPr bwMode="auto">
            <a:xfrm>
              <a:off x="669075" y="4806165"/>
              <a:ext cx="8318808" cy="22313"/>
            </a:xfrm>
            <a:prstGeom prst="line">
              <a:avLst/>
            </a:prstGeom>
            <a:noFill/>
            <a:ln w="34925" algn="ctr">
              <a:solidFill>
                <a:srgbClr val="FF0000"/>
              </a:solidFill>
              <a:round/>
              <a:headEnd/>
              <a:tailEnd/>
            </a:ln>
          </p:spPr>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xit" presetSubtype="0" fill="hold" grpId="0" nodeType="withEffect">
                                  <p:stCondLst>
                                    <p:cond delay="0"/>
                                  </p:stCondLst>
                                  <p:childTnLst>
                                    <p:set>
                                      <p:cBhvr>
                                        <p:cTn id="8" dur="1" fill="hold">
                                          <p:stCondLst>
                                            <p:cond delay="0"/>
                                          </p:stCondLst>
                                        </p:cTn>
                                        <p:tgtEl>
                                          <p:spTgt spid="20"/>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381000" y="228600"/>
            <a:ext cx="6858000" cy="639763"/>
          </a:xfrm>
        </p:spPr>
        <p:txBody>
          <a:bodyPr/>
          <a:lstStyle/>
          <a:p>
            <a:r>
              <a:rPr lang="fr-FR" dirty="0" smtClean="0"/>
              <a:t>Comparaison des filières</a:t>
            </a:r>
            <a:endParaRPr lang="fr-FR" dirty="0" smtClean="0">
              <a:latin typeface="Arial Rounded MT Bold" pitchFamily="34" charset="0"/>
            </a:endParaRPr>
          </a:p>
        </p:txBody>
      </p:sp>
      <p:sp>
        <p:nvSpPr>
          <p:cNvPr id="7" name="Rectangle 3"/>
          <p:cNvSpPr txBox="1">
            <a:spLocks noChangeArrowheads="1"/>
          </p:cNvSpPr>
          <p:nvPr/>
        </p:nvSpPr>
        <p:spPr>
          <a:xfrm>
            <a:off x="611560" y="1376772"/>
            <a:ext cx="7920880" cy="3888432"/>
          </a:xfrm>
          <a:prstGeom prst="rect">
            <a:avLst/>
          </a:prstGeom>
        </p:spPr>
        <p:txBody>
          <a:bodyPr/>
          <a:lstStyle/>
          <a:p>
            <a:pPr marL="342900" marR="0" lvl="0" indent="-342900" algn="just" defTabSz="914400" rtl="0" eaLnBrk="1" fontAlgn="base" latinLnBrk="0" hangingPunct="1">
              <a:lnSpc>
                <a:spcPct val="90000"/>
              </a:lnSpc>
              <a:spcBef>
                <a:spcPct val="50000"/>
              </a:spcBef>
              <a:spcAft>
                <a:spcPct val="0"/>
              </a:spcAft>
              <a:buClr>
                <a:srgbClr val="C2B477"/>
              </a:buClr>
              <a:buSzTx/>
              <a:buFontTx/>
              <a:buNone/>
              <a:tabLst/>
              <a:defRPr/>
            </a:pPr>
            <a:r>
              <a:rPr lang="fr-FR" sz="2400" kern="0" baseline="0" dirty="0" smtClean="0">
                <a:solidFill>
                  <a:srgbClr val="0094D5"/>
                </a:solidFill>
                <a:latin typeface="Calibri" pitchFamily="34" charset="0"/>
              </a:rPr>
              <a:t>    La filière recyclée émet 3,6 fois moins que la filière classique, principalement pour deux raisons :</a:t>
            </a:r>
            <a:endParaRPr lang="fr-FR" sz="2400" baseline="0" dirty="0" smtClean="0">
              <a:solidFill>
                <a:schemeClr val="tx1">
                  <a:lumMod val="65000"/>
                  <a:lumOff val="35000"/>
                </a:schemeClr>
              </a:solidFill>
              <a:latin typeface="Calibri" pitchFamily="34" charset="0"/>
            </a:endParaRPr>
          </a:p>
          <a:p>
            <a:pPr marL="742950" lvl="1" indent="-285750">
              <a:lnSpc>
                <a:spcPct val="90000"/>
              </a:lnSpc>
              <a:spcBef>
                <a:spcPts val="1800"/>
              </a:spcBef>
              <a:buClr>
                <a:srgbClr val="0094D5"/>
              </a:buClr>
              <a:buSzPct val="80000"/>
              <a:buFont typeface="Wingdings" pitchFamily="2" charset="2"/>
              <a:buChar char="n"/>
              <a:defRPr/>
            </a:pPr>
            <a:r>
              <a:rPr lang="fr-FR" sz="2400" baseline="0" dirty="0" smtClean="0">
                <a:solidFill>
                  <a:schemeClr val="tx1">
                    <a:lumMod val="65000"/>
                    <a:lumOff val="35000"/>
                  </a:schemeClr>
                </a:solidFill>
                <a:latin typeface="Calibri" pitchFamily="34" charset="0"/>
              </a:rPr>
              <a:t>La quantité d’énergie (électrique) pour la formation des éponges de titane par le procédé Kroll est prépondérante. Or cette étape est par principe présente dans une moindre mesure dans la filière recyclage.</a:t>
            </a:r>
          </a:p>
          <a:p>
            <a:pPr marL="742950" lvl="1" indent="-285750">
              <a:lnSpc>
                <a:spcPct val="90000"/>
              </a:lnSpc>
              <a:spcBef>
                <a:spcPts val="1800"/>
              </a:spcBef>
              <a:buClr>
                <a:srgbClr val="0094D5"/>
              </a:buClr>
              <a:buSzPct val="80000"/>
              <a:buFont typeface="Wingdings" pitchFamily="2" charset="2"/>
              <a:buChar char="n"/>
              <a:defRPr/>
            </a:pPr>
            <a:r>
              <a:rPr lang="fr-FR" sz="2400" baseline="0" dirty="0" smtClean="0">
                <a:solidFill>
                  <a:schemeClr val="tx1">
                    <a:lumMod val="65000"/>
                    <a:lumOff val="35000"/>
                  </a:schemeClr>
                </a:solidFill>
                <a:latin typeface="Calibri" pitchFamily="34" charset="0"/>
              </a:rPr>
              <a:t> L’énergie électrique consommée pour les fusions n’a pas le même contenu carbone pour les deux filières puisque pour l’une, elle est consommée au Kazakhstan, pour l’autre en France. </a:t>
            </a:r>
          </a:p>
          <a:p>
            <a:pPr marL="742950" marR="0" lvl="1" indent="-285750" algn="l" defTabSz="914400" rtl="0" eaLnBrk="1" fontAlgn="base" latinLnBrk="0" hangingPunct="1">
              <a:lnSpc>
                <a:spcPct val="90000"/>
              </a:lnSpc>
              <a:spcBef>
                <a:spcPts val="1200"/>
              </a:spcBef>
              <a:spcAft>
                <a:spcPct val="0"/>
              </a:spcAft>
              <a:buClr>
                <a:srgbClr val="0094D5"/>
              </a:buClr>
              <a:buSzPct val="80000"/>
              <a:buFont typeface="Wingdings" pitchFamily="2" charset="2"/>
              <a:buChar char="n"/>
              <a:tabLst/>
              <a:defRPr/>
            </a:pPr>
            <a:endParaRPr kumimoji="0" lang="fr-FR" sz="1400" b="0" i="0" u="none" strike="noStrike" kern="0" cap="none" spc="0" normalizeH="0" baseline="0" noProof="0" dirty="0" smtClean="0">
              <a:ln>
                <a:noFill/>
              </a:ln>
              <a:solidFill>
                <a:srgbClr val="0094D5"/>
              </a:solidFill>
              <a:effectLst/>
              <a:uLnTx/>
              <a:uFillTx/>
              <a:latin typeface="Calibri" pitchFamily="34" charset="0"/>
            </a:endParaRPr>
          </a:p>
          <a:p>
            <a:pPr marL="742950" marR="0" lvl="1" indent="-285750" algn="l" defTabSz="914400" rtl="0" eaLnBrk="1" fontAlgn="base" latinLnBrk="0" hangingPunct="1">
              <a:lnSpc>
                <a:spcPct val="90000"/>
              </a:lnSpc>
              <a:spcBef>
                <a:spcPts val="1200"/>
              </a:spcBef>
              <a:spcAft>
                <a:spcPct val="0"/>
              </a:spcAft>
              <a:buClr>
                <a:srgbClr val="0094D5"/>
              </a:buClr>
              <a:buSzPct val="80000"/>
              <a:buFont typeface="Wingdings" pitchFamily="2" charset="2"/>
              <a:buChar char="n"/>
              <a:tabLst/>
              <a:defRPr/>
            </a:pPr>
            <a:endParaRPr kumimoji="0" lang="fr-FR" sz="1400" b="0" i="0" u="none" strike="noStrike" kern="0" cap="none" spc="0" normalizeH="0" baseline="0" noProof="0" dirty="0" smtClean="0">
              <a:ln>
                <a:noFill/>
              </a:ln>
              <a:solidFill>
                <a:srgbClr val="000752"/>
              </a:solidFill>
              <a:effectLst/>
              <a:uLnTx/>
              <a:uFillTx/>
              <a:latin typeface="Calibri" pitchFamily="34" charset="0"/>
            </a:endParaRPr>
          </a:p>
          <a:p>
            <a:pPr marL="742950" marR="0" lvl="1" indent="-285750" algn="l" defTabSz="914400" rtl="0" eaLnBrk="1" fontAlgn="base" latinLnBrk="0" hangingPunct="1">
              <a:lnSpc>
                <a:spcPct val="90000"/>
              </a:lnSpc>
              <a:spcBef>
                <a:spcPct val="20000"/>
              </a:spcBef>
              <a:spcAft>
                <a:spcPct val="0"/>
              </a:spcAft>
              <a:buClr>
                <a:srgbClr val="0094D5"/>
              </a:buClr>
              <a:buSzPct val="80000"/>
              <a:buFont typeface="Wingdings" pitchFamily="2" charset="2"/>
              <a:buNone/>
              <a:tabLst/>
              <a:defRPr/>
            </a:pPr>
            <a:endParaRPr kumimoji="0" lang="fr-FR" sz="1600" b="0" i="0" u="none" strike="noStrike" kern="0" cap="none" spc="0" normalizeH="0" baseline="0" noProof="0" dirty="0" smtClean="0">
              <a:ln>
                <a:noFill/>
              </a:ln>
              <a:solidFill>
                <a:srgbClr val="000752"/>
              </a:solidFill>
              <a:effectLst/>
              <a:uLnTx/>
              <a:uFillTx/>
              <a:latin typeface="Calibri" pitchFamily="34" charset="0"/>
            </a:endParaRPr>
          </a:p>
          <a:p>
            <a:pPr marL="342900" marR="0" lvl="0" indent="-342900" algn="l" defTabSz="914400" rtl="0" eaLnBrk="1" fontAlgn="base" latinLnBrk="0" hangingPunct="1">
              <a:lnSpc>
                <a:spcPct val="90000"/>
              </a:lnSpc>
              <a:spcBef>
                <a:spcPct val="50000"/>
              </a:spcBef>
              <a:spcAft>
                <a:spcPct val="0"/>
              </a:spcAft>
              <a:buClr>
                <a:srgbClr val="C2B477"/>
              </a:buClr>
              <a:buSzTx/>
              <a:buFontTx/>
              <a:buChar char="•"/>
              <a:tabLst/>
              <a:defRPr/>
            </a:pPr>
            <a:endParaRPr kumimoji="0" lang="fr-FR" sz="1600" b="0" i="0" u="none" strike="noStrike" kern="0" cap="none" spc="0" normalizeH="0" baseline="0" noProof="0" dirty="0" smtClean="0">
              <a:ln>
                <a:noFill/>
              </a:ln>
              <a:solidFill>
                <a:srgbClr val="0094D5"/>
              </a:solidFill>
              <a:effectLst/>
              <a:uLnTx/>
              <a:uFillTx/>
              <a:latin typeface="Calibri" pitchFamily="34" charset="0"/>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fr-FR" sz="2400" dirty="0" smtClean="0">
                <a:latin typeface="Arial Rounded MT Bold" pitchFamily="34" charset="0"/>
              </a:rPr>
              <a:t>Des résultats qui représentent …</a:t>
            </a:r>
          </a:p>
        </p:txBody>
      </p:sp>
      <p:sp>
        <p:nvSpPr>
          <p:cNvPr id="11" name="Rectangle 3"/>
          <p:cNvSpPr txBox="1">
            <a:spLocks noChangeArrowheads="1"/>
          </p:cNvSpPr>
          <p:nvPr/>
        </p:nvSpPr>
        <p:spPr bwMode="auto">
          <a:xfrm>
            <a:off x="1066800" y="2852936"/>
            <a:ext cx="7192963" cy="1872208"/>
          </a:xfrm>
          <a:prstGeom prst="rect">
            <a:avLst/>
          </a:prstGeom>
          <a:noFill/>
          <a:ln w="9525">
            <a:noFill/>
            <a:miter lim="800000"/>
            <a:headEnd/>
            <a:tailEnd/>
          </a:ln>
        </p:spPr>
        <p:txBody>
          <a:bodyPr lIns="91418" tIns="45710" rIns="91418" bIns="45710"/>
          <a:lstStyle/>
          <a:p>
            <a:pPr marL="342818" indent="-342818">
              <a:spcBef>
                <a:spcPct val="50000"/>
              </a:spcBef>
              <a:buClr>
                <a:srgbClr val="C2B477"/>
              </a:buClr>
              <a:buFont typeface="Wingdings"/>
              <a:buChar char="à"/>
              <a:defRPr/>
            </a:pPr>
            <a:r>
              <a:rPr lang="fr-FR" sz="2000" kern="0" baseline="0" dirty="0" smtClean="0">
                <a:latin typeface="Calibri" pitchFamily="34" charset="0"/>
                <a:sym typeface="Wingdings" pitchFamily="2" charset="2"/>
              </a:rPr>
              <a:t>Soit des émissions évitées annuelles de </a:t>
            </a:r>
            <a:r>
              <a:rPr lang="fr-FR" sz="2000" b="1" kern="0" baseline="0" dirty="0" smtClean="0">
                <a:latin typeface="Calibri" pitchFamily="34" charset="0"/>
                <a:sym typeface="Wingdings" pitchFamily="2" charset="2"/>
              </a:rPr>
              <a:t>100 000 </a:t>
            </a:r>
            <a:r>
              <a:rPr lang="fr-FR" sz="2000" b="1" kern="0" baseline="0" dirty="0" smtClean="0">
                <a:latin typeface="Calibri" pitchFamily="34" charset="0"/>
              </a:rPr>
              <a:t>teqCO</a:t>
            </a:r>
            <a:r>
              <a:rPr lang="fr-FR" sz="2000" b="1" kern="0" baseline="-25000" dirty="0" smtClean="0">
                <a:latin typeface="Calibri" pitchFamily="34" charset="0"/>
              </a:rPr>
              <a:t>2</a:t>
            </a:r>
            <a:r>
              <a:rPr lang="fr-FR" sz="2000" b="1" kern="0" baseline="0" dirty="0" smtClean="0">
                <a:latin typeface="Calibri" pitchFamily="34" charset="0"/>
              </a:rPr>
              <a:t> </a:t>
            </a:r>
          </a:p>
          <a:p>
            <a:pPr marL="342818" indent="-342818">
              <a:spcBef>
                <a:spcPct val="50000"/>
              </a:spcBef>
              <a:buClr>
                <a:srgbClr val="C2B477"/>
              </a:buClr>
              <a:defRPr/>
            </a:pPr>
            <a:r>
              <a:rPr lang="fr-FR" sz="2000" b="1" kern="0" baseline="0" dirty="0" smtClean="0">
                <a:latin typeface="Calibri" pitchFamily="34" charset="0"/>
              </a:rPr>
              <a:t>	= </a:t>
            </a:r>
            <a:r>
              <a:rPr lang="fr-FR" b="1" kern="0" baseline="0" dirty="0">
                <a:solidFill>
                  <a:schemeClr val="accent1"/>
                </a:solidFill>
                <a:latin typeface="Calibri" pitchFamily="34" charset="0"/>
              </a:rPr>
              <a:t>	</a:t>
            </a:r>
            <a:r>
              <a:rPr lang="fr-FR" b="1" kern="0" baseline="0" dirty="0" smtClean="0">
                <a:solidFill>
                  <a:srgbClr val="0094D5"/>
                </a:solidFill>
                <a:latin typeface="Calibri" pitchFamily="34" charset="0"/>
              </a:rPr>
              <a:t>14 000 </a:t>
            </a:r>
            <a:r>
              <a:rPr lang="fr-FR" kern="0" baseline="0" dirty="0" smtClean="0">
                <a:latin typeface="Calibri" pitchFamily="34" charset="0"/>
              </a:rPr>
              <a:t>fois </a:t>
            </a:r>
            <a:r>
              <a:rPr lang="fr-FR" kern="0" baseline="0" dirty="0">
                <a:latin typeface="Calibri" pitchFamily="34" charset="0"/>
              </a:rPr>
              <a:t>le tour de la Terre en avion ou en </a:t>
            </a:r>
            <a:r>
              <a:rPr lang="fr-FR" kern="0" baseline="0" dirty="0" smtClean="0">
                <a:latin typeface="Calibri" pitchFamily="34" charset="0"/>
              </a:rPr>
              <a:t>voiture, </a:t>
            </a:r>
          </a:p>
          <a:p>
            <a:pPr marL="342818" indent="-342818">
              <a:spcBef>
                <a:spcPct val="50000"/>
              </a:spcBef>
              <a:buClr>
                <a:srgbClr val="C2B477"/>
              </a:buClr>
              <a:defRPr/>
            </a:pPr>
            <a:r>
              <a:rPr lang="fr-FR" kern="0" baseline="0" dirty="0" smtClean="0">
                <a:latin typeface="Calibri" pitchFamily="34" charset="0"/>
              </a:rPr>
              <a:t>		la combustion d’un tas de charbon de </a:t>
            </a:r>
            <a:r>
              <a:rPr lang="fr-FR" b="1" kern="0" baseline="0" dirty="0" smtClean="0">
                <a:solidFill>
                  <a:srgbClr val="0094D5"/>
                </a:solidFill>
                <a:latin typeface="Calibri" pitchFamily="34" charset="0"/>
              </a:rPr>
              <a:t>360 </a:t>
            </a:r>
            <a:r>
              <a:rPr lang="fr-FR" kern="0" baseline="0" dirty="0" smtClean="0">
                <a:latin typeface="Calibri" pitchFamily="34" charset="0"/>
              </a:rPr>
              <a:t>m de hauteur,</a:t>
            </a:r>
            <a:endParaRPr lang="fr-FR" kern="0" baseline="0" dirty="0">
              <a:latin typeface="Calibri" pitchFamily="34" charset="0"/>
            </a:endParaRPr>
          </a:p>
          <a:p>
            <a:pPr marL="342818" indent="-342818">
              <a:spcBef>
                <a:spcPct val="50000"/>
              </a:spcBef>
              <a:buClr>
                <a:srgbClr val="C2B477"/>
              </a:buClr>
              <a:defRPr/>
            </a:pPr>
            <a:r>
              <a:rPr lang="fr-FR" kern="0" baseline="0" dirty="0">
                <a:latin typeface="Calibri" pitchFamily="34" charset="0"/>
              </a:rPr>
              <a:t>		</a:t>
            </a:r>
            <a:r>
              <a:rPr lang="fr-FR" kern="0" baseline="0" dirty="0" smtClean="0">
                <a:latin typeface="Calibri" pitchFamily="34" charset="0"/>
              </a:rPr>
              <a:t>la combustion de </a:t>
            </a:r>
            <a:r>
              <a:rPr lang="fr-FR" b="1" kern="0" baseline="0" dirty="0" smtClean="0">
                <a:solidFill>
                  <a:srgbClr val="0094D5"/>
                </a:solidFill>
                <a:latin typeface="Calibri" pitchFamily="34" charset="0"/>
              </a:rPr>
              <a:t>69</a:t>
            </a:r>
            <a:r>
              <a:rPr lang="fr-FR" kern="0" baseline="0" dirty="0" smtClean="0">
                <a:latin typeface="Calibri" pitchFamily="34" charset="0"/>
              </a:rPr>
              <a:t> </a:t>
            </a:r>
            <a:r>
              <a:rPr lang="fr-FR" kern="0" baseline="0" dirty="0">
                <a:latin typeface="Calibri" pitchFamily="34" charset="0"/>
              </a:rPr>
              <a:t>piscines municipales remplies </a:t>
            </a:r>
            <a:r>
              <a:rPr lang="fr-FR" kern="0" baseline="0" dirty="0" smtClean="0">
                <a:latin typeface="Calibri" pitchFamily="34" charset="0"/>
              </a:rPr>
              <a:t>d’essence,</a:t>
            </a:r>
            <a:endParaRPr lang="fr-FR" b="1" kern="0" baseline="0" dirty="0">
              <a:solidFill>
                <a:schemeClr val="accent1"/>
              </a:solidFill>
              <a:latin typeface="Calibri" pitchFamily="34" charset="0"/>
            </a:endParaRPr>
          </a:p>
          <a:p>
            <a:pPr marL="342818" indent="-342818">
              <a:spcBef>
                <a:spcPct val="50000"/>
              </a:spcBef>
              <a:buClr>
                <a:srgbClr val="C2B477"/>
              </a:buClr>
              <a:defRPr/>
            </a:pPr>
            <a:r>
              <a:rPr lang="fr-FR" b="1" kern="0" baseline="0" dirty="0">
                <a:solidFill>
                  <a:schemeClr val="accent1"/>
                </a:solidFill>
                <a:latin typeface="Calibri" pitchFamily="34" charset="0"/>
              </a:rPr>
              <a:t>		</a:t>
            </a:r>
            <a:r>
              <a:rPr lang="fr-FR" kern="0" baseline="0" dirty="0">
                <a:latin typeface="Calibri" pitchFamily="34" charset="0"/>
              </a:rPr>
              <a:t>les émissions de </a:t>
            </a:r>
            <a:r>
              <a:rPr lang="fr-FR" b="1" kern="0" baseline="0" dirty="0" smtClean="0">
                <a:solidFill>
                  <a:srgbClr val="0094D5"/>
                </a:solidFill>
                <a:latin typeface="Calibri" pitchFamily="34" charset="0"/>
              </a:rPr>
              <a:t>12 000 </a:t>
            </a:r>
            <a:r>
              <a:rPr lang="fr-FR" kern="0" baseline="0" dirty="0" smtClean="0">
                <a:latin typeface="Calibri" pitchFamily="34" charset="0"/>
              </a:rPr>
              <a:t>français.</a:t>
            </a:r>
            <a:endParaRPr lang="fr-FR" kern="0" baseline="0" dirty="0">
              <a:latin typeface="Calibri" pitchFamily="34" charset="0"/>
            </a:endParaRPr>
          </a:p>
          <a:p>
            <a:pPr marL="342818" indent="-342818">
              <a:spcBef>
                <a:spcPct val="50000"/>
              </a:spcBef>
              <a:buClr>
                <a:srgbClr val="C2B477"/>
              </a:buClr>
              <a:defRPr/>
            </a:pPr>
            <a:endParaRPr lang="fr-FR" kern="0" baseline="0" dirty="0">
              <a:latin typeface="Calibri" pitchFamily="34" charset="0"/>
            </a:endParaRPr>
          </a:p>
          <a:p>
            <a:pPr marL="342818" indent="-342818">
              <a:spcBef>
                <a:spcPct val="50000"/>
              </a:spcBef>
              <a:buClr>
                <a:srgbClr val="C2B477"/>
              </a:buClr>
              <a:defRPr/>
            </a:pPr>
            <a:r>
              <a:rPr lang="fr-FR" kern="0" baseline="0" dirty="0">
                <a:latin typeface="Calibri" pitchFamily="34" charset="0"/>
              </a:rPr>
              <a:t>			</a:t>
            </a:r>
          </a:p>
        </p:txBody>
      </p:sp>
      <p:sp>
        <p:nvSpPr>
          <p:cNvPr id="5" name="ZoneTexte 4"/>
          <p:cNvSpPr txBox="1"/>
          <p:nvPr/>
        </p:nvSpPr>
        <p:spPr>
          <a:xfrm>
            <a:off x="827584" y="1903862"/>
            <a:ext cx="2772308" cy="913070"/>
          </a:xfrm>
          <a:prstGeom prst="rect">
            <a:avLst/>
          </a:prstGeom>
          <a:noFill/>
        </p:spPr>
        <p:txBody>
          <a:bodyPr wrap="square" rtlCol="0">
            <a:spAutoFit/>
          </a:bodyPr>
          <a:lstStyle/>
          <a:p>
            <a:pPr algn="ctr"/>
            <a:r>
              <a:rPr lang="fr-FR" sz="2000" kern="0" baseline="0" dirty="0" smtClean="0">
                <a:latin typeface="Calibri" pitchFamily="34" charset="0"/>
              </a:rPr>
              <a:t>138 000 teqCO</a:t>
            </a:r>
            <a:r>
              <a:rPr lang="fr-FR" sz="2000" kern="0" baseline="-25000" dirty="0" smtClean="0">
                <a:latin typeface="Calibri" pitchFamily="34" charset="0"/>
              </a:rPr>
              <a:t>2</a:t>
            </a:r>
            <a:r>
              <a:rPr lang="fr-FR" sz="2000" kern="0" baseline="0" dirty="0" smtClean="0">
                <a:latin typeface="Calibri" pitchFamily="34" charset="0"/>
              </a:rPr>
              <a:t>  pour la filière minerai</a:t>
            </a:r>
          </a:p>
          <a:p>
            <a:endParaRPr lang="fr-FR" sz="2000" dirty="0"/>
          </a:p>
        </p:txBody>
      </p:sp>
      <p:sp>
        <p:nvSpPr>
          <p:cNvPr id="6" name="ZoneTexte 5"/>
          <p:cNvSpPr txBox="1"/>
          <p:nvPr/>
        </p:nvSpPr>
        <p:spPr>
          <a:xfrm>
            <a:off x="5112060" y="1916832"/>
            <a:ext cx="2520280" cy="707886"/>
          </a:xfrm>
          <a:prstGeom prst="rect">
            <a:avLst/>
          </a:prstGeom>
          <a:noFill/>
        </p:spPr>
        <p:txBody>
          <a:bodyPr wrap="square" rtlCol="0">
            <a:spAutoFit/>
          </a:bodyPr>
          <a:lstStyle/>
          <a:p>
            <a:pPr algn="ctr"/>
            <a:r>
              <a:rPr lang="fr-FR" sz="2000" kern="0" baseline="0" dirty="0" smtClean="0">
                <a:latin typeface="Calibri" pitchFamily="34" charset="0"/>
              </a:rPr>
              <a:t>38 000 teqCO</a:t>
            </a:r>
            <a:r>
              <a:rPr lang="fr-FR" sz="2000" kern="0" baseline="-25000" dirty="0" smtClean="0">
                <a:latin typeface="Calibri" pitchFamily="34" charset="0"/>
              </a:rPr>
              <a:t>2</a:t>
            </a:r>
            <a:r>
              <a:rPr lang="fr-FR" sz="2000" kern="0" baseline="0" dirty="0" smtClean="0">
                <a:latin typeface="Calibri" pitchFamily="34" charset="0"/>
              </a:rPr>
              <a:t>  pour la filière recyclage</a:t>
            </a:r>
            <a:endParaRPr lang="fr-FR" sz="2000" dirty="0"/>
          </a:p>
        </p:txBody>
      </p:sp>
      <p:sp>
        <p:nvSpPr>
          <p:cNvPr id="8" name="ZoneTexte 7"/>
          <p:cNvSpPr txBox="1"/>
          <p:nvPr/>
        </p:nvSpPr>
        <p:spPr>
          <a:xfrm>
            <a:off x="4067944" y="2036264"/>
            <a:ext cx="612068" cy="420628"/>
          </a:xfrm>
          <a:prstGeom prst="rect">
            <a:avLst/>
          </a:prstGeom>
          <a:noFill/>
        </p:spPr>
        <p:txBody>
          <a:bodyPr wrap="square" rtlCol="0">
            <a:spAutoFit/>
          </a:bodyPr>
          <a:lstStyle/>
          <a:p>
            <a:r>
              <a:rPr lang="fr-FR" sz="3200" b="1" dirty="0" smtClean="0"/>
              <a:t>VS</a:t>
            </a:r>
            <a:endParaRPr lang="fr-FR" sz="3200" b="1" dirty="0"/>
          </a:p>
        </p:txBody>
      </p:sp>
      <p:sp>
        <p:nvSpPr>
          <p:cNvPr id="9" name="ZoneTexte 8"/>
          <p:cNvSpPr txBox="1"/>
          <p:nvPr/>
        </p:nvSpPr>
        <p:spPr>
          <a:xfrm>
            <a:off x="863588" y="1124744"/>
            <a:ext cx="7776864" cy="666849"/>
          </a:xfrm>
          <a:prstGeom prst="rect">
            <a:avLst/>
          </a:prstGeom>
          <a:noFill/>
        </p:spPr>
        <p:txBody>
          <a:bodyPr wrap="square" rtlCol="0">
            <a:spAutoFit/>
          </a:bodyPr>
          <a:lstStyle/>
          <a:p>
            <a:r>
              <a:rPr lang="fr-FR" sz="2400" kern="0" baseline="0" dirty="0" smtClean="0">
                <a:solidFill>
                  <a:srgbClr val="0094D5"/>
                </a:solidFill>
                <a:latin typeface="Calibri" pitchFamily="34" charset="0"/>
              </a:rPr>
              <a:t>Pour une production annuelle de 4 000 tonnes de titane :</a:t>
            </a:r>
          </a:p>
          <a:p>
            <a:endParaRPr lang="fr-FR" sz="20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0"/>
      <p:bldP spid="6" grpId="0"/>
      <p:bldP spid="8" grpId="0"/>
      <p:bldP spid="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txBox="1">
            <a:spLocks noChangeArrowheads="1"/>
          </p:cNvSpPr>
          <p:nvPr/>
        </p:nvSpPr>
        <p:spPr bwMode="auto">
          <a:xfrm>
            <a:off x="357188" y="1376772"/>
            <a:ext cx="8291512" cy="4790666"/>
          </a:xfrm>
          <a:prstGeom prst="rect">
            <a:avLst/>
          </a:prstGeom>
          <a:noFill/>
          <a:ln w="9525">
            <a:noFill/>
            <a:miter lim="800000"/>
            <a:headEnd/>
            <a:tailEnd/>
          </a:ln>
        </p:spPr>
        <p:txBody>
          <a:bodyPr/>
          <a:lstStyle/>
          <a:p>
            <a:pPr marL="342900" indent="-342900">
              <a:spcBef>
                <a:spcPct val="50000"/>
              </a:spcBef>
              <a:buClr>
                <a:srgbClr val="C2B477"/>
              </a:buClr>
              <a:defRPr/>
            </a:pPr>
            <a:endParaRPr lang="fr-FR" sz="1600" kern="0" baseline="-25000" dirty="0">
              <a:solidFill>
                <a:srgbClr val="000752"/>
              </a:solidFill>
              <a:latin typeface="Calibri" pitchFamily="34" charset="0"/>
            </a:endParaRPr>
          </a:p>
          <a:p>
            <a:pPr marL="342900" indent="-342900">
              <a:spcBef>
                <a:spcPct val="50000"/>
              </a:spcBef>
              <a:buClr>
                <a:srgbClr val="C2B477"/>
              </a:buClr>
              <a:defRPr/>
            </a:pPr>
            <a:r>
              <a:rPr lang="fr-FR" sz="2400" kern="0" baseline="0" dirty="0">
                <a:solidFill>
                  <a:srgbClr val="0094D5"/>
                </a:solidFill>
                <a:latin typeface="Calibri" pitchFamily="34" charset="0"/>
              </a:rPr>
              <a:t>Bilan Carbone® :</a:t>
            </a:r>
          </a:p>
          <a:p>
            <a:pPr marL="742950" lvl="1" indent="-285750">
              <a:spcBef>
                <a:spcPct val="20000"/>
              </a:spcBef>
              <a:spcAft>
                <a:spcPts val="1200"/>
              </a:spcAft>
              <a:buClr>
                <a:srgbClr val="0094D5"/>
              </a:buClr>
              <a:buSzPct val="80000"/>
              <a:buFont typeface="Wingdings" pitchFamily="2" charset="2"/>
              <a:buChar char="n"/>
              <a:defRPr/>
            </a:pPr>
            <a:r>
              <a:rPr lang="fr-FR" kern="0" baseline="0" dirty="0">
                <a:solidFill>
                  <a:srgbClr val="000752"/>
                </a:solidFill>
                <a:latin typeface="Calibri" pitchFamily="34" charset="0"/>
              </a:rPr>
              <a:t>Validation / modification </a:t>
            </a:r>
            <a:r>
              <a:rPr lang="fr-FR" kern="0" baseline="0">
                <a:solidFill>
                  <a:srgbClr val="000752"/>
                </a:solidFill>
                <a:latin typeface="Calibri" pitchFamily="34" charset="0"/>
              </a:rPr>
              <a:t>des </a:t>
            </a:r>
            <a:r>
              <a:rPr lang="fr-FR" kern="0" baseline="0" smtClean="0">
                <a:solidFill>
                  <a:srgbClr val="000752"/>
                </a:solidFill>
                <a:latin typeface="Calibri" pitchFamily="34" charset="0"/>
              </a:rPr>
              <a:t>hypothèses</a:t>
            </a:r>
          </a:p>
          <a:p>
            <a:pPr marL="742950" lvl="1" indent="-285750">
              <a:spcBef>
                <a:spcPct val="20000"/>
              </a:spcBef>
              <a:spcAft>
                <a:spcPts val="1200"/>
              </a:spcAft>
              <a:buClr>
                <a:srgbClr val="0094D5"/>
              </a:buClr>
              <a:buSzPct val="80000"/>
              <a:buFont typeface="Wingdings" pitchFamily="2" charset="2"/>
              <a:buChar char="n"/>
              <a:defRPr/>
            </a:pPr>
            <a:r>
              <a:rPr lang="fr-FR" kern="0" baseline="0" smtClean="0">
                <a:solidFill>
                  <a:srgbClr val="000752"/>
                </a:solidFill>
                <a:latin typeface="Calibri" pitchFamily="34" charset="0"/>
              </a:rPr>
              <a:t>Finalisation </a:t>
            </a:r>
            <a:r>
              <a:rPr lang="fr-FR" kern="0" baseline="0" dirty="0">
                <a:solidFill>
                  <a:srgbClr val="000752"/>
                </a:solidFill>
                <a:latin typeface="Calibri" pitchFamily="34" charset="0"/>
              </a:rPr>
              <a:t>du </a:t>
            </a:r>
            <a:r>
              <a:rPr lang="fr-FR" kern="0" baseline="0" dirty="0" smtClean="0">
                <a:solidFill>
                  <a:srgbClr val="000752"/>
                </a:solidFill>
                <a:latin typeface="Calibri" pitchFamily="34" charset="0"/>
              </a:rPr>
              <a:t>bilan</a:t>
            </a:r>
          </a:p>
          <a:p>
            <a:pPr marL="742950" lvl="1" indent="-285750">
              <a:spcBef>
                <a:spcPct val="20000"/>
              </a:spcBef>
              <a:buClr>
                <a:srgbClr val="0094D5"/>
              </a:buClr>
              <a:buSzPct val="80000"/>
              <a:buFont typeface="Wingdings" pitchFamily="2" charset="2"/>
              <a:buChar char="n"/>
              <a:defRPr/>
            </a:pPr>
            <a:r>
              <a:rPr lang="fr-FR" kern="0" baseline="0" dirty="0" smtClean="0">
                <a:solidFill>
                  <a:srgbClr val="000752"/>
                </a:solidFill>
                <a:latin typeface="Calibri" pitchFamily="34" charset="0"/>
              </a:rPr>
              <a:t>Elaboration des livrables (rapport et CD-Rom)</a:t>
            </a:r>
            <a:endParaRPr lang="fr-FR" kern="0" baseline="0" dirty="0">
              <a:solidFill>
                <a:srgbClr val="000752"/>
              </a:solidFill>
              <a:latin typeface="Calibri" pitchFamily="34" charset="0"/>
            </a:endParaRPr>
          </a:p>
        </p:txBody>
      </p:sp>
      <p:graphicFrame>
        <p:nvGraphicFramePr>
          <p:cNvPr id="10" name="Chart 2"/>
          <p:cNvGraphicFramePr>
            <a:graphicFrameLocks/>
          </p:cNvGraphicFramePr>
          <p:nvPr/>
        </p:nvGraphicFramePr>
        <p:xfrm>
          <a:off x="0" y="0"/>
          <a:ext cx="0" cy="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2"/>
          <p:cNvGraphicFramePr>
            <a:graphicFrameLocks/>
          </p:cNvGraphicFramePr>
          <p:nvPr/>
        </p:nvGraphicFramePr>
        <p:xfrm>
          <a:off x="0" y="0"/>
          <a:ext cx="0" cy="0"/>
        </p:xfrm>
        <a:graphic>
          <a:graphicData uri="http://schemas.openxmlformats.org/drawingml/2006/chart">
            <c:chart xmlns:c="http://schemas.openxmlformats.org/drawingml/2006/chart" xmlns:r="http://schemas.openxmlformats.org/officeDocument/2006/relationships" r:id="rId4"/>
          </a:graphicData>
        </a:graphic>
      </p:graphicFrame>
      <p:sp>
        <p:nvSpPr>
          <p:cNvPr id="46085" name="Titre 14"/>
          <p:cNvSpPr>
            <a:spLocks noGrp="1"/>
          </p:cNvSpPr>
          <p:nvPr>
            <p:ph type="title"/>
          </p:nvPr>
        </p:nvSpPr>
        <p:spPr/>
        <p:txBody>
          <a:bodyPr/>
          <a:lstStyle/>
          <a:p>
            <a:r>
              <a:rPr lang="fr-FR" sz="2400" dirty="0" smtClean="0">
                <a:latin typeface="Arial Rounded MT Bold" pitchFamily="34" charset="0"/>
              </a:rPr>
              <a:t>Les étapes suivantes</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ChangeArrowheads="1"/>
          </p:cNvSpPr>
          <p:nvPr/>
        </p:nvSpPr>
        <p:spPr bwMode="auto">
          <a:xfrm>
            <a:off x="1322388" y="1611313"/>
            <a:ext cx="4600575" cy="576262"/>
          </a:xfrm>
          <a:prstGeom prst="rect">
            <a:avLst/>
          </a:prstGeom>
          <a:noFill/>
          <a:ln w="9525">
            <a:noFill/>
            <a:miter lim="800000"/>
            <a:headEnd/>
            <a:tailEnd/>
          </a:ln>
        </p:spPr>
        <p:txBody>
          <a:bodyPr/>
          <a:lstStyle/>
          <a:p>
            <a:pPr marL="342900" indent="-342900">
              <a:lnSpc>
                <a:spcPct val="80000"/>
              </a:lnSpc>
              <a:spcBef>
                <a:spcPct val="50000"/>
              </a:spcBef>
              <a:buClr>
                <a:srgbClr val="C2B477"/>
              </a:buClr>
            </a:pPr>
            <a:r>
              <a:rPr lang="fr-FR" sz="2800" b="1" baseline="0" dirty="0">
                <a:solidFill>
                  <a:srgbClr val="0094D5"/>
                </a:solidFill>
                <a:latin typeface="Arial Rounded MT Bold" pitchFamily="34" charset="0"/>
              </a:rPr>
              <a:t>Merci de votre attention</a:t>
            </a:r>
          </a:p>
        </p:txBody>
      </p:sp>
      <p:sp>
        <p:nvSpPr>
          <p:cNvPr id="8" name="Rectangle 3"/>
          <p:cNvSpPr>
            <a:spLocks noChangeArrowheads="1"/>
          </p:cNvSpPr>
          <p:nvPr/>
        </p:nvSpPr>
        <p:spPr bwMode="auto">
          <a:xfrm>
            <a:off x="1057647" y="2360476"/>
            <a:ext cx="2994025" cy="1460500"/>
          </a:xfrm>
          <a:prstGeom prst="rect">
            <a:avLst/>
          </a:prstGeom>
          <a:noFill/>
          <a:ln w="9525">
            <a:noFill/>
            <a:miter lim="800000"/>
            <a:headEnd/>
            <a:tailEnd/>
          </a:ln>
        </p:spPr>
        <p:txBody>
          <a:bodyPr/>
          <a:lstStyle/>
          <a:p>
            <a:pPr>
              <a:lnSpc>
                <a:spcPct val="80000"/>
              </a:lnSpc>
              <a:spcBef>
                <a:spcPct val="50000"/>
              </a:spcBef>
              <a:buClr>
                <a:srgbClr val="C2B477"/>
              </a:buClr>
              <a:defRPr/>
            </a:pPr>
            <a:r>
              <a:rPr lang="fr-FR" sz="2400" baseline="0" dirty="0" smtClean="0">
                <a:solidFill>
                  <a:srgbClr val="0094D5"/>
                </a:solidFill>
                <a:latin typeface="Calibri" pitchFamily="34" charset="0"/>
              </a:rPr>
              <a:t>Matthieu Claus</a:t>
            </a:r>
            <a:endParaRPr lang="fr-FR" sz="2400" baseline="0" dirty="0">
              <a:solidFill>
                <a:srgbClr val="0094D5"/>
              </a:solidFill>
              <a:latin typeface="Calibri" pitchFamily="34" charset="0"/>
            </a:endParaRPr>
          </a:p>
          <a:p>
            <a:pPr marL="0" lvl="1">
              <a:lnSpc>
                <a:spcPct val="80000"/>
              </a:lnSpc>
              <a:spcBef>
                <a:spcPct val="20000"/>
              </a:spcBef>
              <a:buClr>
                <a:srgbClr val="0094D5"/>
              </a:buClr>
              <a:buSzPct val="80000"/>
              <a:defRPr/>
            </a:pPr>
            <a:r>
              <a:rPr lang="fr-FR" sz="1600" baseline="0" dirty="0">
                <a:solidFill>
                  <a:schemeClr val="tx1">
                    <a:lumMod val="50000"/>
                    <a:lumOff val="50000"/>
                  </a:schemeClr>
                </a:solidFill>
                <a:latin typeface="Calibri" pitchFamily="34" charset="0"/>
              </a:rPr>
              <a:t>Chef de projet</a:t>
            </a:r>
          </a:p>
          <a:p>
            <a:pPr marL="0" lvl="1">
              <a:lnSpc>
                <a:spcPct val="80000"/>
              </a:lnSpc>
              <a:spcBef>
                <a:spcPct val="20000"/>
              </a:spcBef>
              <a:buClr>
                <a:srgbClr val="0094D5"/>
              </a:buClr>
              <a:buSzPct val="80000"/>
              <a:defRPr/>
            </a:pPr>
            <a:endParaRPr lang="fr-FR" sz="1600" baseline="0" dirty="0">
              <a:solidFill>
                <a:schemeClr val="tx1">
                  <a:lumMod val="50000"/>
                  <a:lumOff val="50000"/>
                </a:schemeClr>
              </a:solidFill>
              <a:latin typeface="Calibri" pitchFamily="34" charset="0"/>
            </a:endParaRPr>
          </a:p>
          <a:p>
            <a:pPr marL="0" lvl="1">
              <a:lnSpc>
                <a:spcPct val="80000"/>
              </a:lnSpc>
              <a:spcBef>
                <a:spcPct val="20000"/>
              </a:spcBef>
              <a:buClr>
                <a:srgbClr val="0094D5"/>
              </a:buClr>
              <a:buSzPct val="80000"/>
              <a:defRPr/>
            </a:pPr>
            <a:r>
              <a:rPr lang="fr-FR" sz="1600" baseline="0" dirty="0" smtClean="0">
                <a:solidFill>
                  <a:schemeClr val="tx1">
                    <a:lumMod val="50000"/>
                    <a:lumOff val="50000"/>
                  </a:schemeClr>
                </a:solidFill>
                <a:latin typeface="Calibri" pitchFamily="34" charset="0"/>
              </a:rPr>
              <a:t>04 76 94 18 55</a:t>
            </a:r>
            <a:endParaRPr lang="fr-FR" sz="1600" baseline="0" dirty="0">
              <a:solidFill>
                <a:schemeClr val="tx1">
                  <a:lumMod val="50000"/>
                  <a:lumOff val="50000"/>
                </a:schemeClr>
              </a:solidFill>
              <a:latin typeface="Calibri" pitchFamily="34" charset="0"/>
            </a:endParaRPr>
          </a:p>
          <a:p>
            <a:pPr marL="0" lvl="1">
              <a:lnSpc>
                <a:spcPct val="80000"/>
              </a:lnSpc>
              <a:spcBef>
                <a:spcPct val="20000"/>
              </a:spcBef>
              <a:buClr>
                <a:srgbClr val="0094D5"/>
              </a:buClr>
              <a:buSzPct val="80000"/>
              <a:defRPr/>
            </a:pPr>
            <a:r>
              <a:rPr lang="fr-FR" sz="1600" baseline="0" dirty="0" smtClean="0">
                <a:solidFill>
                  <a:srgbClr val="0094D5"/>
                </a:solidFill>
                <a:latin typeface="Calibri" pitchFamily="34" charset="0"/>
              </a:rPr>
              <a:t>Matthieu.claus@climatmundi.fr</a:t>
            </a:r>
            <a:endParaRPr lang="fr-FR" sz="1600" baseline="0" dirty="0">
              <a:solidFill>
                <a:schemeClr val="tx1">
                  <a:lumMod val="50000"/>
                  <a:lumOff val="50000"/>
                </a:schemeClr>
              </a:solidFill>
              <a:latin typeface="Calibri" pitchFamily="34" charset="0"/>
            </a:endParaRPr>
          </a:p>
          <a:p>
            <a:pPr marL="0" lvl="1">
              <a:lnSpc>
                <a:spcPct val="80000"/>
              </a:lnSpc>
              <a:spcBef>
                <a:spcPct val="20000"/>
              </a:spcBef>
              <a:buClr>
                <a:srgbClr val="0094D5"/>
              </a:buClr>
              <a:buSzPct val="80000"/>
              <a:buFont typeface="Wingdings" pitchFamily="2" charset="2"/>
              <a:buNone/>
              <a:defRPr/>
            </a:pPr>
            <a:endParaRPr lang="fr-FR" sz="1400" b="1" baseline="0" dirty="0">
              <a:solidFill>
                <a:srgbClr val="000752"/>
              </a:solidFill>
            </a:endParaRPr>
          </a:p>
          <a:p>
            <a:pPr marL="0" lvl="1">
              <a:lnSpc>
                <a:spcPct val="80000"/>
              </a:lnSpc>
              <a:spcBef>
                <a:spcPct val="20000"/>
              </a:spcBef>
              <a:buClr>
                <a:srgbClr val="0094D5"/>
              </a:buClr>
              <a:buSzPct val="80000"/>
              <a:buFont typeface="Wingdings" pitchFamily="2" charset="2"/>
              <a:buNone/>
              <a:defRPr/>
            </a:pPr>
            <a:endParaRPr lang="fr-FR" sz="1400" b="1" baseline="0" dirty="0">
              <a:solidFill>
                <a:srgbClr val="000752"/>
              </a:solidFill>
            </a:endParaRPr>
          </a:p>
        </p:txBody>
      </p:sp>
      <p:sp>
        <p:nvSpPr>
          <p:cNvPr id="10" name="Rectangle 3"/>
          <p:cNvSpPr>
            <a:spLocks noChangeArrowheads="1"/>
          </p:cNvSpPr>
          <p:nvPr/>
        </p:nvSpPr>
        <p:spPr bwMode="auto">
          <a:xfrm>
            <a:off x="6840252" y="3609020"/>
            <a:ext cx="1979613" cy="1327150"/>
          </a:xfrm>
          <a:prstGeom prst="rect">
            <a:avLst/>
          </a:prstGeom>
          <a:noFill/>
          <a:ln w="9525">
            <a:noFill/>
            <a:miter lim="800000"/>
            <a:headEnd/>
            <a:tailEnd/>
          </a:ln>
        </p:spPr>
        <p:txBody>
          <a:bodyPr/>
          <a:lstStyle/>
          <a:p>
            <a:pPr>
              <a:lnSpc>
                <a:spcPct val="80000"/>
              </a:lnSpc>
              <a:spcBef>
                <a:spcPts val="600"/>
              </a:spcBef>
              <a:buClr>
                <a:srgbClr val="C2B477"/>
              </a:buClr>
              <a:defRPr/>
            </a:pPr>
            <a:r>
              <a:rPr lang="fr-FR" sz="1600" baseline="0" dirty="0">
                <a:solidFill>
                  <a:srgbClr val="0094D5"/>
                </a:solidFill>
                <a:latin typeface="Calibri" pitchFamily="34" charset="0"/>
              </a:rPr>
              <a:t>Siège, Agence de Paris</a:t>
            </a:r>
          </a:p>
          <a:p>
            <a:pPr marL="0" lvl="1">
              <a:lnSpc>
                <a:spcPct val="80000"/>
              </a:lnSpc>
              <a:spcBef>
                <a:spcPts val="600"/>
              </a:spcBef>
              <a:buClr>
                <a:srgbClr val="0094D5"/>
              </a:buClr>
              <a:buSzPct val="80000"/>
              <a:defRPr/>
            </a:pPr>
            <a:r>
              <a:rPr lang="fr-FR" sz="1100" baseline="0" dirty="0">
                <a:solidFill>
                  <a:schemeClr val="tx1">
                    <a:lumMod val="50000"/>
                    <a:lumOff val="50000"/>
                  </a:schemeClr>
                </a:solidFill>
                <a:latin typeface="Calibri" pitchFamily="34" charset="0"/>
              </a:rPr>
              <a:t>3, Rue du Louvre</a:t>
            </a:r>
            <a:br>
              <a:rPr lang="fr-FR" sz="1100" baseline="0" dirty="0">
                <a:solidFill>
                  <a:schemeClr val="tx1">
                    <a:lumMod val="50000"/>
                    <a:lumOff val="50000"/>
                  </a:schemeClr>
                </a:solidFill>
                <a:latin typeface="Calibri" pitchFamily="34" charset="0"/>
              </a:rPr>
            </a:br>
            <a:r>
              <a:rPr lang="fr-FR" sz="1100" baseline="0" dirty="0">
                <a:solidFill>
                  <a:schemeClr val="tx1">
                    <a:lumMod val="50000"/>
                    <a:lumOff val="50000"/>
                  </a:schemeClr>
                </a:solidFill>
                <a:latin typeface="Calibri" pitchFamily="34" charset="0"/>
              </a:rPr>
              <a:t>75001 Paris</a:t>
            </a:r>
            <a:endParaRPr lang="fr-FR" sz="1200" b="1" baseline="0" dirty="0">
              <a:solidFill>
                <a:srgbClr val="000752"/>
              </a:solidFill>
              <a:latin typeface="Calibri" pitchFamily="34" charset="0"/>
            </a:endParaRPr>
          </a:p>
          <a:p>
            <a:pPr marL="0" lvl="1">
              <a:lnSpc>
                <a:spcPct val="80000"/>
              </a:lnSpc>
              <a:spcBef>
                <a:spcPct val="20000"/>
              </a:spcBef>
              <a:buClr>
                <a:srgbClr val="0094D5"/>
              </a:buClr>
              <a:buSzPct val="80000"/>
              <a:defRPr/>
            </a:pPr>
            <a:endParaRPr lang="fr-FR" sz="1100" baseline="0" dirty="0">
              <a:solidFill>
                <a:schemeClr val="tx1">
                  <a:lumMod val="50000"/>
                  <a:lumOff val="50000"/>
                </a:schemeClr>
              </a:solidFill>
              <a:latin typeface="Calibri" pitchFamily="34" charset="0"/>
            </a:endParaRPr>
          </a:p>
          <a:p>
            <a:pPr>
              <a:lnSpc>
                <a:spcPct val="80000"/>
              </a:lnSpc>
              <a:spcBef>
                <a:spcPts val="600"/>
              </a:spcBef>
              <a:buClr>
                <a:srgbClr val="C2B477"/>
              </a:buClr>
              <a:defRPr/>
            </a:pPr>
            <a:r>
              <a:rPr lang="fr-FR" sz="1600" baseline="0" dirty="0">
                <a:solidFill>
                  <a:srgbClr val="0094D5"/>
                </a:solidFill>
                <a:latin typeface="Calibri" pitchFamily="34" charset="0"/>
              </a:rPr>
              <a:t>Agence de Grenoble</a:t>
            </a:r>
          </a:p>
          <a:p>
            <a:pPr marL="0" lvl="1">
              <a:lnSpc>
                <a:spcPct val="80000"/>
              </a:lnSpc>
              <a:spcBef>
                <a:spcPts val="600"/>
              </a:spcBef>
              <a:buClr>
                <a:srgbClr val="0094D5"/>
              </a:buClr>
              <a:buSzPct val="80000"/>
              <a:defRPr/>
            </a:pPr>
            <a:r>
              <a:rPr lang="fr-FR" sz="1100" baseline="0" dirty="0">
                <a:solidFill>
                  <a:schemeClr val="tx1">
                    <a:lumMod val="50000"/>
                    <a:lumOff val="50000"/>
                  </a:schemeClr>
                </a:solidFill>
                <a:latin typeface="Calibri" pitchFamily="34" charset="0"/>
              </a:rPr>
              <a:t>3, Quai de la Graille </a:t>
            </a:r>
            <a:br>
              <a:rPr lang="fr-FR" sz="1100" baseline="0" dirty="0">
                <a:solidFill>
                  <a:schemeClr val="tx1">
                    <a:lumMod val="50000"/>
                    <a:lumOff val="50000"/>
                  </a:schemeClr>
                </a:solidFill>
                <a:latin typeface="Calibri" pitchFamily="34" charset="0"/>
              </a:rPr>
            </a:br>
            <a:r>
              <a:rPr lang="fr-FR" sz="1100" baseline="0" dirty="0">
                <a:solidFill>
                  <a:schemeClr val="tx1">
                    <a:lumMod val="50000"/>
                    <a:lumOff val="50000"/>
                  </a:schemeClr>
                </a:solidFill>
                <a:latin typeface="Calibri" pitchFamily="34" charset="0"/>
              </a:rPr>
              <a:t>38000 Grenoble</a:t>
            </a:r>
          </a:p>
          <a:p>
            <a:pPr marL="0" lvl="1">
              <a:lnSpc>
                <a:spcPct val="80000"/>
              </a:lnSpc>
              <a:spcBef>
                <a:spcPts val="600"/>
              </a:spcBef>
              <a:buClr>
                <a:srgbClr val="0094D5"/>
              </a:buClr>
              <a:buSzPct val="80000"/>
              <a:defRPr/>
            </a:pPr>
            <a:endParaRPr lang="fr-FR" sz="1100" b="1" baseline="0" dirty="0">
              <a:solidFill>
                <a:schemeClr val="tx1">
                  <a:lumMod val="50000"/>
                  <a:lumOff val="50000"/>
                </a:schemeClr>
              </a:solidFill>
              <a:latin typeface="Calibri" pitchFamily="34" charset="0"/>
            </a:endParaRPr>
          </a:p>
          <a:p>
            <a:pPr>
              <a:lnSpc>
                <a:spcPct val="80000"/>
              </a:lnSpc>
              <a:spcBef>
                <a:spcPts val="600"/>
              </a:spcBef>
              <a:buClr>
                <a:srgbClr val="C2B477"/>
              </a:buClr>
              <a:defRPr/>
            </a:pPr>
            <a:r>
              <a:rPr lang="fr-FR" sz="1600" baseline="0" dirty="0">
                <a:solidFill>
                  <a:srgbClr val="0094D5"/>
                </a:solidFill>
                <a:latin typeface="Calibri" pitchFamily="34" charset="0"/>
              </a:rPr>
              <a:t>Agence Grand Ouest</a:t>
            </a:r>
          </a:p>
          <a:p>
            <a:pPr marL="0" lvl="1">
              <a:lnSpc>
                <a:spcPct val="80000"/>
              </a:lnSpc>
              <a:spcBef>
                <a:spcPts val="600"/>
              </a:spcBef>
              <a:buClr>
                <a:srgbClr val="0094D5"/>
              </a:buClr>
              <a:buSzPct val="80000"/>
              <a:defRPr/>
            </a:pPr>
            <a:r>
              <a:rPr lang="fr-FR" sz="1100" baseline="0" dirty="0">
                <a:solidFill>
                  <a:schemeClr val="tx1">
                    <a:lumMod val="50000"/>
                    <a:lumOff val="50000"/>
                  </a:schemeClr>
                </a:solidFill>
                <a:latin typeface="Calibri" pitchFamily="34" charset="0"/>
              </a:rPr>
              <a:t>10, Rue du Loquidy</a:t>
            </a:r>
            <a:br>
              <a:rPr lang="fr-FR" sz="1100" baseline="0" dirty="0">
                <a:solidFill>
                  <a:schemeClr val="tx1">
                    <a:lumMod val="50000"/>
                    <a:lumOff val="50000"/>
                  </a:schemeClr>
                </a:solidFill>
                <a:latin typeface="Calibri" pitchFamily="34" charset="0"/>
              </a:rPr>
            </a:br>
            <a:r>
              <a:rPr lang="fr-FR" sz="1100" baseline="0" dirty="0">
                <a:solidFill>
                  <a:schemeClr val="tx1">
                    <a:lumMod val="50000"/>
                    <a:lumOff val="50000"/>
                  </a:schemeClr>
                </a:solidFill>
                <a:latin typeface="Calibri" pitchFamily="34" charset="0"/>
              </a:rPr>
              <a:t>44300 Nantes</a:t>
            </a:r>
          </a:p>
          <a:p>
            <a:pPr marL="0" lvl="1">
              <a:lnSpc>
                <a:spcPct val="80000"/>
              </a:lnSpc>
              <a:spcBef>
                <a:spcPts val="600"/>
              </a:spcBef>
              <a:buClr>
                <a:srgbClr val="0094D5"/>
              </a:buClr>
              <a:buSzPct val="80000"/>
              <a:defRPr/>
            </a:pPr>
            <a:endParaRPr lang="fr-FR" sz="1200" b="1" baseline="0" dirty="0">
              <a:solidFill>
                <a:srgbClr val="000752"/>
              </a:solidFill>
              <a:latin typeface="Calibri" pitchFamily="34" charset="0"/>
            </a:endParaRPr>
          </a:p>
        </p:txBody>
      </p:sp>
      <p:pic>
        <p:nvPicPr>
          <p:cNvPr id="47110" name="Image 12" descr="france.jpg"/>
          <p:cNvPicPr>
            <a:picLocks noChangeAspect="1" noChangeArrowheads="1"/>
          </p:cNvPicPr>
          <p:nvPr/>
        </p:nvPicPr>
        <p:blipFill>
          <a:blip r:embed="rId2" cstate="print"/>
          <a:srcRect/>
          <a:stretch>
            <a:fillRect/>
          </a:stretch>
        </p:blipFill>
        <p:spPr bwMode="auto">
          <a:xfrm>
            <a:off x="5220072" y="4113076"/>
            <a:ext cx="1590675" cy="156368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81000" y="228600"/>
            <a:ext cx="6858000" cy="639763"/>
          </a:xfrm>
        </p:spPr>
        <p:txBody>
          <a:bodyPr/>
          <a:lstStyle/>
          <a:p>
            <a:r>
              <a:rPr lang="fr-FR" dirty="0" smtClean="0">
                <a:latin typeface="Arial Rounded MT Bold" pitchFamily="34" charset="0"/>
              </a:rPr>
              <a:t>Méthodologie et résultats</a:t>
            </a:r>
          </a:p>
        </p:txBody>
      </p:sp>
      <p:sp>
        <p:nvSpPr>
          <p:cNvPr id="5" name="Chevron 4"/>
          <p:cNvSpPr>
            <a:spLocks noChangeArrowheads="1"/>
          </p:cNvSpPr>
          <p:nvPr/>
        </p:nvSpPr>
        <p:spPr bwMode="auto">
          <a:xfrm>
            <a:off x="683568" y="1772816"/>
            <a:ext cx="285750" cy="142875"/>
          </a:xfrm>
          <a:prstGeom prst="chevron">
            <a:avLst>
              <a:gd name="adj" fmla="val 50000"/>
            </a:avLst>
          </a:prstGeom>
          <a:solidFill>
            <a:srgbClr val="0094D5"/>
          </a:solidFill>
          <a:ln w="9525" algn="ctr">
            <a:noFill/>
            <a:round/>
            <a:headEnd/>
            <a:tailEnd/>
          </a:ln>
        </p:spPr>
        <p:txBody>
          <a:bodyPr wrap="none" anchor="ctr"/>
          <a:lstStyle/>
          <a:p>
            <a:pPr algn="ctr"/>
            <a:endParaRPr lang="fr-FR" dirty="0"/>
          </a:p>
        </p:txBody>
      </p:sp>
      <p:sp>
        <p:nvSpPr>
          <p:cNvPr id="8" name="Rectangle 3"/>
          <p:cNvSpPr txBox="1">
            <a:spLocks noChangeArrowheads="1"/>
          </p:cNvSpPr>
          <p:nvPr/>
        </p:nvSpPr>
        <p:spPr bwMode="auto">
          <a:xfrm>
            <a:off x="1176338" y="1566863"/>
            <a:ext cx="6815137" cy="3322637"/>
          </a:xfrm>
          <a:prstGeom prst="rect">
            <a:avLst/>
          </a:prstGeom>
          <a:noFill/>
          <a:ln w="9525">
            <a:noFill/>
            <a:miter lim="800000"/>
            <a:headEnd/>
            <a:tailEnd/>
          </a:ln>
          <a:effectLst/>
        </p:spPr>
        <p:txBody>
          <a:bodyPr/>
          <a:lstStyle/>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Périmètre et méthodologie</a:t>
            </a: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Filière Minerai</a:t>
            </a:r>
            <a:endParaRPr lang="fr-FR" sz="2400" kern="0" baseline="0" dirty="0">
              <a:solidFill>
                <a:srgbClr val="4D4D4D"/>
              </a:solidFill>
              <a:latin typeface="Calibri" pitchFamily="34" charset="0"/>
            </a:endParaRP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Filière Recyclage</a:t>
            </a: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Comparatif des filières</a:t>
            </a:r>
          </a:p>
          <a:p>
            <a:pPr marL="742950" lvl="1" indent="-285750">
              <a:spcBef>
                <a:spcPts val="0"/>
              </a:spcBef>
              <a:buClr>
                <a:srgbClr val="0094D5"/>
              </a:buClr>
              <a:buSzPct val="80000"/>
              <a:defRPr/>
            </a:pPr>
            <a:endParaRPr lang="fr-FR" sz="1600" kern="0" baseline="0" dirty="0">
              <a:solidFill>
                <a:srgbClr val="4D4D4D"/>
              </a:solidFill>
              <a:latin typeface="Calibri" pitchFamily="34" charset="0"/>
            </a:endParaRPr>
          </a:p>
          <a:p>
            <a:pPr marL="0" lvl="1">
              <a:spcBef>
                <a:spcPts val="0"/>
              </a:spcBef>
              <a:buClr>
                <a:srgbClr val="0094D5"/>
              </a:buClr>
              <a:buSzPct val="80000"/>
              <a:defRPr/>
            </a:pPr>
            <a:endParaRPr lang="fr-FR" sz="2000" kern="0" baseline="0" dirty="0">
              <a:solidFill>
                <a:srgbClr val="0094D5"/>
              </a:solidFill>
              <a:latin typeface="Calibri" pitchFamily="34" charset="0"/>
            </a:endParaRPr>
          </a:p>
          <a:p>
            <a:pPr marL="0" lvl="1">
              <a:spcBef>
                <a:spcPts val="0"/>
              </a:spcBef>
              <a:buClr>
                <a:srgbClr val="0094D5"/>
              </a:buClr>
              <a:buSzPct val="80000"/>
              <a:defRPr/>
            </a:pPr>
            <a:endParaRPr lang="fr-FR" sz="2000" kern="0" baseline="0" dirty="0">
              <a:solidFill>
                <a:srgbClr val="0094D5"/>
              </a:solidFill>
              <a:latin typeface="Calibri" pitchFamily="34" charset="0"/>
            </a:endParaRPr>
          </a:p>
          <a:p>
            <a:pPr marL="342900" indent="-342900">
              <a:spcBef>
                <a:spcPts val="0"/>
              </a:spcBef>
              <a:buClr>
                <a:srgbClr val="C2B477"/>
              </a:buClr>
              <a:defRPr/>
            </a:pPr>
            <a:endParaRPr lang="fr-FR" sz="1600" kern="0" baseline="0" dirty="0">
              <a:solidFill>
                <a:srgbClr val="4D4D4D"/>
              </a:solidFill>
              <a:latin typeface="Calibri" pitchFamily="34" charset="0"/>
            </a:endParaRPr>
          </a:p>
          <a:p>
            <a:pPr marL="342900" indent="-342900">
              <a:spcBef>
                <a:spcPts val="0"/>
              </a:spcBef>
              <a:buClr>
                <a:srgbClr val="C2B477"/>
              </a:buClr>
              <a:defRPr/>
            </a:pPr>
            <a:endParaRPr lang="fr-FR" sz="1600" kern="0" baseline="0" dirty="0">
              <a:solidFill>
                <a:srgbClr val="000752"/>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742950" lvl="1" indent="-285750">
              <a:spcBef>
                <a:spcPct val="20000"/>
              </a:spcBef>
              <a:buClr>
                <a:srgbClr val="0094D5"/>
              </a:buClr>
              <a:buSzPct val="80000"/>
              <a:buFont typeface="Wingdings" pitchFamily="52" charset="2"/>
              <a:buNone/>
              <a:defRPr/>
            </a:pPr>
            <a:endParaRPr lang="fr-FR" sz="1600" kern="0" baseline="0" dirty="0">
              <a:solidFill>
                <a:srgbClr val="000752"/>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214313" y="1238250"/>
            <a:ext cx="8929687" cy="4746625"/>
          </a:xfrm>
        </p:spPr>
        <p:txBody>
          <a:bodyPr/>
          <a:lstStyle/>
          <a:p>
            <a:pPr eaLnBrk="1" hangingPunct="1">
              <a:lnSpc>
                <a:spcPct val="90000"/>
              </a:lnSpc>
              <a:buFontTx/>
              <a:buNone/>
            </a:pPr>
            <a:r>
              <a:rPr lang="fr-FR" sz="2000" b="0" dirty="0" smtClean="0">
                <a:latin typeface="Calibri" pitchFamily="34" charset="0"/>
              </a:rPr>
              <a:t>Deux filières de production :</a:t>
            </a:r>
          </a:p>
          <a:p>
            <a:pPr eaLnBrk="1" hangingPunct="1">
              <a:lnSpc>
                <a:spcPct val="90000"/>
              </a:lnSpc>
              <a:buFontTx/>
              <a:buNone/>
            </a:pPr>
            <a:endParaRPr lang="fr-FR" sz="2000" b="0" dirty="0" smtClean="0">
              <a:latin typeface="Calibri" pitchFamily="34" charset="0"/>
            </a:endParaRPr>
          </a:p>
          <a:p>
            <a:pPr lvl="1" eaLnBrk="1" hangingPunct="1">
              <a:lnSpc>
                <a:spcPct val="90000"/>
              </a:lnSpc>
            </a:pPr>
            <a:r>
              <a:rPr lang="fr-FR" sz="2000" b="0" dirty="0" smtClean="0">
                <a:latin typeface="Calibri" pitchFamily="34" charset="0"/>
              </a:rPr>
              <a:t>Filière « minerai »</a:t>
            </a:r>
          </a:p>
          <a:p>
            <a:pPr lvl="2" eaLnBrk="1" hangingPunct="1">
              <a:lnSpc>
                <a:spcPct val="90000"/>
              </a:lnSpc>
            </a:pPr>
            <a:r>
              <a:rPr lang="fr-FR" sz="1800" baseline="30000" dirty="0" smtClean="0">
                <a:latin typeface="Calibri" pitchFamily="34" charset="0"/>
              </a:rPr>
              <a:t> </a:t>
            </a:r>
            <a:r>
              <a:rPr lang="fr-FR" sz="1800" dirty="0" smtClean="0">
                <a:latin typeface="Calibri" pitchFamily="34" charset="0"/>
              </a:rPr>
              <a:t>Acteur : </a:t>
            </a:r>
            <a:r>
              <a:rPr lang="fr-FR" sz="1800" dirty="0" smtClean="0">
                <a:latin typeface="Calibri" pitchFamily="34" charset="0"/>
              </a:rPr>
              <a:t>UKTMP </a:t>
            </a:r>
            <a:r>
              <a:rPr lang="fr-FR" sz="1600" dirty="0" smtClean="0">
                <a:latin typeface="Calibri" pitchFamily="34" charset="0"/>
              </a:rPr>
              <a:t>(</a:t>
            </a:r>
            <a:r>
              <a:rPr lang="fr-FR" sz="1600" dirty="0" err="1" smtClean="0">
                <a:latin typeface="Calibri" pitchFamily="34" charset="0"/>
              </a:rPr>
              <a:t>Ust-Kamenogorsk</a:t>
            </a:r>
            <a:r>
              <a:rPr lang="fr-FR" sz="1600" dirty="0" smtClean="0">
                <a:latin typeface="Calibri" pitchFamily="34" charset="0"/>
              </a:rPr>
              <a:t> </a:t>
            </a:r>
            <a:r>
              <a:rPr lang="fr-FR" sz="1600" dirty="0" err="1" smtClean="0">
                <a:latin typeface="Calibri" pitchFamily="34" charset="0"/>
              </a:rPr>
              <a:t>Titanium</a:t>
            </a:r>
            <a:r>
              <a:rPr lang="fr-FR" sz="1600" dirty="0" smtClean="0">
                <a:latin typeface="Calibri" pitchFamily="34" charset="0"/>
              </a:rPr>
              <a:t> </a:t>
            </a:r>
            <a:r>
              <a:rPr lang="fr-FR" sz="1600" dirty="0" err="1" smtClean="0">
                <a:latin typeface="Calibri" pitchFamily="34" charset="0"/>
              </a:rPr>
              <a:t>Magnesium</a:t>
            </a:r>
            <a:r>
              <a:rPr lang="fr-FR" sz="1600" dirty="0" smtClean="0">
                <a:latin typeface="Calibri" pitchFamily="34" charset="0"/>
              </a:rPr>
              <a:t> Plant</a:t>
            </a:r>
            <a:r>
              <a:rPr lang="fr-FR" sz="1600" dirty="0" smtClean="0">
                <a:latin typeface="Calibri" pitchFamily="34" charset="0"/>
              </a:rPr>
              <a:t>)</a:t>
            </a:r>
            <a:r>
              <a:rPr lang="fr-FR" sz="1600" dirty="0" smtClean="0">
                <a:latin typeface="Calibri" pitchFamily="34" charset="0"/>
              </a:rPr>
              <a:t>, </a:t>
            </a:r>
            <a:r>
              <a:rPr lang="fr-FR" sz="1800" dirty="0" smtClean="0">
                <a:latin typeface="Calibri" pitchFamily="34" charset="0"/>
              </a:rPr>
              <a:t>partenaire d’Aubert &amp; Duval</a:t>
            </a:r>
          </a:p>
          <a:p>
            <a:pPr lvl="2" eaLnBrk="1" hangingPunct="1">
              <a:lnSpc>
                <a:spcPct val="90000"/>
              </a:lnSpc>
            </a:pPr>
            <a:r>
              <a:rPr lang="fr-FR" sz="1800" dirty="0" smtClean="0">
                <a:latin typeface="Calibri" pitchFamily="34" charset="0"/>
              </a:rPr>
              <a:t>Procédés : Kroll + Fusions VAR </a:t>
            </a:r>
            <a:r>
              <a:rPr lang="fr-FR" sz="1600" dirty="0" smtClean="0">
                <a:latin typeface="Calibri" pitchFamily="34" charset="0"/>
              </a:rPr>
              <a:t>(Vacuum Arc </a:t>
            </a:r>
            <a:r>
              <a:rPr lang="fr-FR" sz="1600" dirty="0" err="1" smtClean="0">
                <a:latin typeface="Calibri" pitchFamily="34" charset="0"/>
              </a:rPr>
              <a:t>Remelting</a:t>
            </a:r>
            <a:r>
              <a:rPr lang="fr-FR" sz="1600" dirty="0" smtClean="0">
                <a:latin typeface="Calibri" pitchFamily="34" charset="0"/>
              </a:rPr>
              <a:t> : Fusion par arc sous vide)</a:t>
            </a:r>
            <a:endParaRPr lang="fr-FR" sz="1800" dirty="0" smtClean="0">
              <a:latin typeface="Calibri" pitchFamily="34" charset="0"/>
            </a:endParaRPr>
          </a:p>
          <a:p>
            <a:pPr lvl="2" eaLnBrk="1" hangingPunct="1">
              <a:lnSpc>
                <a:spcPct val="90000"/>
              </a:lnSpc>
            </a:pPr>
            <a:r>
              <a:rPr lang="fr-FR" sz="1800" dirty="0" smtClean="0">
                <a:latin typeface="Calibri" pitchFamily="34" charset="0"/>
              </a:rPr>
              <a:t>Lieu : Kazakhstan</a:t>
            </a:r>
            <a:endParaRPr lang="fr-FR" sz="1800" baseline="30000" dirty="0" smtClean="0">
              <a:latin typeface="Calibri" pitchFamily="34" charset="0"/>
            </a:endParaRPr>
          </a:p>
          <a:p>
            <a:pPr lvl="2" eaLnBrk="1" hangingPunct="1">
              <a:lnSpc>
                <a:spcPct val="90000"/>
              </a:lnSpc>
              <a:buNone/>
            </a:pPr>
            <a:endParaRPr lang="fr-FR" sz="1800" b="0" baseline="30000" dirty="0" smtClean="0">
              <a:latin typeface="Calibri" pitchFamily="34" charset="0"/>
            </a:endParaRPr>
          </a:p>
          <a:p>
            <a:pPr lvl="2" eaLnBrk="1" hangingPunct="1">
              <a:lnSpc>
                <a:spcPct val="90000"/>
              </a:lnSpc>
            </a:pPr>
            <a:endParaRPr lang="fr-FR" sz="1800" b="0" dirty="0" smtClean="0">
              <a:latin typeface="Calibri" pitchFamily="34" charset="0"/>
            </a:endParaRPr>
          </a:p>
          <a:p>
            <a:pPr lvl="1" eaLnBrk="1" hangingPunct="1">
              <a:lnSpc>
                <a:spcPct val="90000"/>
              </a:lnSpc>
            </a:pPr>
            <a:r>
              <a:rPr lang="fr-FR" sz="2000" b="0" dirty="0" smtClean="0">
                <a:latin typeface="Calibri" pitchFamily="34" charset="0"/>
              </a:rPr>
              <a:t>Filière « recyclage »</a:t>
            </a:r>
          </a:p>
          <a:p>
            <a:pPr lvl="2" eaLnBrk="1" hangingPunct="1">
              <a:lnSpc>
                <a:spcPct val="90000"/>
              </a:lnSpc>
            </a:pPr>
            <a:r>
              <a:rPr lang="fr-FR" sz="1800" dirty="0" smtClean="0">
                <a:latin typeface="Calibri" pitchFamily="34" charset="0"/>
              </a:rPr>
              <a:t>Projet à l’étude</a:t>
            </a:r>
          </a:p>
          <a:p>
            <a:pPr lvl="2" eaLnBrk="1" hangingPunct="1">
              <a:lnSpc>
                <a:spcPct val="90000"/>
              </a:lnSpc>
            </a:pPr>
            <a:r>
              <a:rPr lang="fr-FR" sz="1800" dirty="0" smtClean="0">
                <a:latin typeface="Calibri" pitchFamily="34" charset="0"/>
              </a:rPr>
              <a:t>Procédés : Conditionnement et préparation des chutes puis  Fusion EB CHR + VAR </a:t>
            </a:r>
            <a:r>
              <a:rPr lang="fr-FR" sz="1600" dirty="0" smtClean="0">
                <a:latin typeface="Calibri" pitchFamily="34" charset="0"/>
              </a:rPr>
              <a:t>(Electron </a:t>
            </a:r>
            <a:r>
              <a:rPr lang="fr-FR" sz="1600" dirty="0" err="1" smtClean="0">
                <a:latin typeface="Calibri" pitchFamily="34" charset="0"/>
              </a:rPr>
              <a:t>Beam</a:t>
            </a:r>
            <a:r>
              <a:rPr lang="fr-FR" sz="1600" dirty="0" smtClean="0">
                <a:latin typeface="Calibri" pitchFamily="34" charset="0"/>
              </a:rPr>
              <a:t> Cold Heath </a:t>
            </a:r>
            <a:r>
              <a:rPr lang="fr-FR" sz="1600" dirty="0" err="1" smtClean="0">
                <a:latin typeface="Calibri" pitchFamily="34" charset="0"/>
              </a:rPr>
              <a:t>Remelting</a:t>
            </a:r>
            <a:r>
              <a:rPr lang="fr-FR" sz="1600" dirty="0" smtClean="0">
                <a:latin typeface="Calibri" pitchFamily="34" charset="0"/>
              </a:rPr>
              <a:t> + Vacuum Arc </a:t>
            </a:r>
            <a:r>
              <a:rPr lang="fr-FR" sz="1600" dirty="0" err="1" smtClean="0">
                <a:latin typeface="Calibri" pitchFamily="34" charset="0"/>
              </a:rPr>
              <a:t>Remelting</a:t>
            </a:r>
            <a:r>
              <a:rPr lang="fr-FR" sz="1600" dirty="0" smtClean="0">
                <a:latin typeface="Calibri" pitchFamily="34" charset="0"/>
              </a:rPr>
              <a:t> : </a:t>
            </a:r>
          </a:p>
          <a:p>
            <a:pPr lvl="2" eaLnBrk="1" hangingPunct="1">
              <a:lnSpc>
                <a:spcPct val="90000"/>
              </a:lnSpc>
              <a:buNone/>
            </a:pPr>
            <a:r>
              <a:rPr lang="fr-FR" sz="1600" dirty="0" smtClean="0">
                <a:latin typeface="Calibri" pitchFamily="34" charset="0"/>
              </a:rPr>
              <a:t>	Fusion par faisceau d’électrons sur sole froide puis fusion par arc sous vide)</a:t>
            </a:r>
            <a:endParaRPr lang="fr-FR" sz="1800" dirty="0" smtClean="0">
              <a:latin typeface="Calibri" pitchFamily="34" charset="0"/>
            </a:endParaRPr>
          </a:p>
          <a:p>
            <a:pPr lvl="2" eaLnBrk="1" hangingPunct="1">
              <a:lnSpc>
                <a:spcPct val="90000"/>
              </a:lnSpc>
            </a:pPr>
            <a:r>
              <a:rPr lang="fr-FR" sz="1800" dirty="0" smtClean="0">
                <a:latin typeface="Calibri" pitchFamily="34" charset="0"/>
              </a:rPr>
              <a:t>Lieu envisagé : France, </a:t>
            </a:r>
            <a:r>
              <a:rPr lang="fr-FR" sz="1800" dirty="0" smtClean="0">
                <a:latin typeface="Calibri" pitchFamily="34" charset="0"/>
                <a:cs typeface="Calibri" pitchFamily="34" charset="0"/>
              </a:rPr>
              <a:t>Auvergne</a:t>
            </a:r>
          </a:p>
          <a:p>
            <a:pPr lvl="2" eaLnBrk="1" hangingPunct="1">
              <a:lnSpc>
                <a:spcPct val="90000"/>
              </a:lnSpc>
            </a:pPr>
            <a:endParaRPr lang="fr-FR" sz="1400" b="0" dirty="0" smtClean="0">
              <a:latin typeface="Calibri" pitchFamily="34" charset="0"/>
            </a:endParaRPr>
          </a:p>
        </p:txBody>
      </p:sp>
      <p:sp>
        <p:nvSpPr>
          <p:cNvPr id="26627" name="Rectangle 2"/>
          <p:cNvSpPr>
            <a:spLocks noGrp="1" noChangeArrowheads="1"/>
          </p:cNvSpPr>
          <p:nvPr>
            <p:ph type="title"/>
          </p:nvPr>
        </p:nvSpPr>
        <p:spPr/>
        <p:txBody>
          <a:bodyPr/>
          <a:lstStyle/>
          <a:p>
            <a:pPr eaLnBrk="1" hangingPunct="1"/>
            <a:r>
              <a:rPr lang="fr-FR" dirty="0" smtClean="0">
                <a:latin typeface="Arial Rounded MT Bold" pitchFamily="34" charset="0"/>
              </a:rPr>
              <a:t>Carte d’identité du périmètre étudié</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Rectangle 3"/>
          <p:cNvSpPr>
            <a:spLocks noGrp="1" noChangeArrowheads="1"/>
          </p:cNvSpPr>
          <p:nvPr>
            <p:ph type="body" idx="1"/>
          </p:nvPr>
        </p:nvSpPr>
        <p:spPr>
          <a:xfrm>
            <a:off x="357188" y="1214438"/>
            <a:ext cx="8358187" cy="5072062"/>
          </a:xfrm>
        </p:spPr>
        <p:txBody>
          <a:bodyPr/>
          <a:lstStyle/>
          <a:p>
            <a:pPr eaLnBrk="1" hangingPunct="1">
              <a:lnSpc>
                <a:spcPct val="90000"/>
              </a:lnSpc>
              <a:buFontTx/>
              <a:buNone/>
              <a:defRPr/>
            </a:pPr>
            <a:r>
              <a:rPr lang="fr-FR" b="0" dirty="0" smtClean="0">
                <a:latin typeface="Calibri" pitchFamily="34" charset="0"/>
              </a:rPr>
              <a:t>Émissions prises en compte </a:t>
            </a:r>
          </a:p>
          <a:p>
            <a:pPr lvl="1" eaLnBrk="1" hangingPunct="1">
              <a:lnSpc>
                <a:spcPct val="90000"/>
              </a:lnSpc>
              <a:defRPr/>
            </a:pPr>
            <a:r>
              <a:rPr lang="fr-FR" b="0" dirty="0" smtClean="0">
                <a:latin typeface="Calibri" pitchFamily="34" charset="0"/>
              </a:rPr>
              <a:t>Directes : sur site / par l’entité auditée</a:t>
            </a:r>
          </a:p>
          <a:p>
            <a:pPr lvl="1" eaLnBrk="1" hangingPunct="1">
              <a:lnSpc>
                <a:spcPct val="90000"/>
              </a:lnSpc>
              <a:defRPr/>
            </a:pPr>
            <a:r>
              <a:rPr lang="fr-FR" b="0" dirty="0" smtClean="0">
                <a:latin typeface="Calibri" pitchFamily="34" charset="0"/>
              </a:rPr>
              <a:t>Indirectes</a:t>
            </a:r>
            <a:r>
              <a:rPr lang="fr-FR" sz="1100" b="0" dirty="0" smtClean="0">
                <a:latin typeface="Calibri" pitchFamily="34" charset="0"/>
              </a:rPr>
              <a:t> </a:t>
            </a:r>
            <a:r>
              <a:rPr lang="fr-FR" b="0" dirty="0" smtClean="0">
                <a:latin typeface="Calibri" pitchFamily="34" charset="0"/>
              </a:rPr>
              <a:t>: par d’autres </a:t>
            </a:r>
            <a:r>
              <a:rPr lang="fr-FR" sz="1200" b="0" dirty="0" smtClean="0">
                <a:latin typeface="Calibri" pitchFamily="34" charset="0"/>
              </a:rPr>
              <a:t>(clients, fournisseurs</a:t>
            </a:r>
            <a:r>
              <a:rPr lang="fr-FR" sz="1200" b="0" dirty="0" smtClean="0">
                <a:solidFill>
                  <a:srgbClr val="333399"/>
                </a:solidFill>
                <a:latin typeface="Calibri" pitchFamily="34" charset="0"/>
              </a:rPr>
              <a:t>)</a:t>
            </a:r>
          </a:p>
          <a:p>
            <a:pPr eaLnBrk="1" hangingPunct="1">
              <a:lnSpc>
                <a:spcPct val="90000"/>
              </a:lnSpc>
              <a:buFontTx/>
              <a:buNone/>
              <a:defRPr/>
            </a:pPr>
            <a:r>
              <a:rPr lang="fr-FR" b="0" dirty="0" smtClean="0">
                <a:latin typeface="Calibri" pitchFamily="34" charset="0"/>
              </a:rPr>
              <a:t>Monocritère « Impact sur l’effet de serre »</a:t>
            </a:r>
            <a:endParaRPr lang="fr-FR" sz="2400" b="0" dirty="0" smtClean="0">
              <a:latin typeface="Calibri" pitchFamily="34" charset="0"/>
            </a:endParaRPr>
          </a:p>
          <a:p>
            <a:pPr eaLnBrk="1" hangingPunct="1">
              <a:lnSpc>
                <a:spcPct val="90000"/>
              </a:lnSpc>
              <a:buFontTx/>
              <a:buNone/>
              <a:defRPr/>
            </a:pPr>
            <a:r>
              <a:rPr lang="fr-FR" b="0" dirty="0" smtClean="0">
                <a:latin typeface="Calibri" pitchFamily="34" charset="0"/>
              </a:rPr>
              <a:t>Pas que du CO</a:t>
            </a:r>
            <a:r>
              <a:rPr lang="fr-FR" b="0" baseline="-25000" dirty="0" smtClean="0">
                <a:latin typeface="Calibri" pitchFamily="34" charset="0"/>
              </a:rPr>
              <a:t>2</a:t>
            </a:r>
          </a:p>
          <a:p>
            <a:pPr lvl="1" eaLnBrk="1" hangingPunct="1">
              <a:lnSpc>
                <a:spcPct val="90000"/>
              </a:lnSpc>
              <a:defRPr/>
            </a:pPr>
            <a:r>
              <a:rPr lang="fr-FR" b="0" dirty="0" smtClean="0">
                <a:latin typeface="Calibri" pitchFamily="34" charset="0"/>
              </a:rPr>
              <a:t>L’ensemble des gaz à effet de serre sont pris en compte</a:t>
            </a:r>
            <a:r>
              <a:rPr lang="fr-FR" altLang="ja-JP" b="0" dirty="0" smtClean="0">
                <a:latin typeface="Calibri" pitchFamily="34" charset="0"/>
                <a:ea typeface="ＭＳ Ｐゴシック" pitchFamily="34" charset="-128"/>
              </a:rPr>
              <a:t> </a:t>
            </a:r>
            <a:endParaRPr lang="fr-FR" sz="2400" b="0" dirty="0" smtClean="0">
              <a:latin typeface="Calibri" pitchFamily="34" charset="0"/>
            </a:endParaRPr>
          </a:p>
          <a:p>
            <a:pPr eaLnBrk="1" hangingPunct="1">
              <a:lnSpc>
                <a:spcPct val="90000"/>
              </a:lnSpc>
              <a:buFontTx/>
              <a:buNone/>
              <a:defRPr/>
            </a:pPr>
            <a:r>
              <a:rPr lang="fr-FR" b="0" dirty="0" smtClean="0">
                <a:latin typeface="Calibri" pitchFamily="34" charset="0"/>
              </a:rPr>
              <a:t>Unités : équivalent CO</a:t>
            </a:r>
            <a:r>
              <a:rPr lang="fr-FR" b="0" baseline="-25000" dirty="0" smtClean="0">
                <a:latin typeface="Calibri" pitchFamily="34" charset="0"/>
              </a:rPr>
              <a:t>2</a:t>
            </a:r>
            <a:r>
              <a:rPr lang="fr-FR" sz="2000" b="0" dirty="0" smtClean="0">
                <a:latin typeface="Calibri" pitchFamily="34" charset="0"/>
              </a:rPr>
              <a:t> </a:t>
            </a:r>
          </a:p>
          <a:p>
            <a:pPr lvl="1" eaLnBrk="1" hangingPunct="1">
              <a:lnSpc>
                <a:spcPct val="90000"/>
              </a:lnSpc>
              <a:defRPr/>
            </a:pPr>
            <a:r>
              <a:rPr lang="fr-FR" b="0" dirty="0" smtClean="0">
                <a:latin typeface="Calibri" pitchFamily="34" charset="0"/>
              </a:rPr>
              <a:t>Quantité de CO</a:t>
            </a:r>
            <a:r>
              <a:rPr lang="fr-FR" b="0" baseline="-25000" dirty="0" smtClean="0">
                <a:latin typeface="Calibri" pitchFamily="34" charset="0"/>
              </a:rPr>
              <a:t>2</a:t>
            </a:r>
            <a:r>
              <a:rPr lang="fr-FR" b="0" dirty="0" smtClean="0">
                <a:latin typeface="Calibri" pitchFamily="34" charset="0"/>
              </a:rPr>
              <a:t> équivalente à l’émissions des gaz</a:t>
            </a:r>
            <a:endParaRPr lang="fr-FR" sz="1400" b="0" dirty="0" smtClean="0">
              <a:latin typeface="Calibri" pitchFamily="34" charset="0"/>
            </a:endParaRPr>
          </a:p>
        </p:txBody>
      </p:sp>
      <p:pic>
        <p:nvPicPr>
          <p:cNvPr id="4" name="Picture 3"/>
          <p:cNvPicPr>
            <a:picLocks noChangeAspect="1" noChangeArrowheads="1"/>
          </p:cNvPicPr>
          <p:nvPr/>
        </p:nvPicPr>
        <p:blipFill>
          <a:blip r:embed="rId3" cstate="print"/>
          <a:srcRect/>
          <a:stretch>
            <a:fillRect/>
          </a:stretch>
        </p:blipFill>
        <p:spPr bwMode="auto">
          <a:xfrm>
            <a:off x="5929322" y="3643314"/>
            <a:ext cx="2486995" cy="1457854"/>
          </a:xfrm>
          <a:prstGeom prst="snip2SameRect">
            <a:avLst/>
          </a:prstGeom>
          <a:solidFill>
            <a:srgbClr val="FFFFFF">
              <a:shade val="85000"/>
            </a:srgbClr>
          </a:solidFill>
          <a:ln>
            <a:noFill/>
          </a:ln>
          <a:effectLst>
            <a:reflection blurRad="12700" stA="38000" endPos="28000" dist="5000" dir="5400000" sy="-100000" algn="bl" rotWithShape="0"/>
          </a:effectLst>
        </p:spPr>
      </p:pic>
      <p:sp>
        <p:nvSpPr>
          <p:cNvPr id="28676" name="Rectangle 2"/>
          <p:cNvSpPr>
            <a:spLocks noGrp="1" noChangeArrowheads="1"/>
          </p:cNvSpPr>
          <p:nvPr>
            <p:ph type="title"/>
          </p:nvPr>
        </p:nvSpPr>
        <p:spPr/>
        <p:txBody>
          <a:bodyPr/>
          <a:lstStyle/>
          <a:p>
            <a:pPr eaLnBrk="1" hangingPunct="1"/>
            <a:r>
              <a:rPr lang="fr-FR" dirty="0" smtClean="0">
                <a:latin typeface="Arial Rounded MT Bold" pitchFamily="34" charset="0"/>
              </a:rPr>
              <a:t>Méthodologie</a:t>
            </a:r>
          </a:p>
        </p:txBody>
      </p:sp>
      <p:pic>
        <p:nvPicPr>
          <p:cNvPr id="28677" name="Picture 5"/>
          <p:cNvPicPr>
            <a:picLocks noChangeAspect="1" noChangeArrowheads="1"/>
          </p:cNvPicPr>
          <p:nvPr/>
        </p:nvPicPr>
        <p:blipFill>
          <a:blip r:embed="rId4" cstate="print"/>
          <a:srcRect/>
          <a:stretch>
            <a:fillRect/>
          </a:stretch>
        </p:blipFill>
        <p:spPr bwMode="auto">
          <a:xfrm>
            <a:off x="8358188" y="4929188"/>
            <a:ext cx="498475" cy="5969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5235">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9523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95235">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9523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523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e 21"/>
          <p:cNvGrpSpPr/>
          <p:nvPr/>
        </p:nvGrpSpPr>
        <p:grpSpPr>
          <a:xfrm>
            <a:off x="395535" y="3861048"/>
            <a:ext cx="3143535" cy="1785104"/>
            <a:chOff x="774648" y="3611565"/>
            <a:chExt cx="3008312" cy="1785104"/>
          </a:xfrm>
        </p:grpSpPr>
        <p:sp>
          <p:nvSpPr>
            <p:cNvPr id="29713" name="Rectangle 34"/>
            <p:cNvSpPr>
              <a:spLocks noChangeArrowheads="1"/>
            </p:cNvSpPr>
            <p:nvPr/>
          </p:nvSpPr>
          <p:spPr bwMode="auto">
            <a:xfrm>
              <a:off x="774648" y="3611565"/>
              <a:ext cx="3008312" cy="1785104"/>
            </a:xfrm>
            <a:prstGeom prst="rect">
              <a:avLst/>
            </a:prstGeom>
            <a:noFill/>
            <a:ln w="9525">
              <a:noFill/>
              <a:miter lim="800000"/>
              <a:headEnd/>
              <a:tailEnd/>
            </a:ln>
          </p:spPr>
          <p:txBody>
            <a:bodyPr>
              <a:spAutoFit/>
            </a:bodyPr>
            <a:lstStyle/>
            <a:p>
              <a:endParaRPr lang="fr-FR" sz="1600" baseline="0" dirty="0">
                <a:latin typeface="Calibri" pitchFamily="34" charset="0"/>
              </a:endParaRPr>
            </a:p>
            <a:p>
              <a:endParaRPr lang="fr-FR" sz="1600" baseline="0" dirty="0">
                <a:latin typeface="Calibri" pitchFamily="34" charset="0"/>
              </a:endParaRPr>
            </a:p>
            <a:p>
              <a:endParaRPr lang="fr-FR" sz="1600" baseline="0" dirty="0">
                <a:latin typeface="Calibri" pitchFamily="34" charset="0"/>
              </a:endParaRPr>
            </a:p>
            <a:p>
              <a:endParaRPr lang="fr-FR" sz="1600" baseline="0" dirty="0">
                <a:latin typeface="Calibri" pitchFamily="34" charset="0"/>
              </a:endParaRPr>
            </a:p>
            <a:p>
              <a:endParaRPr lang="fr-FR" sz="1600" baseline="0" dirty="0">
                <a:latin typeface="Calibri" pitchFamily="34" charset="0"/>
              </a:endParaRPr>
            </a:p>
            <a:p>
              <a:r>
                <a:rPr lang="fr-FR" sz="1600" baseline="0" dirty="0">
                  <a:latin typeface="Calibri" pitchFamily="34" charset="0"/>
                </a:rPr>
                <a:t>Matériaux </a:t>
              </a:r>
              <a:r>
                <a:rPr lang="fr-FR" sz="1600" baseline="0" dirty="0" smtClean="0">
                  <a:latin typeface="Calibri" pitchFamily="34" charset="0"/>
                </a:rPr>
                <a:t>approvisionnés</a:t>
              </a:r>
              <a:r>
                <a:rPr lang="fr-FR" sz="1600" baseline="0" dirty="0">
                  <a:latin typeface="Calibri" pitchFamily="34" charset="0"/>
                </a:rPr>
                <a:t/>
              </a:r>
              <a:br>
                <a:rPr lang="fr-FR" sz="1600" baseline="0" dirty="0">
                  <a:latin typeface="Calibri" pitchFamily="34" charset="0"/>
                </a:rPr>
              </a:br>
              <a:r>
                <a:rPr lang="fr-FR" sz="1400" i="1" baseline="0" dirty="0" smtClean="0">
                  <a:solidFill>
                    <a:srgbClr val="0094D5"/>
                  </a:solidFill>
                  <a:latin typeface="Calibri" pitchFamily="34" charset="0"/>
                </a:rPr>
                <a:t>Ilménite, soude…</a:t>
              </a:r>
              <a:endParaRPr lang="fr-FR" sz="1400" i="1" dirty="0">
                <a:solidFill>
                  <a:srgbClr val="0094D5"/>
                </a:solidFill>
              </a:endParaRPr>
            </a:p>
          </p:txBody>
        </p:sp>
        <p:pic>
          <p:nvPicPr>
            <p:cNvPr id="49154" name="Picture 2"/>
            <p:cNvPicPr>
              <a:picLocks noChangeAspect="1" noChangeArrowheads="1"/>
            </p:cNvPicPr>
            <p:nvPr/>
          </p:nvPicPr>
          <p:blipFill>
            <a:blip r:embed="rId3" cstate="print"/>
            <a:srcRect/>
            <a:stretch>
              <a:fillRect/>
            </a:stretch>
          </p:blipFill>
          <p:spPr bwMode="auto">
            <a:xfrm>
              <a:off x="1468395" y="3725668"/>
              <a:ext cx="693747" cy="780466"/>
            </a:xfrm>
            <a:prstGeom prst="rect">
              <a:avLst/>
            </a:prstGeom>
            <a:noFill/>
            <a:ln w="9525">
              <a:noFill/>
              <a:miter lim="800000"/>
              <a:headEnd/>
              <a:tailEnd/>
            </a:ln>
            <a:effectLst/>
          </p:spPr>
        </p:pic>
      </p:grpSp>
      <p:grpSp>
        <p:nvGrpSpPr>
          <p:cNvPr id="2" name="Groupe 35"/>
          <p:cNvGrpSpPr>
            <a:grpSpLocks/>
          </p:cNvGrpSpPr>
          <p:nvPr/>
        </p:nvGrpSpPr>
        <p:grpSpPr bwMode="auto">
          <a:xfrm>
            <a:off x="3563888" y="1556792"/>
            <a:ext cx="1169826" cy="1649710"/>
            <a:chOff x="294037" y="2990844"/>
            <a:chExt cx="1210871" cy="1784390"/>
          </a:xfrm>
        </p:grpSpPr>
        <p:pic>
          <p:nvPicPr>
            <p:cNvPr id="122889" name="Picture 9"/>
            <p:cNvPicPr>
              <a:picLocks noChangeAspect="1" noChangeArrowheads="1"/>
            </p:cNvPicPr>
            <p:nvPr/>
          </p:nvPicPr>
          <p:blipFill>
            <a:blip r:embed="rId4" cstate="print"/>
            <a:srcRect/>
            <a:stretch>
              <a:fillRect/>
            </a:stretch>
          </p:blipFill>
          <p:spPr bwMode="auto">
            <a:xfrm>
              <a:off x="373005" y="2990844"/>
              <a:ext cx="1131903" cy="11319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9724" name="Rectangle 22"/>
            <p:cNvSpPr>
              <a:spLocks noChangeArrowheads="1"/>
            </p:cNvSpPr>
            <p:nvPr/>
          </p:nvSpPr>
          <p:spPr bwMode="auto">
            <a:xfrm>
              <a:off x="294037" y="4176008"/>
              <a:ext cx="1024902" cy="599226"/>
            </a:xfrm>
            <a:prstGeom prst="rect">
              <a:avLst/>
            </a:prstGeom>
            <a:noFill/>
            <a:ln w="9525">
              <a:noFill/>
              <a:miter lim="800000"/>
              <a:headEnd/>
              <a:tailEnd/>
            </a:ln>
          </p:spPr>
          <p:txBody>
            <a:bodyPr wrap="none">
              <a:spAutoFit/>
            </a:bodyPr>
            <a:lstStyle/>
            <a:p>
              <a:r>
                <a:rPr lang="fr-FR" sz="1600" baseline="0" dirty="0">
                  <a:latin typeface="Calibri" pitchFamily="34" charset="0"/>
                </a:rPr>
                <a:t>Procédés</a:t>
              </a:r>
              <a:br>
                <a:rPr lang="fr-FR" sz="1600" baseline="0" dirty="0">
                  <a:latin typeface="Calibri" pitchFamily="34" charset="0"/>
                </a:rPr>
              </a:br>
              <a:r>
                <a:rPr lang="fr-FR" sz="1400" i="1" baseline="0" dirty="0">
                  <a:solidFill>
                    <a:srgbClr val="0094D5"/>
                  </a:solidFill>
                  <a:latin typeface="Calibri" pitchFamily="34" charset="0"/>
                </a:rPr>
                <a:t>gaz </a:t>
              </a:r>
              <a:r>
                <a:rPr lang="fr-FR" sz="1400" i="1" baseline="0" dirty="0" smtClean="0">
                  <a:solidFill>
                    <a:srgbClr val="0094D5"/>
                  </a:solidFill>
                  <a:latin typeface="Calibri" pitchFamily="34" charset="0"/>
                </a:rPr>
                <a:t>émis</a:t>
              </a:r>
              <a:endParaRPr lang="fr-FR" sz="1400" i="1" dirty="0">
                <a:solidFill>
                  <a:srgbClr val="0094D5"/>
                </a:solidFill>
              </a:endParaRPr>
            </a:p>
          </p:txBody>
        </p:sp>
      </p:grpSp>
      <p:grpSp>
        <p:nvGrpSpPr>
          <p:cNvPr id="23" name="Groupe 22"/>
          <p:cNvGrpSpPr/>
          <p:nvPr/>
        </p:nvGrpSpPr>
        <p:grpSpPr>
          <a:xfrm>
            <a:off x="3028991" y="4036809"/>
            <a:ext cx="2624414" cy="1526299"/>
            <a:chOff x="323528" y="3068960"/>
            <a:chExt cx="2511521" cy="1526299"/>
          </a:xfrm>
        </p:grpSpPr>
        <p:pic>
          <p:nvPicPr>
            <p:cNvPr id="78851" name="Picture 3"/>
            <p:cNvPicPr>
              <a:picLocks noChangeAspect="1" noChangeArrowheads="1"/>
            </p:cNvPicPr>
            <p:nvPr/>
          </p:nvPicPr>
          <p:blipFill>
            <a:blip r:embed="rId5" cstate="print"/>
            <a:srcRect/>
            <a:stretch>
              <a:fillRect/>
            </a:stretch>
          </p:blipFill>
          <p:spPr bwMode="auto">
            <a:xfrm>
              <a:off x="647564" y="3068960"/>
              <a:ext cx="1266103" cy="94910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9719" name="Rectangle 27"/>
            <p:cNvSpPr>
              <a:spLocks noChangeArrowheads="1"/>
            </p:cNvSpPr>
            <p:nvPr/>
          </p:nvSpPr>
          <p:spPr bwMode="auto">
            <a:xfrm>
              <a:off x="323528" y="4113076"/>
              <a:ext cx="2511521" cy="482183"/>
            </a:xfrm>
            <a:prstGeom prst="rect">
              <a:avLst/>
            </a:prstGeom>
            <a:noFill/>
            <a:ln w="9525">
              <a:noFill/>
              <a:miter lim="800000"/>
              <a:headEnd/>
              <a:tailEnd/>
            </a:ln>
          </p:spPr>
          <p:txBody>
            <a:bodyPr wrap="none">
              <a:spAutoFit/>
            </a:bodyPr>
            <a:lstStyle/>
            <a:p>
              <a:r>
                <a:rPr lang="fr-FR" sz="1600" baseline="0" dirty="0" smtClean="0">
                  <a:latin typeface="Calibri" pitchFamily="34" charset="0"/>
                </a:rPr>
                <a:t>Transports de marchandises</a:t>
              </a:r>
              <a:r>
                <a:rPr lang="fr-FR" sz="1600" baseline="0" dirty="0">
                  <a:latin typeface="Calibri" pitchFamily="34" charset="0"/>
                </a:rPr>
                <a:t/>
              </a:r>
              <a:br>
                <a:rPr lang="fr-FR" sz="1600" baseline="0" dirty="0">
                  <a:latin typeface="Calibri" pitchFamily="34" charset="0"/>
                </a:rPr>
              </a:br>
              <a:endParaRPr lang="fr-FR" sz="1400" i="1" dirty="0">
                <a:solidFill>
                  <a:srgbClr val="0094D5"/>
                </a:solidFill>
              </a:endParaRPr>
            </a:p>
          </p:txBody>
        </p:sp>
      </p:grpSp>
      <p:grpSp>
        <p:nvGrpSpPr>
          <p:cNvPr id="7" name="Groupe 42"/>
          <p:cNvGrpSpPr>
            <a:grpSpLocks/>
          </p:cNvGrpSpPr>
          <p:nvPr/>
        </p:nvGrpSpPr>
        <p:grpSpPr bwMode="auto">
          <a:xfrm>
            <a:off x="575556" y="1772816"/>
            <a:ext cx="2457578" cy="1393590"/>
            <a:chOff x="738135" y="1055655"/>
            <a:chExt cx="2352619" cy="1393935"/>
          </a:xfrm>
        </p:grpSpPr>
        <p:sp>
          <p:nvSpPr>
            <p:cNvPr id="29708" name="Rectangle 43"/>
            <p:cNvSpPr>
              <a:spLocks noChangeArrowheads="1"/>
            </p:cNvSpPr>
            <p:nvPr/>
          </p:nvSpPr>
          <p:spPr bwMode="auto">
            <a:xfrm>
              <a:off x="738135" y="1895455"/>
              <a:ext cx="2352619" cy="554135"/>
            </a:xfrm>
            <a:prstGeom prst="rect">
              <a:avLst/>
            </a:prstGeom>
            <a:noFill/>
            <a:ln w="9525">
              <a:noFill/>
              <a:miter lim="800000"/>
              <a:headEnd/>
              <a:tailEnd/>
            </a:ln>
          </p:spPr>
          <p:txBody>
            <a:bodyPr wrap="none">
              <a:spAutoFit/>
            </a:bodyPr>
            <a:lstStyle/>
            <a:p>
              <a:r>
                <a:rPr lang="fr-FR" sz="1600" baseline="0" dirty="0">
                  <a:latin typeface="Calibri" pitchFamily="34" charset="0"/>
                </a:rPr>
                <a:t>Consommations d’énergie</a:t>
              </a:r>
              <a:br>
                <a:rPr lang="fr-FR" sz="1600" baseline="0" dirty="0">
                  <a:latin typeface="Calibri" pitchFamily="34" charset="0"/>
                </a:rPr>
              </a:br>
              <a:r>
                <a:rPr lang="fr-FR" sz="1400" i="1" baseline="0" dirty="0">
                  <a:solidFill>
                    <a:srgbClr val="0094D5"/>
                  </a:solidFill>
                  <a:latin typeface="Calibri" pitchFamily="34" charset="0"/>
                </a:rPr>
                <a:t>électricité, gaz, fioul</a:t>
              </a:r>
              <a:endParaRPr lang="fr-FR" sz="1400" i="1" dirty="0">
                <a:solidFill>
                  <a:srgbClr val="0094D5"/>
                </a:solidFill>
              </a:endParaRPr>
            </a:p>
          </p:txBody>
        </p:sp>
        <p:pic>
          <p:nvPicPr>
            <p:cNvPr id="29709" name="Picture 8"/>
            <p:cNvPicPr>
              <a:picLocks noChangeAspect="1" noChangeArrowheads="1"/>
            </p:cNvPicPr>
            <p:nvPr/>
          </p:nvPicPr>
          <p:blipFill>
            <a:blip r:embed="rId6" cstate="print"/>
            <a:srcRect/>
            <a:stretch>
              <a:fillRect/>
            </a:stretch>
          </p:blipFill>
          <p:spPr bwMode="auto">
            <a:xfrm>
              <a:off x="774648" y="1055655"/>
              <a:ext cx="549937" cy="828672"/>
            </a:xfrm>
            <a:prstGeom prst="rect">
              <a:avLst/>
            </a:prstGeom>
            <a:noFill/>
            <a:ln w="9525">
              <a:noFill/>
              <a:miter lim="800000"/>
              <a:headEnd/>
              <a:tailEnd/>
            </a:ln>
          </p:spPr>
        </p:pic>
        <p:pic>
          <p:nvPicPr>
            <p:cNvPr id="29710" name="Picture 22"/>
            <p:cNvPicPr>
              <a:picLocks noChangeAspect="1" noChangeArrowheads="1"/>
            </p:cNvPicPr>
            <p:nvPr/>
          </p:nvPicPr>
          <p:blipFill>
            <a:blip r:embed="rId7" cstate="print"/>
            <a:srcRect/>
            <a:stretch>
              <a:fillRect/>
            </a:stretch>
          </p:blipFill>
          <p:spPr bwMode="auto">
            <a:xfrm>
              <a:off x="1614447" y="1165194"/>
              <a:ext cx="765556" cy="657234"/>
            </a:xfrm>
            <a:prstGeom prst="rect">
              <a:avLst/>
            </a:prstGeom>
            <a:noFill/>
            <a:ln w="28575" algn="ctr">
              <a:noFill/>
              <a:miter lim="800000"/>
              <a:headEnd/>
              <a:tailEnd/>
            </a:ln>
          </p:spPr>
        </p:pic>
      </p:grpSp>
      <p:sp>
        <p:nvSpPr>
          <p:cNvPr id="29703" name="Rectangle 4"/>
          <p:cNvSpPr>
            <a:spLocks noGrp="1" noChangeArrowheads="1"/>
          </p:cNvSpPr>
          <p:nvPr>
            <p:ph type="title"/>
          </p:nvPr>
        </p:nvSpPr>
        <p:spPr/>
        <p:txBody>
          <a:bodyPr/>
          <a:lstStyle/>
          <a:p>
            <a:pPr eaLnBrk="1" hangingPunct="1"/>
            <a:r>
              <a:rPr lang="fr-FR" sz="2400" dirty="0" smtClean="0">
                <a:latin typeface="Arial Rounded MT Bold" pitchFamily="34" charset="0"/>
              </a:rPr>
              <a:t>Postes pris en compte</a:t>
            </a:r>
          </a:p>
        </p:txBody>
      </p:sp>
      <p:grpSp>
        <p:nvGrpSpPr>
          <p:cNvPr id="25" name="Groupe 24"/>
          <p:cNvGrpSpPr/>
          <p:nvPr/>
        </p:nvGrpSpPr>
        <p:grpSpPr>
          <a:xfrm>
            <a:off x="5688124" y="1844824"/>
            <a:ext cx="2574229" cy="1556497"/>
            <a:chOff x="5148064" y="3032956"/>
            <a:chExt cx="2463495" cy="1556497"/>
          </a:xfrm>
        </p:grpSpPr>
        <p:pic>
          <p:nvPicPr>
            <p:cNvPr id="45071" name="Picture 5"/>
            <p:cNvPicPr>
              <a:picLocks noChangeAspect="1" noChangeArrowheads="1"/>
            </p:cNvPicPr>
            <p:nvPr/>
          </p:nvPicPr>
          <p:blipFill>
            <a:blip r:embed="rId8" cstate="print"/>
            <a:srcRect/>
            <a:stretch>
              <a:fillRect/>
            </a:stretch>
          </p:blipFill>
          <p:spPr bwMode="auto">
            <a:xfrm>
              <a:off x="5472100" y="3032956"/>
              <a:ext cx="1362418" cy="68563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4" name="Rectangle 27"/>
            <p:cNvSpPr>
              <a:spLocks noChangeArrowheads="1"/>
            </p:cNvSpPr>
            <p:nvPr/>
          </p:nvSpPr>
          <p:spPr bwMode="auto">
            <a:xfrm>
              <a:off x="5148064" y="3861048"/>
              <a:ext cx="2463495" cy="728405"/>
            </a:xfrm>
            <a:prstGeom prst="rect">
              <a:avLst/>
            </a:prstGeom>
            <a:noFill/>
            <a:ln w="9525">
              <a:noFill/>
              <a:miter lim="800000"/>
              <a:headEnd/>
              <a:tailEnd/>
            </a:ln>
          </p:spPr>
          <p:txBody>
            <a:bodyPr wrap="none">
              <a:spAutoFit/>
            </a:bodyPr>
            <a:lstStyle/>
            <a:p>
              <a:r>
                <a:rPr lang="fr-FR" sz="1600" baseline="0" dirty="0" smtClean="0">
                  <a:latin typeface="Calibri" pitchFamily="34" charset="0"/>
                </a:rPr>
                <a:t>Déplacement de personnes</a:t>
              </a:r>
            </a:p>
            <a:p>
              <a:r>
                <a:rPr lang="fr-FR" sz="1600" i="1" baseline="0" dirty="0" smtClean="0">
                  <a:solidFill>
                    <a:srgbClr val="0094D5"/>
                  </a:solidFill>
                  <a:latin typeface="Calibri" pitchFamily="34" charset="0"/>
                </a:rPr>
                <a:t>Trajets domicile-travail</a:t>
              </a:r>
              <a:r>
                <a:rPr lang="fr-FR" sz="1600" baseline="0" dirty="0">
                  <a:latin typeface="Calibri" pitchFamily="34" charset="0"/>
                </a:rPr>
                <a:t/>
              </a:r>
              <a:br>
                <a:rPr lang="fr-FR" sz="1600" baseline="0" dirty="0">
                  <a:latin typeface="Calibri" pitchFamily="34" charset="0"/>
                </a:rPr>
              </a:br>
              <a:endParaRPr lang="fr-FR" sz="1400" i="1" dirty="0">
                <a:solidFill>
                  <a:srgbClr val="0094D5"/>
                </a:solidFill>
              </a:endParaRPr>
            </a:p>
          </p:txBody>
        </p:sp>
      </p:grpSp>
      <p:grpSp>
        <p:nvGrpSpPr>
          <p:cNvPr id="37" name="Groupe 36"/>
          <p:cNvGrpSpPr/>
          <p:nvPr/>
        </p:nvGrpSpPr>
        <p:grpSpPr>
          <a:xfrm>
            <a:off x="5616116" y="4002546"/>
            <a:ext cx="3168352" cy="2054746"/>
            <a:chOff x="5760132" y="3933056"/>
            <a:chExt cx="2721964" cy="2054746"/>
          </a:xfrm>
        </p:grpSpPr>
        <p:grpSp>
          <p:nvGrpSpPr>
            <p:cNvPr id="36" name="Groupe 35"/>
            <p:cNvGrpSpPr/>
            <p:nvPr/>
          </p:nvGrpSpPr>
          <p:grpSpPr>
            <a:xfrm>
              <a:off x="6372200" y="3933056"/>
              <a:ext cx="1132049" cy="982308"/>
              <a:chOff x="6372200" y="3969060"/>
              <a:chExt cx="1132049" cy="982308"/>
            </a:xfrm>
          </p:grpSpPr>
          <p:sp>
            <p:nvSpPr>
              <p:cNvPr id="27" name="Virage 26"/>
              <p:cNvSpPr/>
              <p:nvPr/>
            </p:nvSpPr>
            <p:spPr bwMode="auto">
              <a:xfrm rot="5400000">
                <a:off x="6390202" y="4239090"/>
                <a:ext cx="360040" cy="396044"/>
              </a:xfrm>
              <a:prstGeom prst="bentArrow">
                <a:avLst>
                  <a:gd name="adj1" fmla="val 46210"/>
                  <a:gd name="adj2" fmla="val 15524"/>
                  <a:gd name="adj3" fmla="val 28791"/>
                  <a:gd name="adj4" fmla="val 32379"/>
                </a:avLst>
              </a:prstGeom>
              <a:noFill/>
              <a:ln w="28575" cap="flat" cmpd="sng" algn="ctr">
                <a:solidFill>
                  <a:srgbClr val="1078C4"/>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2000" b="0" i="0" u="none" strike="noStrike" cap="none" normalizeH="0" baseline="30000" dirty="0" smtClean="0">
                  <a:ln>
                    <a:noFill/>
                  </a:ln>
                  <a:solidFill>
                    <a:schemeClr val="tx1"/>
                  </a:solidFill>
                  <a:effectLst/>
                  <a:latin typeface="Trebuchet MS" pitchFamily="34" charset="0"/>
                </a:endParaRPr>
              </a:p>
            </p:txBody>
          </p:sp>
          <p:pic>
            <p:nvPicPr>
              <p:cNvPr id="58371" name="Picture 3" descr="C:\Documents and Settings\Matthieu Claus\Local Settings\Temporary Internet Files\Content.IE5\3N0667D6\MC900299283[1].wmf"/>
              <p:cNvPicPr>
                <a:picLocks noChangeAspect="1" noChangeArrowheads="1"/>
              </p:cNvPicPr>
              <p:nvPr/>
            </p:nvPicPr>
            <p:blipFill>
              <a:blip r:embed="rId9" cstate="print"/>
              <a:srcRect/>
              <a:stretch>
                <a:fillRect/>
              </a:stretch>
            </p:blipFill>
            <p:spPr bwMode="auto">
              <a:xfrm>
                <a:off x="6660232" y="4617132"/>
                <a:ext cx="334813" cy="334236"/>
              </a:xfrm>
              <a:prstGeom prst="rect">
                <a:avLst/>
              </a:prstGeom>
              <a:noFill/>
            </p:spPr>
          </p:pic>
          <p:pic>
            <p:nvPicPr>
              <p:cNvPr id="58372" name="Picture 4" descr="C:\Documents and Settings\Matthieu Claus\Local Settings\Temporary Internet Files\Content.IE5\CYZ9WQ2R\MC900307742[1].wmf"/>
              <p:cNvPicPr>
                <a:picLocks noChangeAspect="1" noChangeArrowheads="1"/>
              </p:cNvPicPr>
              <p:nvPr/>
            </p:nvPicPr>
            <p:blipFill>
              <a:blip r:embed="rId10" cstate="print"/>
              <a:srcRect/>
              <a:stretch>
                <a:fillRect/>
              </a:stretch>
            </p:blipFill>
            <p:spPr bwMode="auto">
              <a:xfrm>
                <a:off x="6984268" y="3969060"/>
                <a:ext cx="519981" cy="502378"/>
              </a:xfrm>
              <a:prstGeom prst="rect">
                <a:avLst/>
              </a:prstGeom>
              <a:noFill/>
            </p:spPr>
          </p:pic>
          <p:sp>
            <p:nvSpPr>
              <p:cNvPr id="33" name="Pentagone 32"/>
              <p:cNvSpPr/>
              <p:nvPr/>
            </p:nvSpPr>
            <p:spPr bwMode="auto">
              <a:xfrm>
                <a:off x="6372200" y="4149080"/>
                <a:ext cx="612068" cy="108012"/>
              </a:xfrm>
              <a:prstGeom prst="homePlate">
                <a:avLst/>
              </a:prstGeom>
              <a:noFill/>
              <a:ln w="28575" cap="flat" cmpd="sng" algn="ctr">
                <a:solidFill>
                  <a:srgbClr val="1078C4"/>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2000" b="0" i="0" u="none" strike="noStrike" cap="none" normalizeH="0" baseline="30000" dirty="0" smtClean="0">
                  <a:ln>
                    <a:noFill/>
                  </a:ln>
                  <a:solidFill>
                    <a:schemeClr val="tx1"/>
                  </a:solidFill>
                  <a:effectLst/>
                  <a:latin typeface="Trebuchet MS" pitchFamily="34" charset="0"/>
                </a:endParaRPr>
              </a:p>
            </p:txBody>
          </p:sp>
          <p:sp>
            <p:nvSpPr>
              <p:cNvPr id="34" name="Pentagone 33"/>
              <p:cNvSpPr/>
              <p:nvPr/>
            </p:nvSpPr>
            <p:spPr bwMode="auto">
              <a:xfrm>
                <a:off x="6372200" y="4041068"/>
                <a:ext cx="612068" cy="108012"/>
              </a:xfrm>
              <a:prstGeom prst="homePlate">
                <a:avLst/>
              </a:prstGeom>
              <a:noFill/>
              <a:ln w="28575" cap="flat" cmpd="sng" algn="ctr">
                <a:solidFill>
                  <a:srgbClr val="1078C4"/>
                </a:solidFill>
                <a:prstDash val="solid"/>
                <a:round/>
                <a:headEnd type="none" w="med" len="med"/>
                <a:tailEnd type="none" w="med" len="med"/>
              </a:ln>
              <a:effectLst/>
            </p:spPr>
            <p:txBody>
              <a:bodyPr vert="horz" wrap="none" lIns="91440" tIns="45720" rIns="91440" bIns="45720" numCol="1" rtlCol="0" anchor="ctr"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0" lang="fr-FR" sz="2000" b="0" i="0" u="none" strike="noStrike" cap="none" normalizeH="0" baseline="30000" dirty="0" smtClean="0">
                  <a:ln>
                    <a:noFill/>
                  </a:ln>
                  <a:solidFill>
                    <a:schemeClr val="tx1"/>
                  </a:solidFill>
                  <a:effectLst/>
                  <a:latin typeface="Trebuchet MS" pitchFamily="34" charset="0"/>
                </a:endParaRPr>
              </a:p>
            </p:txBody>
          </p:sp>
        </p:grpSp>
        <p:sp>
          <p:nvSpPr>
            <p:cNvPr id="35" name="Rectangle 27"/>
            <p:cNvSpPr>
              <a:spLocks noChangeArrowheads="1"/>
            </p:cNvSpPr>
            <p:nvPr/>
          </p:nvSpPr>
          <p:spPr bwMode="auto">
            <a:xfrm>
              <a:off x="5760132" y="5013176"/>
              <a:ext cx="2721964" cy="974626"/>
            </a:xfrm>
            <a:prstGeom prst="rect">
              <a:avLst/>
            </a:prstGeom>
            <a:noFill/>
            <a:ln w="9525">
              <a:noFill/>
              <a:miter lim="800000"/>
              <a:headEnd/>
              <a:tailEnd/>
            </a:ln>
          </p:spPr>
          <p:txBody>
            <a:bodyPr wrap="square">
              <a:spAutoFit/>
            </a:bodyPr>
            <a:lstStyle/>
            <a:p>
              <a:r>
                <a:rPr lang="fr-FR" sz="1600" baseline="0" dirty="0" smtClean="0">
                  <a:latin typeface="Calibri" pitchFamily="34" charset="0"/>
                </a:rPr>
                <a:t>Gestion des déchets et co-produits</a:t>
              </a:r>
            </a:p>
            <a:p>
              <a:r>
                <a:rPr lang="fr-FR" sz="1600" baseline="0" dirty="0">
                  <a:latin typeface="Calibri" pitchFamily="34" charset="0"/>
                </a:rPr>
                <a:t/>
              </a:r>
              <a:br>
                <a:rPr lang="fr-FR" sz="1600" baseline="0" dirty="0">
                  <a:latin typeface="Calibri" pitchFamily="34" charset="0"/>
                </a:rPr>
              </a:br>
              <a:endParaRPr lang="fr-FR" sz="1400" i="1" dirty="0">
                <a:solidFill>
                  <a:srgbClr val="0094D5"/>
                </a:solidFill>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Adaptation de la méthodologie Bilan Carbone</a:t>
            </a:r>
            <a:r>
              <a:rPr lang="fr-FR" baseline="30000" dirty="0" smtClean="0"/>
              <a:t>®</a:t>
            </a:r>
            <a:endParaRPr lang="fr-FR" baseline="30000" dirty="0"/>
          </a:p>
        </p:txBody>
      </p:sp>
      <p:sp>
        <p:nvSpPr>
          <p:cNvPr id="3" name="Espace réservé du contenu 2"/>
          <p:cNvSpPr>
            <a:spLocks noGrp="1"/>
          </p:cNvSpPr>
          <p:nvPr>
            <p:ph idx="1"/>
          </p:nvPr>
        </p:nvSpPr>
        <p:spPr/>
        <p:txBody>
          <a:bodyPr/>
          <a:lstStyle/>
          <a:p>
            <a:pPr>
              <a:buNone/>
            </a:pPr>
            <a:r>
              <a:rPr lang="fr-FR" b="0" dirty="0" smtClean="0"/>
              <a:t>Objectif de comparaison des filières:</a:t>
            </a:r>
          </a:p>
          <a:p>
            <a:pPr lvl="1">
              <a:buNone/>
            </a:pPr>
            <a:r>
              <a:rPr lang="fr-FR" sz="1800" b="0" kern="1200" dirty="0" smtClean="0">
                <a:solidFill>
                  <a:schemeClr val="tx1">
                    <a:lumMod val="65000"/>
                    <a:lumOff val="35000"/>
                  </a:schemeClr>
                </a:solidFill>
                <a:latin typeface="Calibri" pitchFamily="34" charset="0"/>
                <a:ea typeface="+mn-ea"/>
                <a:cs typeface="+mn-cs"/>
              </a:rPr>
              <a:t>Minerai : 4800 t/an		Recyclage : 3800 t/an</a:t>
            </a:r>
          </a:p>
          <a:p>
            <a:pPr lvl="1">
              <a:buFont typeface="Wingdings"/>
              <a:buChar char="è"/>
            </a:pPr>
            <a:r>
              <a:rPr lang="fr-FR" sz="1800" b="0" kern="1200" dirty="0" smtClean="0">
                <a:solidFill>
                  <a:schemeClr val="tx1">
                    <a:lumMod val="65000"/>
                    <a:lumOff val="35000"/>
                  </a:schemeClr>
                </a:solidFill>
                <a:latin typeface="Calibri" pitchFamily="34" charset="0"/>
                <a:ea typeface="+mn-ea"/>
                <a:cs typeface="+mn-cs"/>
                <a:sym typeface="Wingdings" pitchFamily="2" charset="2"/>
              </a:rPr>
              <a:t>Les bilans sont exprimés par tonne de Titane produit.</a:t>
            </a:r>
          </a:p>
          <a:p>
            <a:pPr lvl="1">
              <a:buFont typeface="Wingdings"/>
              <a:buChar char="è"/>
            </a:pPr>
            <a:endParaRPr lang="fr-FR" sz="2000" b="0" dirty="0" smtClean="0">
              <a:sym typeface="Wingdings" pitchFamily="2" charset="2"/>
            </a:endParaRPr>
          </a:p>
          <a:p>
            <a:pPr>
              <a:spcBef>
                <a:spcPts val="0"/>
              </a:spcBef>
              <a:buNone/>
            </a:pPr>
            <a:r>
              <a:rPr lang="fr-FR" b="0" dirty="0" smtClean="0">
                <a:sym typeface="Wingdings" pitchFamily="2" charset="2"/>
              </a:rPr>
              <a:t>Certaines données collectées non cohérentes</a:t>
            </a:r>
          </a:p>
          <a:p>
            <a:pPr lvl="1">
              <a:buFont typeface="Wingdings"/>
              <a:buChar char="è"/>
            </a:pPr>
            <a:r>
              <a:rPr lang="fr-FR" sz="1800" b="0" kern="1200" dirty="0" smtClean="0">
                <a:solidFill>
                  <a:schemeClr val="tx1">
                    <a:lumMod val="65000"/>
                    <a:lumOff val="35000"/>
                  </a:schemeClr>
                </a:solidFill>
                <a:latin typeface="Calibri" pitchFamily="34" charset="0"/>
                <a:ea typeface="+mn-ea"/>
                <a:cs typeface="+mn-cs"/>
                <a:sym typeface="Wingdings" pitchFamily="2" charset="2"/>
              </a:rPr>
              <a:t>Utilisation de données issues de la littérature ou modélisation.</a:t>
            </a:r>
          </a:p>
          <a:p>
            <a:pPr lvl="1">
              <a:buNone/>
            </a:pPr>
            <a:endParaRPr lang="fr-FR" b="0" dirty="0" smtClean="0">
              <a:sym typeface="Wingdings" pitchFamily="2" charset="2"/>
            </a:endParaRPr>
          </a:p>
          <a:p>
            <a:pPr>
              <a:spcBef>
                <a:spcPts val="0"/>
              </a:spcBef>
              <a:buNone/>
            </a:pPr>
            <a:r>
              <a:rPr lang="fr-FR" b="0" dirty="0" smtClean="0">
                <a:sym typeface="Wingdings" pitchFamily="2" charset="2"/>
              </a:rPr>
              <a:t>Des postes non significatifs sur lesquels les données n’ont pas pu être collectées.</a:t>
            </a:r>
          </a:p>
          <a:p>
            <a:pPr lvl="1">
              <a:buFont typeface="Wingdings"/>
              <a:buChar char="è"/>
            </a:pPr>
            <a:r>
              <a:rPr lang="fr-FR" sz="1800" b="0" kern="1200" dirty="0" smtClean="0">
                <a:solidFill>
                  <a:schemeClr val="tx1">
                    <a:lumMod val="65000"/>
                    <a:lumOff val="35000"/>
                  </a:schemeClr>
                </a:solidFill>
                <a:latin typeface="Calibri" pitchFamily="34" charset="0"/>
                <a:ea typeface="+mn-ea"/>
                <a:cs typeface="+mn-cs"/>
                <a:sym typeface="Wingdings" pitchFamily="2" charset="2"/>
              </a:rPr>
              <a:t>Ces postes non significatifs n’ont pas été modélisés.</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381000" y="228600"/>
            <a:ext cx="6858000" cy="639763"/>
          </a:xfrm>
        </p:spPr>
        <p:txBody>
          <a:bodyPr/>
          <a:lstStyle/>
          <a:p>
            <a:r>
              <a:rPr lang="fr-FR" dirty="0" smtClean="0">
                <a:latin typeface="Arial Rounded MT Bold" pitchFamily="34" charset="0"/>
              </a:rPr>
              <a:t>Méthodologie et résultats</a:t>
            </a:r>
          </a:p>
        </p:txBody>
      </p:sp>
      <p:sp>
        <p:nvSpPr>
          <p:cNvPr id="5" name="Chevron 4"/>
          <p:cNvSpPr>
            <a:spLocks noChangeArrowheads="1"/>
          </p:cNvSpPr>
          <p:nvPr/>
        </p:nvSpPr>
        <p:spPr bwMode="auto">
          <a:xfrm>
            <a:off x="683568" y="2132856"/>
            <a:ext cx="285750" cy="142875"/>
          </a:xfrm>
          <a:prstGeom prst="chevron">
            <a:avLst>
              <a:gd name="adj" fmla="val 50000"/>
            </a:avLst>
          </a:prstGeom>
          <a:solidFill>
            <a:srgbClr val="0094D5"/>
          </a:solidFill>
          <a:ln w="9525" algn="ctr">
            <a:noFill/>
            <a:round/>
            <a:headEnd/>
            <a:tailEnd/>
          </a:ln>
        </p:spPr>
        <p:txBody>
          <a:bodyPr wrap="none" anchor="ctr"/>
          <a:lstStyle/>
          <a:p>
            <a:pPr algn="ctr"/>
            <a:endParaRPr lang="fr-FR" dirty="0"/>
          </a:p>
        </p:txBody>
      </p:sp>
      <p:sp>
        <p:nvSpPr>
          <p:cNvPr id="8" name="Rectangle 3"/>
          <p:cNvSpPr txBox="1">
            <a:spLocks noChangeArrowheads="1"/>
          </p:cNvSpPr>
          <p:nvPr/>
        </p:nvSpPr>
        <p:spPr bwMode="auto">
          <a:xfrm>
            <a:off x="1176338" y="1566863"/>
            <a:ext cx="6815137" cy="3322637"/>
          </a:xfrm>
          <a:prstGeom prst="rect">
            <a:avLst/>
          </a:prstGeom>
          <a:noFill/>
          <a:ln w="9525">
            <a:noFill/>
            <a:miter lim="800000"/>
            <a:headEnd/>
            <a:tailEnd/>
          </a:ln>
          <a:effectLst/>
        </p:spPr>
        <p:txBody>
          <a:bodyPr/>
          <a:lstStyle/>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Périmètre et méthodologie</a:t>
            </a: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Filière Minerai</a:t>
            </a:r>
            <a:endParaRPr lang="fr-FR" sz="2400" kern="0" baseline="0" dirty="0">
              <a:solidFill>
                <a:srgbClr val="4D4D4D"/>
              </a:solidFill>
              <a:latin typeface="Calibri" pitchFamily="34" charset="0"/>
            </a:endParaRP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Filière Recyclage</a:t>
            </a:r>
          </a:p>
          <a:p>
            <a:pPr marL="457200" indent="-457200">
              <a:spcBef>
                <a:spcPts val="0"/>
              </a:spcBef>
              <a:buClr>
                <a:srgbClr val="0094D5"/>
              </a:buClr>
              <a:buSzPct val="80000"/>
              <a:buFont typeface="+mj-lt"/>
              <a:buAutoNum type="arabicPeriod"/>
              <a:defRPr/>
            </a:pPr>
            <a:r>
              <a:rPr lang="fr-FR" sz="2400" kern="0" baseline="0" dirty="0" smtClean="0">
                <a:solidFill>
                  <a:srgbClr val="4D4D4D"/>
                </a:solidFill>
                <a:latin typeface="Calibri" pitchFamily="34" charset="0"/>
              </a:rPr>
              <a:t>Comparatif des filières</a:t>
            </a:r>
          </a:p>
          <a:p>
            <a:pPr marL="742950" lvl="1" indent="-285750">
              <a:spcBef>
                <a:spcPts val="0"/>
              </a:spcBef>
              <a:buClr>
                <a:srgbClr val="0094D5"/>
              </a:buClr>
              <a:buSzPct val="80000"/>
              <a:defRPr/>
            </a:pPr>
            <a:endParaRPr lang="fr-FR" sz="1600" kern="0" baseline="0" dirty="0">
              <a:solidFill>
                <a:srgbClr val="4D4D4D"/>
              </a:solidFill>
              <a:latin typeface="Calibri" pitchFamily="34" charset="0"/>
            </a:endParaRPr>
          </a:p>
          <a:p>
            <a:pPr marL="0" lvl="1">
              <a:spcBef>
                <a:spcPts val="0"/>
              </a:spcBef>
              <a:buClr>
                <a:srgbClr val="0094D5"/>
              </a:buClr>
              <a:buSzPct val="80000"/>
              <a:defRPr/>
            </a:pPr>
            <a:endParaRPr lang="fr-FR" sz="2000" kern="0" baseline="0" dirty="0">
              <a:solidFill>
                <a:srgbClr val="0094D5"/>
              </a:solidFill>
              <a:latin typeface="Calibri" pitchFamily="34" charset="0"/>
            </a:endParaRPr>
          </a:p>
          <a:p>
            <a:pPr marL="0" lvl="1">
              <a:spcBef>
                <a:spcPts val="0"/>
              </a:spcBef>
              <a:buClr>
                <a:srgbClr val="0094D5"/>
              </a:buClr>
              <a:buSzPct val="80000"/>
              <a:defRPr/>
            </a:pPr>
            <a:endParaRPr lang="fr-FR" sz="2000" kern="0" baseline="0" dirty="0">
              <a:solidFill>
                <a:srgbClr val="0094D5"/>
              </a:solidFill>
              <a:latin typeface="Calibri" pitchFamily="34" charset="0"/>
            </a:endParaRPr>
          </a:p>
          <a:p>
            <a:pPr marL="342900" indent="-342900">
              <a:spcBef>
                <a:spcPts val="0"/>
              </a:spcBef>
              <a:buClr>
                <a:srgbClr val="C2B477"/>
              </a:buClr>
              <a:defRPr/>
            </a:pPr>
            <a:endParaRPr lang="fr-FR" sz="1600" kern="0" baseline="0" dirty="0">
              <a:solidFill>
                <a:srgbClr val="4D4D4D"/>
              </a:solidFill>
              <a:latin typeface="Calibri" pitchFamily="34" charset="0"/>
            </a:endParaRPr>
          </a:p>
          <a:p>
            <a:pPr marL="342900" indent="-342900">
              <a:spcBef>
                <a:spcPts val="0"/>
              </a:spcBef>
              <a:buClr>
                <a:srgbClr val="C2B477"/>
              </a:buClr>
              <a:defRPr/>
            </a:pPr>
            <a:endParaRPr lang="fr-FR" sz="1600" kern="0" baseline="0" dirty="0">
              <a:solidFill>
                <a:srgbClr val="000752"/>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742950" lvl="1" indent="-285750">
              <a:spcBef>
                <a:spcPct val="20000"/>
              </a:spcBef>
              <a:buClr>
                <a:srgbClr val="0094D5"/>
              </a:buClr>
              <a:buSzPct val="80000"/>
              <a:buFont typeface="Wingdings" pitchFamily="52" charset="2"/>
              <a:buNone/>
              <a:defRPr/>
            </a:pPr>
            <a:endParaRPr lang="fr-FR" sz="1600" kern="0" baseline="0" dirty="0">
              <a:solidFill>
                <a:srgbClr val="000752"/>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a:p>
            <a:pPr marL="342900" indent="-342900">
              <a:spcBef>
                <a:spcPct val="50000"/>
              </a:spcBef>
              <a:buClr>
                <a:srgbClr val="C2B477"/>
              </a:buClr>
              <a:defRPr/>
            </a:pPr>
            <a:endParaRPr lang="fr-FR" sz="2400" kern="0" baseline="0" dirty="0">
              <a:solidFill>
                <a:srgbClr val="0094D5"/>
              </a:solidFill>
              <a:latin typeface="Calibri"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theme/theme1.xml><?xml version="1.0" encoding="utf-8"?>
<a:theme xmlns:a="http://schemas.openxmlformats.org/drawingml/2006/main" name="Modèle par défaut">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odèle par défau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28575" cap="flat" cmpd="sng" algn="ctr">
          <a:solidFill>
            <a:srgbClr val="1078C4"/>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30000" smtClean="0">
            <a:ln>
              <a:noFill/>
            </a:ln>
            <a:solidFill>
              <a:schemeClr val="tx1"/>
            </a:solidFill>
            <a:effectLst/>
            <a:latin typeface="Trebuchet MS" pitchFamily="34" charset="0"/>
          </a:defRPr>
        </a:defPPr>
      </a:lstStyle>
    </a:spDef>
    <a:lnDef>
      <a:spPr bwMode="auto">
        <a:xfrm>
          <a:off x="0" y="0"/>
          <a:ext cx="1" cy="1"/>
        </a:xfrm>
        <a:custGeom>
          <a:avLst/>
          <a:gdLst/>
          <a:ahLst/>
          <a:cxnLst/>
          <a:rect l="0" t="0" r="0" b="0"/>
          <a:pathLst/>
        </a:custGeom>
        <a:noFill/>
        <a:ln w="28575" cap="flat" cmpd="sng" algn="ctr">
          <a:solidFill>
            <a:srgbClr val="1078C4"/>
          </a:solidFill>
          <a:prstDash val="solid"/>
          <a:round/>
          <a:headEnd type="none" w="med" len="med"/>
          <a:tailEnd type="none" w="med" len="med"/>
        </a:ln>
        <a:effectLst/>
      </a:spPr>
      <a:bodyPr vert="horz" wrap="none" lIns="91440" tIns="45720" rIns="91440" bIns="4572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fr-FR" sz="1800" b="0" i="0" u="none" strike="noStrike" cap="none" normalizeH="0" baseline="30000" smtClean="0">
            <a:ln>
              <a:noFill/>
            </a:ln>
            <a:solidFill>
              <a:schemeClr val="tx1"/>
            </a:solidFill>
            <a:effectLst/>
            <a:latin typeface="Trebuchet MS" pitchFamily="34" charset="0"/>
          </a:defRPr>
        </a:defPPr>
      </a:lstStyle>
    </a:lnDef>
  </a:objectDefaults>
  <a:extraClrSchemeLst>
    <a:extraClrScheme>
      <a:clrScheme name="Modèle par défau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Modèle par défaut 8">
        <a:dk1>
          <a:srgbClr val="000000"/>
        </a:dk1>
        <a:lt1>
          <a:srgbClr val="FFFFFF"/>
        </a:lt1>
        <a:dk2>
          <a:srgbClr val="000000"/>
        </a:dk2>
        <a:lt2>
          <a:srgbClr val="808080"/>
        </a:lt2>
        <a:accent1>
          <a:srgbClr val="C7B931"/>
        </a:accent1>
        <a:accent2>
          <a:srgbClr val="96992D"/>
        </a:accent2>
        <a:accent3>
          <a:srgbClr val="FFFFFF"/>
        </a:accent3>
        <a:accent4>
          <a:srgbClr val="000000"/>
        </a:accent4>
        <a:accent5>
          <a:srgbClr val="E0D9AD"/>
        </a:accent5>
        <a:accent6>
          <a:srgbClr val="878A28"/>
        </a:accent6>
        <a:hlink>
          <a:srgbClr val="777F2D"/>
        </a:hlink>
        <a:folHlink>
          <a:srgbClr val="B2B2B2"/>
        </a:folHlink>
      </a:clrScheme>
      <a:clrMap bg1="lt1" tx1="dk1" bg2="lt2" tx2="dk2" accent1="accent1" accent2="accent2" accent3="accent3" accent4="accent4" accent5="accent5" accent6="accent6" hlink="hlink" folHlink="folHlink"/>
    </a:extraClrScheme>
    <a:extraClrScheme>
      <a:clrScheme name="Modèle par défaut 9">
        <a:dk1>
          <a:srgbClr val="000752"/>
        </a:dk1>
        <a:lt1>
          <a:srgbClr val="FFFFFF"/>
        </a:lt1>
        <a:dk2>
          <a:srgbClr val="000000"/>
        </a:dk2>
        <a:lt2>
          <a:srgbClr val="808080"/>
        </a:lt2>
        <a:accent1>
          <a:srgbClr val="C7B931"/>
        </a:accent1>
        <a:accent2>
          <a:srgbClr val="96992D"/>
        </a:accent2>
        <a:accent3>
          <a:srgbClr val="FFFFFF"/>
        </a:accent3>
        <a:accent4>
          <a:srgbClr val="000545"/>
        </a:accent4>
        <a:accent5>
          <a:srgbClr val="E0D9AD"/>
        </a:accent5>
        <a:accent6>
          <a:srgbClr val="878A28"/>
        </a:accent6>
        <a:hlink>
          <a:srgbClr val="777F2D"/>
        </a:hlink>
        <a:folHlink>
          <a:srgbClr val="B2B2B2"/>
        </a:folHlink>
      </a:clrScheme>
      <a:clrMap bg1="lt1" tx1="dk1" bg2="lt2" tx2="dk2" accent1="accent1" accent2="accent2" accent3="accent3" accent4="accent4" accent5="accent5" accent6="accent6" hlink="hlink" folHlink="folHlink"/>
    </a:extraClrScheme>
    <a:extraClrScheme>
      <a:clrScheme name="Modèle par défaut 10">
        <a:dk1>
          <a:srgbClr val="000752"/>
        </a:dk1>
        <a:lt1>
          <a:srgbClr val="FFFFFF"/>
        </a:lt1>
        <a:dk2>
          <a:srgbClr val="000000"/>
        </a:dk2>
        <a:lt2>
          <a:srgbClr val="808080"/>
        </a:lt2>
        <a:accent1>
          <a:srgbClr val="0094D5"/>
        </a:accent1>
        <a:accent2>
          <a:srgbClr val="96992D"/>
        </a:accent2>
        <a:accent3>
          <a:srgbClr val="FFFFFF"/>
        </a:accent3>
        <a:accent4>
          <a:srgbClr val="000545"/>
        </a:accent4>
        <a:accent5>
          <a:srgbClr val="AAC8E7"/>
        </a:accent5>
        <a:accent6>
          <a:srgbClr val="878A28"/>
        </a:accent6>
        <a:hlink>
          <a:srgbClr val="777F2D"/>
        </a:hlink>
        <a:folHlink>
          <a:srgbClr val="B2B2B2"/>
        </a:folHlink>
      </a:clrScheme>
      <a:clrMap bg1="lt1" tx1="dk1" bg2="lt2" tx2="dk2" accent1="accent1" accent2="accent2" accent3="accent3" accent4="accent4" accent5="accent5" accent6="accent6" hlink="hlink" folHlink="folHlink"/>
    </a:extraClrScheme>
    <a:extraClrScheme>
      <a:clrScheme name="Modèle par défaut 11">
        <a:dk1>
          <a:srgbClr val="000752"/>
        </a:dk1>
        <a:lt1>
          <a:srgbClr val="FFFFFF"/>
        </a:lt1>
        <a:dk2>
          <a:srgbClr val="FFFFFF"/>
        </a:dk2>
        <a:lt2>
          <a:srgbClr val="808080"/>
        </a:lt2>
        <a:accent1>
          <a:srgbClr val="0094D5"/>
        </a:accent1>
        <a:accent2>
          <a:srgbClr val="96992D"/>
        </a:accent2>
        <a:accent3>
          <a:srgbClr val="FFFFFF"/>
        </a:accent3>
        <a:accent4>
          <a:srgbClr val="000545"/>
        </a:accent4>
        <a:accent5>
          <a:srgbClr val="AAC8E7"/>
        </a:accent5>
        <a:accent6>
          <a:srgbClr val="878A28"/>
        </a:accent6>
        <a:hlink>
          <a:srgbClr val="777F2D"/>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odèle par défau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odèle par défau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Modèle par défaut">
    <a:majorFont>
      <a:latin typeface="Trebuchet MS"/>
      <a:ea typeface=""/>
      <a:cs typeface=""/>
    </a:majorFont>
    <a:minorFont>
      <a:latin typeface="Trebuchet M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emplate>Flow</Template>
  <TotalTime>4856</TotalTime>
  <Words>1030</Words>
  <Application>Microsoft Office PowerPoint</Application>
  <PresentationFormat>Affichage à l'écran (4:3)</PresentationFormat>
  <Paragraphs>312</Paragraphs>
  <Slides>33</Slides>
  <Notes>17</Notes>
  <HiddenSlides>0</HiddenSlides>
  <MMClips>0</MMClips>
  <ScaleCrop>false</ScaleCrop>
  <HeadingPairs>
    <vt:vector size="6" baseType="variant">
      <vt:variant>
        <vt:lpstr>Thème</vt:lpstr>
      </vt:variant>
      <vt:variant>
        <vt:i4>1</vt:i4>
      </vt:variant>
      <vt:variant>
        <vt:lpstr>Titres des diapositives</vt:lpstr>
      </vt:variant>
      <vt:variant>
        <vt:i4>33</vt:i4>
      </vt:variant>
      <vt:variant>
        <vt:lpstr>Diaporamas personnalisés</vt:lpstr>
      </vt:variant>
      <vt:variant>
        <vt:i4>1</vt:i4>
      </vt:variant>
    </vt:vector>
  </HeadingPairs>
  <TitlesOfParts>
    <vt:vector size="35" baseType="lpstr">
      <vt:lpstr>Modèle par défaut</vt:lpstr>
      <vt:lpstr>Diapositive 1</vt:lpstr>
      <vt:lpstr>Rappel des objectifs</vt:lpstr>
      <vt:lpstr>Réduire, certes, mais de combien ?</vt:lpstr>
      <vt:lpstr>Méthodologie et résultats</vt:lpstr>
      <vt:lpstr>Carte d’identité du périmètre étudié</vt:lpstr>
      <vt:lpstr>Méthodologie</vt:lpstr>
      <vt:lpstr>Postes pris en compte</vt:lpstr>
      <vt:lpstr>Adaptation de la méthodologie Bilan Carbone®</vt:lpstr>
      <vt:lpstr>Méthodologie et résultats</vt:lpstr>
      <vt:lpstr>Quantification carbone de la filière minerai</vt:lpstr>
      <vt:lpstr>Etape 1 : extraction d’ilménite</vt:lpstr>
      <vt:lpstr>Etape 1 : extraction d’ilménite</vt:lpstr>
      <vt:lpstr>Etape 2 : Procédé Kroll</vt:lpstr>
      <vt:lpstr>Etape 2 : Procédé Kroll (Eponges)</vt:lpstr>
      <vt:lpstr>Etape 3 : Compactage et fusions VAR</vt:lpstr>
      <vt:lpstr>Etape 3 : Compactage et fusions VAR</vt:lpstr>
      <vt:lpstr>Synthèse de la filière Minerai</vt:lpstr>
      <vt:lpstr>Filière Minerai à l’échelle mondiale</vt:lpstr>
      <vt:lpstr>Filière Minerai à l’échelle mondiale</vt:lpstr>
      <vt:lpstr>Méthodologie et résultats</vt:lpstr>
      <vt:lpstr>Quantification carbone de la filière « recyclage »</vt:lpstr>
      <vt:lpstr>Etape 1 : Approvisionnement et traitement et conditionnement</vt:lpstr>
      <vt:lpstr>Etape 1 : Approvisionnement, préparation et conditionnement</vt:lpstr>
      <vt:lpstr>Etape 2 : Fusion EB CH + VAR</vt:lpstr>
      <vt:lpstr>Etape 2 : Fusion EB CHR + VAR</vt:lpstr>
      <vt:lpstr>Synthèse de la filière Recyclage</vt:lpstr>
      <vt:lpstr>Filière Recyclage EBCH-VAR en France selon provenance des éponges</vt:lpstr>
      <vt:lpstr>Méthodologie et résultats</vt:lpstr>
      <vt:lpstr>Comparaison des filières</vt:lpstr>
      <vt:lpstr>Comparaison des filières</vt:lpstr>
      <vt:lpstr>Des résultats qui représentent …</vt:lpstr>
      <vt:lpstr>Les étapes suivantes</vt:lpstr>
      <vt:lpstr>Diapositive 33</vt:lpstr>
      <vt:lpstr>Diaporama personnalisé 1</vt:lpstr>
    </vt:vector>
  </TitlesOfParts>
  <Manager/>
  <Company>Surunnuage</Company>
  <LinksUpToDate>false</LinksUpToDate>
  <SharedDoc>false</SharedDoc>
  <HyperlinkBase/>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Bilan Carbone</dc:title>
  <dc:creator>Matthieu CLAUS</dc:creator>
  <cp:keywords/>
  <cp:lastModifiedBy>matthieu.claus</cp:lastModifiedBy>
  <cp:revision>1466</cp:revision>
  <dcterms:created xsi:type="dcterms:W3CDTF">2000-09-14T15:30:50Z</dcterms:created>
  <dcterms:modified xsi:type="dcterms:W3CDTF">2011-05-17T09:26:08Z</dcterms:modified>
</cp:coreProperties>
</file>