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3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5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0" r:id="rId2"/>
    <p:sldMasterId id="2147483911" r:id="rId3"/>
    <p:sldMasterId id="2147483912" r:id="rId4"/>
    <p:sldMasterId id="2147484624" r:id="rId5"/>
    <p:sldMasterId id="2147484703" r:id="rId6"/>
    <p:sldMasterId id="2147484716" r:id="rId7"/>
  </p:sldMasterIdLst>
  <p:notesMasterIdLst>
    <p:notesMasterId r:id="rId37"/>
  </p:notesMasterIdLst>
  <p:handoutMasterIdLst>
    <p:handoutMasterId r:id="rId38"/>
  </p:handoutMasterIdLst>
  <p:sldIdLst>
    <p:sldId id="256" r:id="rId8"/>
    <p:sldId id="296" r:id="rId9"/>
    <p:sldId id="266" r:id="rId10"/>
    <p:sldId id="298" r:id="rId11"/>
    <p:sldId id="299" r:id="rId12"/>
    <p:sldId id="300" r:id="rId13"/>
    <p:sldId id="270" r:id="rId14"/>
    <p:sldId id="272" r:id="rId15"/>
    <p:sldId id="275" r:id="rId16"/>
    <p:sldId id="276" r:id="rId17"/>
    <p:sldId id="317" r:id="rId18"/>
    <p:sldId id="328" r:id="rId19"/>
    <p:sldId id="323" r:id="rId20"/>
    <p:sldId id="327" r:id="rId21"/>
    <p:sldId id="325" r:id="rId22"/>
    <p:sldId id="346" r:id="rId23"/>
    <p:sldId id="283" r:id="rId24"/>
    <p:sldId id="331" r:id="rId25"/>
    <p:sldId id="285" r:id="rId26"/>
    <p:sldId id="332" r:id="rId27"/>
    <p:sldId id="335" r:id="rId28"/>
    <p:sldId id="334" r:id="rId29"/>
    <p:sldId id="347" r:id="rId30"/>
    <p:sldId id="280" r:id="rId31"/>
    <p:sldId id="348" r:id="rId32"/>
    <p:sldId id="353" r:id="rId33"/>
    <p:sldId id="349" r:id="rId34"/>
    <p:sldId id="350" r:id="rId35"/>
    <p:sldId id="351" r:id="rId36"/>
  </p:sldIdLst>
  <p:sldSz cx="9144000" cy="6858000" type="screen4x3"/>
  <p:notesSz cx="6797675" cy="9926638"/>
  <p:custDataLst>
    <p:tags r:id="rId39"/>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0000"/>
    <a:srgbClr val="FF0066"/>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1" autoAdjust="0"/>
    <p:restoredTop sz="94668" autoAdjust="0"/>
  </p:normalViewPr>
  <p:slideViewPr>
    <p:cSldViewPr>
      <p:cViewPr>
        <p:scale>
          <a:sx n="66" d="100"/>
          <a:sy n="66" d="100"/>
        </p:scale>
        <p:origin x="-101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Evolution des Prix du TA6V</a:t>
            </a:r>
          </a:p>
          <a:p>
            <a:pPr>
              <a:defRPr/>
            </a:pPr>
            <a:r>
              <a:rPr lang="en-US"/>
              <a:t>$/kg, source </a:t>
            </a:r>
            <a:r>
              <a:rPr lang="en-US" i="1"/>
              <a:t>metalprices.com</a:t>
            </a:r>
          </a:p>
        </c:rich>
      </c:tx>
      <c:layout/>
      <c:overlay val="0"/>
    </c:title>
    <c:autoTitleDeleted val="0"/>
    <c:plotArea>
      <c:layout/>
      <c:lineChart>
        <c:grouping val="standard"/>
        <c:varyColors val="0"/>
        <c:ser>
          <c:idx val="0"/>
          <c:order val="0"/>
          <c:tx>
            <c:strRef>
              <c:f>Synthese!$B$4</c:f>
              <c:strCache>
                <c:ptCount val="1"/>
                <c:pt idx="0">
                  <c:v>Lingot TA6V</c:v>
                </c:pt>
              </c:strCache>
            </c:strRef>
          </c:tx>
          <c:marker>
            <c:symbol val="none"/>
          </c:marker>
          <c:cat>
            <c:numRef>
              <c:f>Synthese!$A$5:$A$105</c:f>
              <c:numCache>
                <c:formatCode>mmm\-aa</c:formatCode>
                <c:ptCount val="101"/>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pt idx="72">
                  <c:v>40634</c:v>
                </c:pt>
                <c:pt idx="73">
                  <c:v>40664</c:v>
                </c:pt>
                <c:pt idx="74">
                  <c:v>40695</c:v>
                </c:pt>
                <c:pt idx="75">
                  <c:v>40725</c:v>
                </c:pt>
                <c:pt idx="76">
                  <c:v>40756</c:v>
                </c:pt>
                <c:pt idx="77">
                  <c:v>40787</c:v>
                </c:pt>
                <c:pt idx="78">
                  <c:v>40817</c:v>
                </c:pt>
                <c:pt idx="79">
                  <c:v>40848</c:v>
                </c:pt>
                <c:pt idx="80">
                  <c:v>40878</c:v>
                </c:pt>
                <c:pt idx="81">
                  <c:v>40909</c:v>
                </c:pt>
                <c:pt idx="82">
                  <c:v>40940</c:v>
                </c:pt>
                <c:pt idx="83">
                  <c:v>40969</c:v>
                </c:pt>
                <c:pt idx="84">
                  <c:v>41000</c:v>
                </c:pt>
                <c:pt idx="85">
                  <c:v>41030</c:v>
                </c:pt>
                <c:pt idx="86">
                  <c:v>41061</c:v>
                </c:pt>
                <c:pt idx="87">
                  <c:v>41091</c:v>
                </c:pt>
                <c:pt idx="88">
                  <c:v>41122</c:v>
                </c:pt>
                <c:pt idx="89">
                  <c:v>41153</c:v>
                </c:pt>
                <c:pt idx="90">
                  <c:v>41183</c:v>
                </c:pt>
                <c:pt idx="91">
                  <c:v>41214</c:v>
                </c:pt>
                <c:pt idx="92">
                  <c:v>41244</c:v>
                </c:pt>
                <c:pt idx="93">
                  <c:v>41275</c:v>
                </c:pt>
                <c:pt idx="94">
                  <c:v>41306</c:v>
                </c:pt>
                <c:pt idx="95">
                  <c:v>41334</c:v>
                </c:pt>
                <c:pt idx="96">
                  <c:v>41365</c:v>
                </c:pt>
                <c:pt idx="97">
                  <c:v>41395</c:v>
                </c:pt>
                <c:pt idx="98">
                  <c:v>41426</c:v>
                </c:pt>
                <c:pt idx="99">
                  <c:v>41456</c:v>
                </c:pt>
                <c:pt idx="100">
                  <c:v>41487</c:v>
                </c:pt>
              </c:numCache>
            </c:numRef>
          </c:cat>
          <c:val>
            <c:numRef>
              <c:f>Synthese!$B$5:$B$105</c:f>
              <c:numCache>
                <c:formatCode>Standard</c:formatCode>
                <c:ptCount val="101"/>
                <c:pt idx="0">
                  <c:v>45.746000000000002</c:v>
                </c:pt>
                <c:pt idx="1">
                  <c:v>45.746000000000002</c:v>
                </c:pt>
                <c:pt idx="2">
                  <c:v>45.746000000000002</c:v>
                </c:pt>
                <c:pt idx="3">
                  <c:v>45.746000000000002</c:v>
                </c:pt>
                <c:pt idx="4">
                  <c:v>45.746000000000002</c:v>
                </c:pt>
                <c:pt idx="5">
                  <c:v>49.603999999999999</c:v>
                </c:pt>
                <c:pt idx="6">
                  <c:v>50.707000000000001</c:v>
                </c:pt>
                <c:pt idx="7">
                  <c:v>50.707000000000001</c:v>
                </c:pt>
                <c:pt idx="8">
                  <c:v>54.014000000000003</c:v>
                </c:pt>
                <c:pt idx="9">
                  <c:v>57.320999999999998</c:v>
                </c:pt>
                <c:pt idx="10">
                  <c:v>57.320999999999998</c:v>
                </c:pt>
                <c:pt idx="11">
                  <c:v>57.320999999999998</c:v>
                </c:pt>
                <c:pt idx="12">
                  <c:v>65.037000000000006</c:v>
                </c:pt>
                <c:pt idx="13">
                  <c:v>66.138999999999996</c:v>
                </c:pt>
                <c:pt idx="14">
                  <c:v>67.241</c:v>
                </c:pt>
                <c:pt idx="15">
                  <c:v>67.241</c:v>
                </c:pt>
                <c:pt idx="16">
                  <c:v>67.241</c:v>
                </c:pt>
                <c:pt idx="17">
                  <c:v>66.69</c:v>
                </c:pt>
                <c:pt idx="18">
                  <c:v>66.138999999999996</c:v>
                </c:pt>
                <c:pt idx="19">
                  <c:v>63.933999999999997</c:v>
                </c:pt>
                <c:pt idx="20">
                  <c:v>62.832000000000001</c:v>
                </c:pt>
                <c:pt idx="21">
                  <c:v>65.036000000000001</c:v>
                </c:pt>
                <c:pt idx="22">
                  <c:v>63.933999999999997</c:v>
                </c:pt>
                <c:pt idx="23">
                  <c:v>59.524999999999999</c:v>
                </c:pt>
                <c:pt idx="24">
                  <c:v>56.218000000000004</c:v>
                </c:pt>
                <c:pt idx="25">
                  <c:v>55.667000000000002</c:v>
                </c:pt>
                <c:pt idx="26">
                  <c:v>55.116</c:v>
                </c:pt>
                <c:pt idx="27">
                  <c:v>48.502000000000002</c:v>
                </c:pt>
                <c:pt idx="28">
                  <c:v>44.093000000000004</c:v>
                </c:pt>
                <c:pt idx="29">
                  <c:v>44.093000000000004</c:v>
                </c:pt>
                <c:pt idx="30">
                  <c:v>44.093000000000004</c:v>
                </c:pt>
                <c:pt idx="31">
                  <c:v>44.46</c:v>
                </c:pt>
                <c:pt idx="32">
                  <c:v>43.128</c:v>
                </c:pt>
                <c:pt idx="33">
                  <c:v>40.786000000000001</c:v>
                </c:pt>
                <c:pt idx="34">
                  <c:v>39.131999999999998</c:v>
                </c:pt>
                <c:pt idx="35">
                  <c:v>38.994</c:v>
                </c:pt>
                <c:pt idx="36">
                  <c:v>38.856999999999999</c:v>
                </c:pt>
                <c:pt idx="37">
                  <c:v>37.271999999999998</c:v>
                </c:pt>
                <c:pt idx="38">
                  <c:v>36.375999999999998</c:v>
                </c:pt>
                <c:pt idx="39">
                  <c:v>36.375999999999998</c:v>
                </c:pt>
                <c:pt idx="40">
                  <c:v>34.033999999999999</c:v>
                </c:pt>
                <c:pt idx="41">
                  <c:v>32.243000000000002</c:v>
                </c:pt>
                <c:pt idx="42">
                  <c:v>30.864999999999998</c:v>
                </c:pt>
                <c:pt idx="43">
                  <c:v>30.864999999999998</c:v>
                </c:pt>
                <c:pt idx="44">
                  <c:v>30.314</c:v>
                </c:pt>
                <c:pt idx="45">
                  <c:v>30.314</c:v>
                </c:pt>
                <c:pt idx="46">
                  <c:v>28.66</c:v>
                </c:pt>
                <c:pt idx="47">
                  <c:v>26.731000000000002</c:v>
                </c:pt>
                <c:pt idx="48">
                  <c:v>23.7</c:v>
                </c:pt>
                <c:pt idx="49">
                  <c:v>23.241</c:v>
                </c:pt>
                <c:pt idx="50">
                  <c:v>21.459</c:v>
                </c:pt>
                <c:pt idx="51">
                  <c:v>20.393000000000001</c:v>
                </c:pt>
                <c:pt idx="52">
                  <c:v>19.98</c:v>
                </c:pt>
                <c:pt idx="53">
                  <c:v>18.739000000000001</c:v>
                </c:pt>
                <c:pt idx="54">
                  <c:v>18.821999999999999</c:v>
                </c:pt>
                <c:pt idx="55">
                  <c:v>18.657</c:v>
                </c:pt>
                <c:pt idx="56">
                  <c:v>18.684000000000001</c:v>
                </c:pt>
                <c:pt idx="57">
                  <c:v>18.739000000000001</c:v>
                </c:pt>
                <c:pt idx="58">
                  <c:v>19.318000000000001</c:v>
                </c:pt>
                <c:pt idx="59">
                  <c:v>19.978999999999999</c:v>
                </c:pt>
                <c:pt idx="60">
                  <c:v>20.393000000000001</c:v>
                </c:pt>
                <c:pt idx="61">
                  <c:v>21.771000000000001</c:v>
                </c:pt>
                <c:pt idx="62">
                  <c:v>22.321999999999999</c:v>
                </c:pt>
                <c:pt idx="63">
                  <c:v>23.423999999999999</c:v>
                </c:pt>
                <c:pt idx="64">
                  <c:v>23.423999999999999</c:v>
                </c:pt>
                <c:pt idx="65">
                  <c:v>24.251000000000001</c:v>
                </c:pt>
                <c:pt idx="66">
                  <c:v>24.527000000000001</c:v>
                </c:pt>
                <c:pt idx="67">
                  <c:v>25.353000000000002</c:v>
                </c:pt>
                <c:pt idx="68">
                  <c:v>26.18</c:v>
                </c:pt>
                <c:pt idx="69">
                  <c:v>26.456</c:v>
                </c:pt>
                <c:pt idx="70">
                  <c:v>26.594000000000001</c:v>
                </c:pt>
                <c:pt idx="71">
                  <c:v>26.731000000000002</c:v>
                </c:pt>
                <c:pt idx="72">
                  <c:v>26.731000000000002</c:v>
                </c:pt>
                <c:pt idx="73">
                  <c:v>27.283000000000001</c:v>
                </c:pt>
                <c:pt idx="74">
                  <c:v>27.283000000000001</c:v>
                </c:pt>
                <c:pt idx="75">
                  <c:v>27.283000000000001</c:v>
                </c:pt>
                <c:pt idx="76">
                  <c:v>27.283000000000001</c:v>
                </c:pt>
                <c:pt idx="77">
                  <c:v>27.779</c:v>
                </c:pt>
                <c:pt idx="78">
                  <c:v>27.834</c:v>
                </c:pt>
                <c:pt idx="79">
                  <c:v>27.834</c:v>
                </c:pt>
                <c:pt idx="80">
                  <c:v>27.834</c:v>
                </c:pt>
                <c:pt idx="81">
                  <c:v>26.456</c:v>
                </c:pt>
                <c:pt idx="82">
                  <c:v>25.904</c:v>
                </c:pt>
                <c:pt idx="83">
                  <c:v>25.904</c:v>
                </c:pt>
                <c:pt idx="84">
                  <c:v>25.076000000000001</c:v>
                </c:pt>
                <c:pt idx="85">
                  <c:v>25.0776</c:v>
                </c:pt>
                <c:pt idx="86">
                  <c:v>24.802</c:v>
                </c:pt>
                <c:pt idx="87">
                  <c:v>24.802</c:v>
                </c:pt>
                <c:pt idx="88">
                  <c:v>23.6997</c:v>
                </c:pt>
                <c:pt idx="89">
                  <c:v>23.424099999999999</c:v>
                </c:pt>
                <c:pt idx="90">
                  <c:v>23.424099999999999</c:v>
                </c:pt>
                <c:pt idx="91">
                  <c:v>23.424099999999999</c:v>
                </c:pt>
                <c:pt idx="92">
                  <c:v>23.369</c:v>
                </c:pt>
                <c:pt idx="93">
                  <c:v>22.872900000000001</c:v>
                </c:pt>
                <c:pt idx="94">
                  <c:v>22.872900000000001</c:v>
                </c:pt>
                <c:pt idx="95">
                  <c:v>22.5974</c:v>
                </c:pt>
                <c:pt idx="96">
                  <c:v>22.5974</c:v>
                </c:pt>
                <c:pt idx="97">
                  <c:v>22.5974</c:v>
                </c:pt>
                <c:pt idx="98">
                  <c:v>22.3218</c:v>
                </c:pt>
                <c:pt idx="99">
                  <c:v>21.770600000000002</c:v>
                </c:pt>
                <c:pt idx="100">
                  <c:v>21.109200000000001</c:v>
                </c:pt>
              </c:numCache>
            </c:numRef>
          </c:val>
          <c:smooth val="0"/>
        </c:ser>
        <c:ser>
          <c:idx val="1"/>
          <c:order val="1"/>
          <c:tx>
            <c:strRef>
              <c:f>Synthese!$C$4</c:f>
              <c:strCache>
                <c:ptCount val="1"/>
                <c:pt idx="0">
                  <c:v>Massifs</c:v>
                </c:pt>
              </c:strCache>
            </c:strRef>
          </c:tx>
          <c:marker>
            <c:symbol val="none"/>
          </c:marker>
          <c:cat>
            <c:numRef>
              <c:f>Synthese!$A$5:$A$105</c:f>
              <c:numCache>
                <c:formatCode>mmm\-aa</c:formatCode>
                <c:ptCount val="101"/>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pt idx="72">
                  <c:v>40634</c:v>
                </c:pt>
                <c:pt idx="73">
                  <c:v>40664</c:v>
                </c:pt>
                <c:pt idx="74">
                  <c:v>40695</c:v>
                </c:pt>
                <c:pt idx="75">
                  <c:v>40725</c:v>
                </c:pt>
                <c:pt idx="76">
                  <c:v>40756</c:v>
                </c:pt>
                <c:pt idx="77">
                  <c:v>40787</c:v>
                </c:pt>
                <c:pt idx="78">
                  <c:v>40817</c:v>
                </c:pt>
                <c:pt idx="79">
                  <c:v>40848</c:v>
                </c:pt>
                <c:pt idx="80">
                  <c:v>40878</c:v>
                </c:pt>
                <c:pt idx="81">
                  <c:v>40909</c:v>
                </c:pt>
                <c:pt idx="82">
                  <c:v>40940</c:v>
                </c:pt>
                <c:pt idx="83">
                  <c:v>40969</c:v>
                </c:pt>
                <c:pt idx="84">
                  <c:v>41000</c:v>
                </c:pt>
                <c:pt idx="85">
                  <c:v>41030</c:v>
                </c:pt>
                <c:pt idx="86">
                  <c:v>41061</c:v>
                </c:pt>
                <c:pt idx="87">
                  <c:v>41091</c:v>
                </c:pt>
                <c:pt idx="88">
                  <c:v>41122</c:v>
                </c:pt>
                <c:pt idx="89">
                  <c:v>41153</c:v>
                </c:pt>
                <c:pt idx="90">
                  <c:v>41183</c:v>
                </c:pt>
                <c:pt idx="91">
                  <c:v>41214</c:v>
                </c:pt>
                <c:pt idx="92">
                  <c:v>41244</c:v>
                </c:pt>
                <c:pt idx="93">
                  <c:v>41275</c:v>
                </c:pt>
                <c:pt idx="94">
                  <c:v>41306</c:v>
                </c:pt>
                <c:pt idx="95">
                  <c:v>41334</c:v>
                </c:pt>
                <c:pt idx="96">
                  <c:v>41365</c:v>
                </c:pt>
                <c:pt idx="97">
                  <c:v>41395</c:v>
                </c:pt>
                <c:pt idx="98">
                  <c:v>41426</c:v>
                </c:pt>
                <c:pt idx="99">
                  <c:v>41456</c:v>
                </c:pt>
                <c:pt idx="100">
                  <c:v>41487</c:v>
                </c:pt>
              </c:numCache>
            </c:numRef>
          </c:cat>
          <c:val>
            <c:numRef>
              <c:f>Synthese!$C$5:$C$105</c:f>
              <c:numCache>
                <c:formatCode>Standard</c:formatCode>
                <c:ptCount val="101"/>
                <c:pt idx="0">
                  <c:v>25.629000000000001</c:v>
                </c:pt>
                <c:pt idx="1">
                  <c:v>20.393000000000001</c:v>
                </c:pt>
                <c:pt idx="2">
                  <c:v>18.463999999999999</c:v>
                </c:pt>
                <c:pt idx="3">
                  <c:v>17.498999999999999</c:v>
                </c:pt>
                <c:pt idx="4">
                  <c:v>20.669</c:v>
                </c:pt>
                <c:pt idx="5">
                  <c:v>24.251000000000001</c:v>
                </c:pt>
                <c:pt idx="6">
                  <c:v>25.629000000000001</c:v>
                </c:pt>
                <c:pt idx="7">
                  <c:v>27.282</c:v>
                </c:pt>
                <c:pt idx="8">
                  <c:v>29.349</c:v>
                </c:pt>
                <c:pt idx="9">
                  <c:v>30.658000000000001</c:v>
                </c:pt>
                <c:pt idx="10">
                  <c:v>31.553999999999998</c:v>
                </c:pt>
                <c:pt idx="11">
                  <c:v>32.518000000000001</c:v>
                </c:pt>
                <c:pt idx="12">
                  <c:v>33.759</c:v>
                </c:pt>
                <c:pt idx="13">
                  <c:v>35.825000000000003</c:v>
                </c:pt>
                <c:pt idx="14">
                  <c:v>36.652000000000001</c:v>
                </c:pt>
                <c:pt idx="15">
                  <c:v>36.377000000000002</c:v>
                </c:pt>
                <c:pt idx="16">
                  <c:v>35.686999999999998</c:v>
                </c:pt>
                <c:pt idx="17">
                  <c:v>31.14</c:v>
                </c:pt>
                <c:pt idx="18">
                  <c:v>32.701999999999998</c:v>
                </c:pt>
                <c:pt idx="19">
                  <c:v>33.07</c:v>
                </c:pt>
                <c:pt idx="20">
                  <c:v>33.621000000000002</c:v>
                </c:pt>
                <c:pt idx="21">
                  <c:v>33.988</c:v>
                </c:pt>
                <c:pt idx="22">
                  <c:v>32.932000000000002</c:v>
                </c:pt>
                <c:pt idx="23">
                  <c:v>28.771000000000001</c:v>
                </c:pt>
                <c:pt idx="24">
                  <c:v>20.943999999999999</c:v>
                </c:pt>
                <c:pt idx="25">
                  <c:v>18.739000000000001</c:v>
                </c:pt>
                <c:pt idx="26">
                  <c:v>18.077999999999999</c:v>
                </c:pt>
                <c:pt idx="27">
                  <c:v>17.085999999999999</c:v>
                </c:pt>
                <c:pt idx="28">
                  <c:v>15.432</c:v>
                </c:pt>
                <c:pt idx="29">
                  <c:v>12.057</c:v>
                </c:pt>
                <c:pt idx="30">
                  <c:v>13.228</c:v>
                </c:pt>
                <c:pt idx="31">
                  <c:v>12.882999999999999</c:v>
                </c:pt>
                <c:pt idx="32">
                  <c:v>12.308999999999999</c:v>
                </c:pt>
                <c:pt idx="33">
                  <c:v>12.677</c:v>
                </c:pt>
                <c:pt idx="34">
                  <c:v>12.952</c:v>
                </c:pt>
                <c:pt idx="35">
                  <c:v>12.815</c:v>
                </c:pt>
                <c:pt idx="36">
                  <c:v>11.391</c:v>
                </c:pt>
                <c:pt idx="37">
                  <c:v>9.99</c:v>
                </c:pt>
                <c:pt idx="38">
                  <c:v>9.4619999999999997</c:v>
                </c:pt>
                <c:pt idx="39">
                  <c:v>9.0939999999999994</c:v>
                </c:pt>
                <c:pt idx="40">
                  <c:v>8.0470000000000006</c:v>
                </c:pt>
                <c:pt idx="41">
                  <c:v>6.6689999999999996</c:v>
                </c:pt>
                <c:pt idx="42">
                  <c:v>3.6379999999999999</c:v>
                </c:pt>
                <c:pt idx="43">
                  <c:v>3.0870000000000002</c:v>
                </c:pt>
                <c:pt idx="44">
                  <c:v>2.5350000000000001</c:v>
                </c:pt>
                <c:pt idx="45">
                  <c:v>2.012</c:v>
                </c:pt>
                <c:pt idx="46">
                  <c:v>1.75</c:v>
                </c:pt>
                <c:pt idx="47">
                  <c:v>1.7450000000000001</c:v>
                </c:pt>
                <c:pt idx="48">
                  <c:v>1.571</c:v>
                </c:pt>
                <c:pt idx="49">
                  <c:v>1.4330000000000001</c:v>
                </c:pt>
                <c:pt idx="50">
                  <c:v>1.1759999999999999</c:v>
                </c:pt>
                <c:pt idx="51">
                  <c:v>0.93700000000000006</c:v>
                </c:pt>
                <c:pt idx="52">
                  <c:v>1.915</c:v>
                </c:pt>
                <c:pt idx="53">
                  <c:v>2.177</c:v>
                </c:pt>
                <c:pt idx="54">
                  <c:v>2.7010000000000001</c:v>
                </c:pt>
                <c:pt idx="55">
                  <c:v>3.8580000000000001</c:v>
                </c:pt>
                <c:pt idx="56">
                  <c:v>5.0339999999999998</c:v>
                </c:pt>
                <c:pt idx="57">
                  <c:v>6.1550000000000002</c:v>
                </c:pt>
                <c:pt idx="58">
                  <c:v>7.9089999999999998</c:v>
                </c:pt>
                <c:pt idx="59">
                  <c:v>9.3699999999999992</c:v>
                </c:pt>
                <c:pt idx="60">
                  <c:v>9.7010000000000005</c:v>
                </c:pt>
                <c:pt idx="61">
                  <c:v>10.196999999999999</c:v>
                </c:pt>
                <c:pt idx="62">
                  <c:v>10.679</c:v>
                </c:pt>
                <c:pt idx="63">
                  <c:v>11.519</c:v>
                </c:pt>
                <c:pt idx="64">
                  <c:v>11.702999999999999</c:v>
                </c:pt>
                <c:pt idx="65">
                  <c:v>12.057</c:v>
                </c:pt>
                <c:pt idx="66">
                  <c:v>12.291</c:v>
                </c:pt>
                <c:pt idx="67">
                  <c:v>12.026</c:v>
                </c:pt>
                <c:pt idx="68">
                  <c:v>10.847</c:v>
                </c:pt>
                <c:pt idx="69">
                  <c:v>10.996</c:v>
                </c:pt>
                <c:pt idx="70">
                  <c:v>11.134</c:v>
                </c:pt>
                <c:pt idx="71">
                  <c:v>11.574</c:v>
                </c:pt>
                <c:pt idx="72">
                  <c:v>11.574</c:v>
                </c:pt>
                <c:pt idx="73">
                  <c:v>11.602</c:v>
                </c:pt>
                <c:pt idx="74">
                  <c:v>11.464</c:v>
                </c:pt>
                <c:pt idx="75">
                  <c:v>11.134</c:v>
                </c:pt>
                <c:pt idx="76">
                  <c:v>11.281000000000001</c:v>
                </c:pt>
                <c:pt idx="77">
                  <c:v>11.101000000000001</c:v>
                </c:pt>
                <c:pt idx="78">
                  <c:v>10.141</c:v>
                </c:pt>
                <c:pt idx="79">
                  <c:v>9.7739999999999991</c:v>
                </c:pt>
                <c:pt idx="80">
                  <c:v>9.6449999999999996</c:v>
                </c:pt>
                <c:pt idx="81">
                  <c:v>9.5350000000000001</c:v>
                </c:pt>
                <c:pt idx="82">
                  <c:v>8.9559999999999995</c:v>
                </c:pt>
                <c:pt idx="83">
                  <c:v>8.5980000000000008</c:v>
                </c:pt>
                <c:pt idx="84">
                  <c:v>8.6809999999999992</c:v>
                </c:pt>
                <c:pt idx="85">
                  <c:v>7.9089999999999998</c:v>
                </c:pt>
                <c:pt idx="86">
                  <c:v>7.1871</c:v>
                </c:pt>
                <c:pt idx="87">
                  <c:v>6.2831999999999999</c:v>
                </c:pt>
                <c:pt idx="88">
                  <c:v>5.8201999999999998</c:v>
                </c:pt>
                <c:pt idx="89">
                  <c:v>5.8974000000000002</c:v>
                </c:pt>
                <c:pt idx="90">
                  <c:v>5.8147000000000002</c:v>
                </c:pt>
                <c:pt idx="91">
                  <c:v>5.6327999999999996</c:v>
                </c:pt>
                <c:pt idx="92">
                  <c:v>5.6493000000000002</c:v>
                </c:pt>
                <c:pt idx="93">
                  <c:v>5.5115999999999996</c:v>
                </c:pt>
                <c:pt idx="94">
                  <c:v>5.3048999999999999</c:v>
                </c:pt>
                <c:pt idx="95">
                  <c:v>5.1368</c:v>
                </c:pt>
                <c:pt idx="96">
                  <c:v>4.9190583749999996</c:v>
                </c:pt>
                <c:pt idx="97">
                  <c:v>4.0454777000000002</c:v>
                </c:pt>
                <c:pt idx="98">
                  <c:v>3.8856427500000001</c:v>
                </c:pt>
                <c:pt idx="99">
                  <c:v>3.8580999999999999</c:v>
                </c:pt>
                <c:pt idx="100">
                  <c:v>3.8801000000000001</c:v>
                </c:pt>
              </c:numCache>
            </c:numRef>
          </c:val>
          <c:smooth val="0"/>
        </c:ser>
        <c:ser>
          <c:idx val="2"/>
          <c:order val="2"/>
          <c:tx>
            <c:strRef>
              <c:f>Synthese!$D$4</c:f>
              <c:strCache>
                <c:ptCount val="1"/>
                <c:pt idx="0">
                  <c:v>Copeaux</c:v>
                </c:pt>
              </c:strCache>
            </c:strRef>
          </c:tx>
          <c:marker>
            <c:symbol val="none"/>
          </c:marker>
          <c:cat>
            <c:numRef>
              <c:f>Synthese!$A$5:$A$105</c:f>
              <c:numCache>
                <c:formatCode>mmm\-aa</c:formatCode>
                <c:ptCount val="101"/>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pt idx="72">
                  <c:v>40634</c:v>
                </c:pt>
                <c:pt idx="73">
                  <c:v>40664</c:v>
                </c:pt>
                <c:pt idx="74">
                  <c:v>40695</c:v>
                </c:pt>
                <c:pt idx="75">
                  <c:v>40725</c:v>
                </c:pt>
                <c:pt idx="76">
                  <c:v>40756</c:v>
                </c:pt>
                <c:pt idx="77">
                  <c:v>40787</c:v>
                </c:pt>
                <c:pt idx="78">
                  <c:v>40817</c:v>
                </c:pt>
                <c:pt idx="79">
                  <c:v>40848</c:v>
                </c:pt>
                <c:pt idx="80">
                  <c:v>40878</c:v>
                </c:pt>
                <c:pt idx="81">
                  <c:v>40909</c:v>
                </c:pt>
                <c:pt idx="82">
                  <c:v>40940</c:v>
                </c:pt>
                <c:pt idx="83">
                  <c:v>40969</c:v>
                </c:pt>
                <c:pt idx="84">
                  <c:v>41000</c:v>
                </c:pt>
                <c:pt idx="85">
                  <c:v>41030</c:v>
                </c:pt>
                <c:pt idx="86">
                  <c:v>41061</c:v>
                </c:pt>
                <c:pt idx="87">
                  <c:v>41091</c:v>
                </c:pt>
                <c:pt idx="88">
                  <c:v>41122</c:v>
                </c:pt>
                <c:pt idx="89">
                  <c:v>41153</c:v>
                </c:pt>
                <c:pt idx="90">
                  <c:v>41183</c:v>
                </c:pt>
                <c:pt idx="91">
                  <c:v>41214</c:v>
                </c:pt>
                <c:pt idx="92">
                  <c:v>41244</c:v>
                </c:pt>
                <c:pt idx="93">
                  <c:v>41275</c:v>
                </c:pt>
                <c:pt idx="94">
                  <c:v>41306</c:v>
                </c:pt>
                <c:pt idx="95">
                  <c:v>41334</c:v>
                </c:pt>
                <c:pt idx="96">
                  <c:v>41365</c:v>
                </c:pt>
                <c:pt idx="97">
                  <c:v>41395</c:v>
                </c:pt>
                <c:pt idx="98">
                  <c:v>41426</c:v>
                </c:pt>
                <c:pt idx="99">
                  <c:v>41456</c:v>
                </c:pt>
                <c:pt idx="100">
                  <c:v>41487</c:v>
                </c:pt>
              </c:numCache>
            </c:numRef>
          </c:cat>
          <c:val>
            <c:numRef>
              <c:f>Synthese!$D$5:$D$105</c:f>
              <c:numCache>
                <c:formatCode>Standard</c:formatCode>
                <c:ptCount val="101"/>
                <c:pt idx="0">
                  <c:v>15.432</c:v>
                </c:pt>
                <c:pt idx="1">
                  <c:v>12.622</c:v>
                </c:pt>
                <c:pt idx="2">
                  <c:v>10.288</c:v>
                </c:pt>
                <c:pt idx="3">
                  <c:v>10.196999999999999</c:v>
                </c:pt>
                <c:pt idx="4">
                  <c:v>10.895</c:v>
                </c:pt>
                <c:pt idx="5">
                  <c:v>13.779</c:v>
                </c:pt>
                <c:pt idx="6">
                  <c:v>14.055</c:v>
                </c:pt>
                <c:pt idx="7">
                  <c:v>13.228</c:v>
                </c:pt>
                <c:pt idx="8">
                  <c:v>14.537000000000001</c:v>
                </c:pt>
                <c:pt idx="9">
                  <c:v>15.157</c:v>
                </c:pt>
                <c:pt idx="10">
                  <c:v>14.811999999999999</c:v>
                </c:pt>
                <c:pt idx="11">
                  <c:v>15.763</c:v>
                </c:pt>
                <c:pt idx="12">
                  <c:v>17.637</c:v>
                </c:pt>
                <c:pt idx="13">
                  <c:v>18.372</c:v>
                </c:pt>
                <c:pt idx="14">
                  <c:v>18.023</c:v>
                </c:pt>
                <c:pt idx="15">
                  <c:v>16.879000000000001</c:v>
                </c:pt>
                <c:pt idx="16">
                  <c:v>16.053000000000001</c:v>
                </c:pt>
                <c:pt idx="17">
                  <c:v>13.595000000000001</c:v>
                </c:pt>
                <c:pt idx="18">
                  <c:v>12.86</c:v>
                </c:pt>
                <c:pt idx="19">
                  <c:v>12.401</c:v>
                </c:pt>
                <c:pt idx="20">
                  <c:v>12.125999999999999</c:v>
                </c:pt>
                <c:pt idx="21">
                  <c:v>12.034000000000001</c:v>
                </c:pt>
                <c:pt idx="22">
                  <c:v>11.506</c:v>
                </c:pt>
                <c:pt idx="23">
                  <c:v>11.189</c:v>
                </c:pt>
                <c:pt idx="24">
                  <c:v>10.472</c:v>
                </c:pt>
                <c:pt idx="25">
                  <c:v>8.1300000000000008</c:v>
                </c:pt>
                <c:pt idx="26">
                  <c:v>7.4960000000000004</c:v>
                </c:pt>
                <c:pt idx="27">
                  <c:v>6.6139999999999999</c:v>
                </c:pt>
                <c:pt idx="28">
                  <c:v>6.27</c:v>
                </c:pt>
                <c:pt idx="29">
                  <c:v>5.0979999999999999</c:v>
                </c:pt>
                <c:pt idx="30">
                  <c:v>5.1260000000000003</c:v>
                </c:pt>
                <c:pt idx="31">
                  <c:v>4.7119999999999997</c:v>
                </c:pt>
                <c:pt idx="32">
                  <c:v>4.0789999999999997</c:v>
                </c:pt>
                <c:pt idx="33">
                  <c:v>4.0049999999999999</c:v>
                </c:pt>
                <c:pt idx="34">
                  <c:v>3.95</c:v>
                </c:pt>
                <c:pt idx="35">
                  <c:v>3.8580000000000001</c:v>
                </c:pt>
                <c:pt idx="36">
                  <c:v>3.7850000000000001</c:v>
                </c:pt>
                <c:pt idx="37">
                  <c:v>4.0789999999999997</c:v>
                </c:pt>
                <c:pt idx="38">
                  <c:v>3.8769999999999998</c:v>
                </c:pt>
                <c:pt idx="39">
                  <c:v>3.6379999999999999</c:v>
                </c:pt>
                <c:pt idx="40">
                  <c:v>3.6930000000000001</c:v>
                </c:pt>
                <c:pt idx="41">
                  <c:v>3.4910000000000001</c:v>
                </c:pt>
                <c:pt idx="42">
                  <c:v>2.0070000000000001</c:v>
                </c:pt>
                <c:pt idx="43">
                  <c:v>1.4890000000000001</c:v>
                </c:pt>
                <c:pt idx="44">
                  <c:v>1.323</c:v>
                </c:pt>
                <c:pt idx="45">
                  <c:v>0.77200000000000002</c:v>
                </c:pt>
                <c:pt idx="46">
                  <c:v>0.63400000000000001</c:v>
                </c:pt>
                <c:pt idx="47">
                  <c:v>0.69899999999999995</c:v>
                </c:pt>
                <c:pt idx="48">
                  <c:v>0.63400000000000001</c:v>
                </c:pt>
                <c:pt idx="49">
                  <c:v>0.58799999999999997</c:v>
                </c:pt>
                <c:pt idx="50">
                  <c:v>0.60599999999999998</c:v>
                </c:pt>
                <c:pt idx="51">
                  <c:v>0.51</c:v>
                </c:pt>
                <c:pt idx="52">
                  <c:v>1.048</c:v>
                </c:pt>
                <c:pt idx="53">
                  <c:v>1.3779999999999999</c:v>
                </c:pt>
                <c:pt idx="54">
                  <c:v>1.6539999999999999</c:v>
                </c:pt>
                <c:pt idx="55">
                  <c:v>1.929</c:v>
                </c:pt>
                <c:pt idx="56">
                  <c:v>2.6640000000000001</c:v>
                </c:pt>
                <c:pt idx="57">
                  <c:v>3.6190000000000002</c:v>
                </c:pt>
                <c:pt idx="58">
                  <c:v>4.851</c:v>
                </c:pt>
                <c:pt idx="59">
                  <c:v>5.6219999999999999</c:v>
                </c:pt>
                <c:pt idx="60">
                  <c:v>6.2060000000000004</c:v>
                </c:pt>
                <c:pt idx="61">
                  <c:v>5.98</c:v>
                </c:pt>
                <c:pt idx="62">
                  <c:v>5.2919999999999998</c:v>
                </c:pt>
                <c:pt idx="63">
                  <c:v>5.3579999999999997</c:v>
                </c:pt>
                <c:pt idx="64">
                  <c:v>5.7880000000000003</c:v>
                </c:pt>
                <c:pt idx="65">
                  <c:v>6.4619999999999997</c:v>
                </c:pt>
                <c:pt idx="66">
                  <c:v>6.1070000000000002</c:v>
                </c:pt>
                <c:pt idx="67">
                  <c:v>5.484</c:v>
                </c:pt>
                <c:pt idx="68">
                  <c:v>5.2910000000000004</c:v>
                </c:pt>
                <c:pt idx="69">
                  <c:v>5.0990000000000002</c:v>
                </c:pt>
                <c:pt idx="70">
                  <c:v>5.1079999999999997</c:v>
                </c:pt>
                <c:pt idx="71">
                  <c:v>5.1260000000000003</c:v>
                </c:pt>
                <c:pt idx="72">
                  <c:v>5.2249999999999996</c:v>
                </c:pt>
                <c:pt idx="73">
                  <c:v>5.4290000000000003</c:v>
                </c:pt>
                <c:pt idx="74">
                  <c:v>5.6219999999999999</c:v>
                </c:pt>
                <c:pt idx="75">
                  <c:v>5.6219999999999999</c:v>
                </c:pt>
                <c:pt idx="76">
                  <c:v>5.6219999999999999</c:v>
                </c:pt>
                <c:pt idx="77">
                  <c:v>5.6</c:v>
                </c:pt>
                <c:pt idx="78">
                  <c:v>5.1260000000000003</c:v>
                </c:pt>
                <c:pt idx="79">
                  <c:v>4.7770000000000001</c:v>
                </c:pt>
                <c:pt idx="80">
                  <c:v>4.6020000000000003</c:v>
                </c:pt>
                <c:pt idx="81">
                  <c:v>4.4370000000000003</c:v>
                </c:pt>
                <c:pt idx="82">
                  <c:v>4.492</c:v>
                </c:pt>
                <c:pt idx="83">
                  <c:v>4.5199999999999996</c:v>
                </c:pt>
                <c:pt idx="84">
                  <c:v>4.4092000000000002</c:v>
                </c:pt>
                <c:pt idx="85">
                  <c:v>4.4919000000000002</c:v>
                </c:pt>
                <c:pt idx="86">
                  <c:v>4.2439</c:v>
                </c:pt>
                <c:pt idx="87">
                  <c:v>3.9407999999999999</c:v>
                </c:pt>
                <c:pt idx="88">
                  <c:v>3.3731</c:v>
                </c:pt>
                <c:pt idx="89">
                  <c:v>3.3069000000000002</c:v>
                </c:pt>
                <c:pt idx="90">
                  <c:v>3.1966999999999999</c:v>
                </c:pt>
                <c:pt idx="91">
                  <c:v>3.0865</c:v>
                </c:pt>
                <c:pt idx="92">
                  <c:v>3.0865</c:v>
                </c:pt>
                <c:pt idx="93">
                  <c:v>3.0865</c:v>
                </c:pt>
                <c:pt idx="94">
                  <c:v>3.0865</c:v>
                </c:pt>
                <c:pt idx="95">
                  <c:v>2.9651999999999998</c:v>
                </c:pt>
                <c:pt idx="96">
                  <c:v>2.824669375</c:v>
                </c:pt>
                <c:pt idx="97">
                  <c:v>2.6455440000000001</c:v>
                </c:pt>
                <c:pt idx="98">
                  <c:v>2.5904284999999998</c:v>
                </c:pt>
                <c:pt idx="99">
                  <c:v>2.5352999999999999</c:v>
                </c:pt>
                <c:pt idx="100">
                  <c:v>2.5794000000000001</c:v>
                </c:pt>
              </c:numCache>
            </c:numRef>
          </c:val>
          <c:smooth val="0"/>
        </c:ser>
        <c:ser>
          <c:idx val="3"/>
          <c:order val="3"/>
          <c:tx>
            <c:strRef>
              <c:f>Synthese!$E$4</c:f>
              <c:strCache>
                <c:ptCount val="1"/>
                <c:pt idx="0">
                  <c:v>Copeaux FerroTi</c:v>
                </c:pt>
              </c:strCache>
            </c:strRef>
          </c:tx>
          <c:marker>
            <c:symbol val="none"/>
          </c:marker>
          <c:cat>
            <c:numRef>
              <c:f>Synthese!$A$5:$A$105</c:f>
              <c:numCache>
                <c:formatCode>mmm\-aa</c:formatCode>
                <c:ptCount val="101"/>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pt idx="72">
                  <c:v>40634</c:v>
                </c:pt>
                <c:pt idx="73">
                  <c:v>40664</c:v>
                </c:pt>
                <c:pt idx="74">
                  <c:v>40695</c:v>
                </c:pt>
                <c:pt idx="75">
                  <c:v>40725</c:v>
                </c:pt>
                <c:pt idx="76">
                  <c:v>40756</c:v>
                </c:pt>
                <c:pt idx="77">
                  <c:v>40787</c:v>
                </c:pt>
                <c:pt idx="78">
                  <c:v>40817</c:v>
                </c:pt>
                <c:pt idx="79">
                  <c:v>40848</c:v>
                </c:pt>
                <c:pt idx="80">
                  <c:v>40878</c:v>
                </c:pt>
                <c:pt idx="81">
                  <c:v>40909</c:v>
                </c:pt>
                <c:pt idx="82">
                  <c:v>40940</c:v>
                </c:pt>
                <c:pt idx="83">
                  <c:v>40969</c:v>
                </c:pt>
                <c:pt idx="84">
                  <c:v>41000</c:v>
                </c:pt>
                <c:pt idx="85">
                  <c:v>41030</c:v>
                </c:pt>
                <c:pt idx="86">
                  <c:v>41061</c:v>
                </c:pt>
                <c:pt idx="87">
                  <c:v>41091</c:v>
                </c:pt>
                <c:pt idx="88">
                  <c:v>41122</c:v>
                </c:pt>
                <c:pt idx="89">
                  <c:v>41153</c:v>
                </c:pt>
                <c:pt idx="90">
                  <c:v>41183</c:v>
                </c:pt>
                <c:pt idx="91">
                  <c:v>41214</c:v>
                </c:pt>
                <c:pt idx="92">
                  <c:v>41244</c:v>
                </c:pt>
                <c:pt idx="93">
                  <c:v>41275</c:v>
                </c:pt>
                <c:pt idx="94">
                  <c:v>41306</c:v>
                </c:pt>
                <c:pt idx="95">
                  <c:v>41334</c:v>
                </c:pt>
                <c:pt idx="96">
                  <c:v>41365</c:v>
                </c:pt>
                <c:pt idx="97">
                  <c:v>41395</c:v>
                </c:pt>
                <c:pt idx="98">
                  <c:v>41426</c:v>
                </c:pt>
                <c:pt idx="99">
                  <c:v>41456</c:v>
                </c:pt>
                <c:pt idx="100">
                  <c:v>41487</c:v>
                </c:pt>
              </c:numCache>
            </c:numRef>
          </c:cat>
          <c:val>
            <c:numRef>
              <c:f>Synthese!$E$5:$E$105</c:f>
              <c:numCache>
                <c:formatCode>Standard</c:formatCode>
                <c:ptCount val="101"/>
                <c:pt idx="0">
                  <c:v>12.125999999999999</c:v>
                </c:pt>
                <c:pt idx="1">
                  <c:v>9.2050000000000001</c:v>
                </c:pt>
                <c:pt idx="2">
                  <c:v>6.798</c:v>
                </c:pt>
                <c:pt idx="3">
                  <c:v>5.4429999999999996</c:v>
                </c:pt>
                <c:pt idx="4">
                  <c:v>7.5330000000000004</c:v>
                </c:pt>
                <c:pt idx="5">
                  <c:v>10.61</c:v>
                </c:pt>
                <c:pt idx="6">
                  <c:v>8.1760000000000002</c:v>
                </c:pt>
                <c:pt idx="7">
                  <c:v>7.8540000000000001</c:v>
                </c:pt>
                <c:pt idx="8">
                  <c:v>8.3369999999999997</c:v>
                </c:pt>
                <c:pt idx="9">
                  <c:v>6.9580000000000002</c:v>
                </c:pt>
                <c:pt idx="10">
                  <c:v>6.2009999999999996</c:v>
                </c:pt>
                <c:pt idx="11">
                  <c:v>5.5229999999999997</c:v>
                </c:pt>
                <c:pt idx="12">
                  <c:v>6.2009999999999996</c:v>
                </c:pt>
                <c:pt idx="13">
                  <c:v>7.4960000000000004</c:v>
                </c:pt>
                <c:pt idx="14">
                  <c:v>8.4879999999999995</c:v>
                </c:pt>
                <c:pt idx="15">
                  <c:v>6.9580000000000002</c:v>
                </c:pt>
                <c:pt idx="16">
                  <c:v>6.6139999999999999</c:v>
                </c:pt>
                <c:pt idx="17">
                  <c:v>6.431</c:v>
                </c:pt>
                <c:pt idx="18">
                  <c:v>6.89</c:v>
                </c:pt>
                <c:pt idx="19">
                  <c:v>7.3719999999999999</c:v>
                </c:pt>
                <c:pt idx="20">
                  <c:v>7.992</c:v>
                </c:pt>
                <c:pt idx="21">
                  <c:v>7.9</c:v>
                </c:pt>
                <c:pt idx="22">
                  <c:v>7.6479999999999997</c:v>
                </c:pt>
                <c:pt idx="23">
                  <c:v>7.165</c:v>
                </c:pt>
                <c:pt idx="24">
                  <c:v>5.76</c:v>
                </c:pt>
                <c:pt idx="25">
                  <c:v>4.548</c:v>
                </c:pt>
                <c:pt idx="26">
                  <c:v>3.6930000000000001</c:v>
                </c:pt>
                <c:pt idx="27">
                  <c:v>3.2240000000000002</c:v>
                </c:pt>
                <c:pt idx="28">
                  <c:v>3.0590000000000002</c:v>
                </c:pt>
                <c:pt idx="29">
                  <c:v>2.3010000000000002</c:v>
                </c:pt>
                <c:pt idx="30">
                  <c:v>3.004</c:v>
                </c:pt>
                <c:pt idx="31">
                  <c:v>3.1970000000000001</c:v>
                </c:pt>
                <c:pt idx="32">
                  <c:v>2.6819999999999999</c:v>
                </c:pt>
                <c:pt idx="33">
                  <c:v>2.6459999999999999</c:v>
                </c:pt>
                <c:pt idx="34">
                  <c:v>2.8290000000000002</c:v>
                </c:pt>
                <c:pt idx="35">
                  <c:v>2.976</c:v>
                </c:pt>
                <c:pt idx="36">
                  <c:v>3.3439999999999999</c:v>
                </c:pt>
                <c:pt idx="37">
                  <c:v>3.4169999999999998</c:v>
                </c:pt>
                <c:pt idx="38">
                  <c:v>3.16</c:v>
                </c:pt>
                <c:pt idx="39">
                  <c:v>2.9769999999999999</c:v>
                </c:pt>
                <c:pt idx="40">
                  <c:v>2.7559999999999998</c:v>
                </c:pt>
                <c:pt idx="41">
                  <c:v>2.7010000000000001</c:v>
                </c:pt>
                <c:pt idx="42">
                  <c:v>1.389</c:v>
                </c:pt>
                <c:pt idx="43">
                  <c:v>0.88200000000000001</c:v>
                </c:pt>
                <c:pt idx="44">
                  <c:v>0.71699999999999997</c:v>
                </c:pt>
                <c:pt idx="45">
                  <c:v>0.496</c:v>
                </c:pt>
                <c:pt idx="46">
                  <c:v>0.28100000000000003</c:v>
                </c:pt>
                <c:pt idx="47">
                  <c:v>0.26100000000000001</c:v>
                </c:pt>
                <c:pt idx="48">
                  <c:v>0.25900000000000001</c:v>
                </c:pt>
                <c:pt idx="49">
                  <c:v>0.312</c:v>
                </c:pt>
                <c:pt idx="50">
                  <c:v>0.312</c:v>
                </c:pt>
                <c:pt idx="51">
                  <c:v>0.36399999999999999</c:v>
                </c:pt>
                <c:pt idx="52">
                  <c:v>0.93700000000000006</c:v>
                </c:pt>
                <c:pt idx="53">
                  <c:v>1.2130000000000001</c:v>
                </c:pt>
                <c:pt idx="54">
                  <c:v>1.1579999999999999</c:v>
                </c:pt>
                <c:pt idx="55">
                  <c:v>1.2130000000000001</c:v>
                </c:pt>
                <c:pt idx="56">
                  <c:v>1.452</c:v>
                </c:pt>
                <c:pt idx="57">
                  <c:v>2.0390000000000001</c:v>
                </c:pt>
                <c:pt idx="58">
                  <c:v>3.0590000000000002</c:v>
                </c:pt>
                <c:pt idx="59">
                  <c:v>4.0789999999999997</c:v>
                </c:pt>
                <c:pt idx="60">
                  <c:v>4.2880000000000003</c:v>
                </c:pt>
                <c:pt idx="61">
                  <c:v>3.3759999999999999</c:v>
                </c:pt>
                <c:pt idx="62">
                  <c:v>2.37</c:v>
                </c:pt>
                <c:pt idx="63">
                  <c:v>2.2050000000000001</c:v>
                </c:pt>
                <c:pt idx="64">
                  <c:v>2.7930000000000001</c:v>
                </c:pt>
                <c:pt idx="65">
                  <c:v>3.1419999999999999</c:v>
                </c:pt>
                <c:pt idx="66">
                  <c:v>3.1749999999999998</c:v>
                </c:pt>
                <c:pt idx="67">
                  <c:v>3.1230000000000002</c:v>
                </c:pt>
                <c:pt idx="68">
                  <c:v>3.3730000000000002</c:v>
                </c:pt>
                <c:pt idx="69">
                  <c:v>3.5830000000000002</c:v>
                </c:pt>
                <c:pt idx="70">
                  <c:v>3.895</c:v>
                </c:pt>
                <c:pt idx="71">
                  <c:v>4.0510000000000002</c:v>
                </c:pt>
                <c:pt idx="72">
                  <c:v>4.101</c:v>
                </c:pt>
                <c:pt idx="73">
                  <c:v>4.2990000000000004</c:v>
                </c:pt>
                <c:pt idx="74">
                  <c:v>4.63</c:v>
                </c:pt>
                <c:pt idx="75">
                  <c:v>4.9880000000000004</c:v>
                </c:pt>
                <c:pt idx="76">
                  <c:v>5.1079999999999997</c:v>
                </c:pt>
                <c:pt idx="77">
                  <c:v>4.7619999999999996</c:v>
                </c:pt>
                <c:pt idx="78">
                  <c:v>4.0510000000000002</c:v>
                </c:pt>
                <c:pt idx="79">
                  <c:v>3.3809999999999998</c:v>
                </c:pt>
                <c:pt idx="80">
                  <c:v>3.3069999999999999</c:v>
                </c:pt>
                <c:pt idx="81">
                  <c:v>3.3069999999999999</c:v>
                </c:pt>
                <c:pt idx="82">
                  <c:v>3.528</c:v>
                </c:pt>
                <c:pt idx="83">
                  <c:v>3.4609999999999999</c:v>
                </c:pt>
                <c:pt idx="84">
                  <c:v>3.3344999999999998</c:v>
                </c:pt>
                <c:pt idx="85">
                  <c:v>3.2242999999999999</c:v>
                </c:pt>
                <c:pt idx="86">
                  <c:v>3.0203000000000002</c:v>
                </c:pt>
                <c:pt idx="87">
                  <c:v>2.7833000000000001</c:v>
                </c:pt>
                <c:pt idx="88">
                  <c:v>2.7227000000000001</c:v>
                </c:pt>
                <c:pt idx="89">
                  <c:v>2.7833000000000001</c:v>
                </c:pt>
                <c:pt idx="90">
                  <c:v>2.7006999999999999</c:v>
                </c:pt>
                <c:pt idx="91">
                  <c:v>2.5794000000000001</c:v>
                </c:pt>
                <c:pt idx="92">
                  <c:v>2.7282000000000002</c:v>
                </c:pt>
                <c:pt idx="93">
                  <c:v>2.7006999999999999</c:v>
                </c:pt>
                <c:pt idx="94">
                  <c:v>2.7006999999999999</c:v>
                </c:pt>
                <c:pt idx="95">
                  <c:v>2.6785999999999999</c:v>
                </c:pt>
                <c:pt idx="96">
                  <c:v>2.4526397499999999</c:v>
                </c:pt>
                <c:pt idx="97">
                  <c:v>2.2266661999999999</c:v>
                </c:pt>
                <c:pt idx="98">
                  <c:v>2.1495044999999999</c:v>
                </c:pt>
                <c:pt idx="99">
                  <c:v>2.0255000000000001</c:v>
                </c:pt>
                <c:pt idx="100">
                  <c:v>1.9952000000000001</c:v>
                </c:pt>
              </c:numCache>
            </c:numRef>
          </c:val>
          <c:smooth val="0"/>
        </c:ser>
        <c:ser>
          <c:idx val="5"/>
          <c:order val="4"/>
          <c:tx>
            <c:strRef>
              <c:f>Synthese!$G$4</c:f>
              <c:strCache>
                <c:ptCount val="1"/>
                <c:pt idx="0">
                  <c:v>Eponges</c:v>
                </c:pt>
              </c:strCache>
            </c:strRef>
          </c:tx>
          <c:marker>
            <c:symbol val="none"/>
          </c:marker>
          <c:cat>
            <c:numRef>
              <c:f>Synthese!$A$5:$A$105</c:f>
              <c:numCache>
                <c:formatCode>mmm\-aa</c:formatCode>
                <c:ptCount val="101"/>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pt idx="72">
                  <c:v>40634</c:v>
                </c:pt>
                <c:pt idx="73">
                  <c:v>40664</c:v>
                </c:pt>
                <c:pt idx="74">
                  <c:v>40695</c:v>
                </c:pt>
                <c:pt idx="75">
                  <c:v>40725</c:v>
                </c:pt>
                <c:pt idx="76">
                  <c:v>40756</c:v>
                </c:pt>
                <c:pt idx="77">
                  <c:v>40787</c:v>
                </c:pt>
                <c:pt idx="78">
                  <c:v>40817</c:v>
                </c:pt>
                <c:pt idx="79">
                  <c:v>40848</c:v>
                </c:pt>
                <c:pt idx="80">
                  <c:v>40878</c:v>
                </c:pt>
                <c:pt idx="81">
                  <c:v>40909</c:v>
                </c:pt>
                <c:pt idx="82">
                  <c:v>40940</c:v>
                </c:pt>
                <c:pt idx="83">
                  <c:v>40969</c:v>
                </c:pt>
                <c:pt idx="84">
                  <c:v>41000</c:v>
                </c:pt>
                <c:pt idx="85">
                  <c:v>41030</c:v>
                </c:pt>
                <c:pt idx="86">
                  <c:v>41061</c:v>
                </c:pt>
                <c:pt idx="87">
                  <c:v>41091</c:v>
                </c:pt>
                <c:pt idx="88">
                  <c:v>41122</c:v>
                </c:pt>
                <c:pt idx="89">
                  <c:v>41153</c:v>
                </c:pt>
                <c:pt idx="90">
                  <c:v>41183</c:v>
                </c:pt>
                <c:pt idx="91">
                  <c:v>41214</c:v>
                </c:pt>
                <c:pt idx="92">
                  <c:v>41244</c:v>
                </c:pt>
                <c:pt idx="93">
                  <c:v>41275</c:v>
                </c:pt>
                <c:pt idx="94">
                  <c:v>41306</c:v>
                </c:pt>
                <c:pt idx="95">
                  <c:v>41334</c:v>
                </c:pt>
                <c:pt idx="96">
                  <c:v>41365</c:v>
                </c:pt>
                <c:pt idx="97">
                  <c:v>41395</c:v>
                </c:pt>
                <c:pt idx="98">
                  <c:v>41426</c:v>
                </c:pt>
                <c:pt idx="99">
                  <c:v>41456</c:v>
                </c:pt>
                <c:pt idx="100">
                  <c:v>41487</c:v>
                </c:pt>
              </c:numCache>
            </c:numRef>
          </c:cat>
          <c:val>
            <c:numRef>
              <c:f>Synthese!$G$5:$G$105</c:f>
              <c:numCache>
                <c:formatCode>Standard</c:formatCode>
                <c:ptCount val="101"/>
                <c:pt idx="28">
                  <c:v>20</c:v>
                </c:pt>
                <c:pt idx="29">
                  <c:v>20</c:v>
                </c:pt>
                <c:pt idx="30">
                  <c:v>20</c:v>
                </c:pt>
                <c:pt idx="31">
                  <c:v>20</c:v>
                </c:pt>
                <c:pt idx="32">
                  <c:v>18.5</c:v>
                </c:pt>
                <c:pt idx="33">
                  <c:v>16.75</c:v>
                </c:pt>
                <c:pt idx="34">
                  <c:v>13.8</c:v>
                </c:pt>
                <c:pt idx="35">
                  <c:v>9</c:v>
                </c:pt>
                <c:pt idx="36">
                  <c:v>9</c:v>
                </c:pt>
                <c:pt idx="37">
                  <c:v>7.8</c:v>
                </c:pt>
                <c:pt idx="38">
                  <c:v>7</c:v>
                </c:pt>
                <c:pt idx="39">
                  <c:v>7.5</c:v>
                </c:pt>
                <c:pt idx="40">
                  <c:v>9</c:v>
                </c:pt>
                <c:pt idx="41">
                  <c:v>9</c:v>
                </c:pt>
                <c:pt idx="42">
                  <c:v>8.6</c:v>
                </c:pt>
                <c:pt idx="43">
                  <c:v>9.25</c:v>
                </c:pt>
                <c:pt idx="44">
                  <c:v>9.5</c:v>
                </c:pt>
                <c:pt idx="45">
                  <c:v>9.5</c:v>
                </c:pt>
                <c:pt idx="46">
                  <c:v>9.5</c:v>
                </c:pt>
                <c:pt idx="47">
                  <c:v>9.25</c:v>
                </c:pt>
                <c:pt idx="48">
                  <c:v>8.125</c:v>
                </c:pt>
                <c:pt idx="49">
                  <c:v>7.5</c:v>
                </c:pt>
                <c:pt idx="50">
                  <c:v>7.5</c:v>
                </c:pt>
                <c:pt idx="51">
                  <c:v>7</c:v>
                </c:pt>
                <c:pt idx="52">
                  <c:v>7</c:v>
                </c:pt>
                <c:pt idx="53">
                  <c:v>6.375</c:v>
                </c:pt>
                <c:pt idx="54">
                  <c:v>7.55</c:v>
                </c:pt>
                <c:pt idx="55">
                  <c:v>6.625</c:v>
                </c:pt>
                <c:pt idx="56">
                  <c:v>7.25</c:v>
                </c:pt>
                <c:pt idx="57">
                  <c:v>7.1</c:v>
                </c:pt>
                <c:pt idx="58">
                  <c:v>7.1749999999999998</c:v>
                </c:pt>
                <c:pt idx="59">
                  <c:v>7.3</c:v>
                </c:pt>
                <c:pt idx="60">
                  <c:v>7.45</c:v>
                </c:pt>
                <c:pt idx="61">
                  <c:v>7.25</c:v>
                </c:pt>
                <c:pt idx="62">
                  <c:v>7.45</c:v>
                </c:pt>
                <c:pt idx="63">
                  <c:v>7.45</c:v>
                </c:pt>
                <c:pt idx="64">
                  <c:v>7.75</c:v>
                </c:pt>
                <c:pt idx="65">
                  <c:v>8</c:v>
                </c:pt>
                <c:pt idx="66">
                  <c:v>8</c:v>
                </c:pt>
                <c:pt idx="67">
                  <c:v>8</c:v>
                </c:pt>
                <c:pt idx="68">
                  <c:v>8.1</c:v>
                </c:pt>
                <c:pt idx="69">
                  <c:v>8.5</c:v>
                </c:pt>
                <c:pt idx="70">
                  <c:v>8.6</c:v>
                </c:pt>
                <c:pt idx="71">
                  <c:v>9</c:v>
                </c:pt>
                <c:pt idx="72">
                  <c:v>9.25</c:v>
                </c:pt>
                <c:pt idx="73">
                  <c:v>9.4</c:v>
                </c:pt>
                <c:pt idx="74">
                  <c:v>9.4</c:v>
                </c:pt>
                <c:pt idx="75">
                  <c:v>9.6</c:v>
                </c:pt>
                <c:pt idx="76">
                  <c:v>10</c:v>
                </c:pt>
                <c:pt idx="77">
                  <c:v>10.5</c:v>
                </c:pt>
                <c:pt idx="78">
                  <c:v>10.5</c:v>
                </c:pt>
                <c:pt idx="79">
                  <c:v>11.5</c:v>
                </c:pt>
                <c:pt idx="80">
                  <c:v>11.75</c:v>
                </c:pt>
                <c:pt idx="81">
                  <c:v>11.75</c:v>
                </c:pt>
                <c:pt idx="82">
                  <c:v>12.25</c:v>
                </c:pt>
                <c:pt idx="83">
                  <c:v>12.6</c:v>
                </c:pt>
                <c:pt idx="84">
                  <c:v>12.6</c:v>
                </c:pt>
                <c:pt idx="85">
                  <c:v>12.6</c:v>
                </c:pt>
                <c:pt idx="86">
                  <c:v>12.6</c:v>
                </c:pt>
                <c:pt idx="87">
                  <c:v>12.9</c:v>
                </c:pt>
                <c:pt idx="88">
                  <c:v>12.9</c:v>
                </c:pt>
                <c:pt idx="89">
                  <c:v>12.5</c:v>
                </c:pt>
                <c:pt idx="90">
                  <c:v>11.5</c:v>
                </c:pt>
                <c:pt idx="91">
                  <c:v>11.5</c:v>
                </c:pt>
                <c:pt idx="92">
                  <c:v>11.3</c:v>
                </c:pt>
                <c:pt idx="93">
                  <c:v>11</c:v>
                </c:pt>
                <c:pt idx="94">
                  <c:v>10.9</c:v>
                </c:pt>
                <c:pt idx="95">
                  <c:v>10.9</c:v>
                </c:pt>
                <c:pt idx="96">
                  <c:v>10.9</c:v>
                </c:pt>
                <c:pt idx="97">
                  <c:v>10.9</c:v>
                </c:pt>
                <c:pt idx="98">
                  <c:v>10.9</c:v>
                </c:pt>
                <c:pt idx="99">
                  <c:v>10.75</c:v>
                </c:pt>
                <c:pt idx="100">
                  <c:v>10.75</c:v>
                </c:pt>
              </c:numCache>
            </c:numRef>
          </c:val>
          <c:smooth val="0"/>
        </c:ser>
        <c:dLbls>
          <c:showLegendKey val="0"/>
          <c:showVal val="0"/>
          <c:showCatName val="0"/>
          <c:showSerName val="0"/>
          <c:showPercent val="0"/>
          <c:showBubbleSize val="0"/>
        </c:dLbls>
        <c:marker val="1"/>
        <c:smooth val="0"/>
        <c:axId val="34794496"/>
        <c:axId val="34804864"/>
      </c:lineChart>
      <c:dateAx>
        <c:axId val="34794496"/>
        <c:scaling>
          <c:orientation val="minMax"/>
        </c:scaling>
        <c:delete val="0"/>
        <c:axPos val="b"/>
        <c:title>
          <c:tx>
            <c:rich>
              <a:bodyPr/>
              <a:lstStyle/>
              <a:p>
                <a:pPr>
                  <a:defRPr/>
                </a:pPr>
                <a:r>
                  <a:rPr lang="en-US"/>
                  <a:t>Mois / Année
Source metalprices.com</a:t>
                </a:r>
              </a:p>
            </c:rich>
          </c:tx>
          <c:layout/>
          <c:overlay val="0"/>
        </c:title>
        <c:numFmt formatCode="mmm\-aa" sourceLinked="1"/>
        <c:majorTickMark val="out"/>
        <c:minorTickMark val="none"/>
        <c:tickLblPos val="nextTo"/>
        <c:crossAx val="34804864"/>
        <c:crosses val="autoZero"/>
        <c:auto val="1"/>
        <c:lblOffset val="100"/>
        <c:baseTimeUnit val="months"/>
      </c:dateAx>
      <c:valAx>
        <c:axId val="34804864"/>
        <c:scaling>
          <c:orientation val="minMax"/>
        </c:scaling>
        <c:delete val="0"/>
        <c:axPos val="l"/>
        <c:majorGridlines/>
        <c:title>
          <c:tx>
            <c:rich>
              <a:bodyPr rot="-5400000" vert="horz"/>
              <a:lstStyle/>
              <a:p>
                <a:pPr>
                  <a:defRPr/>
                </a:pPr>
                <a:r>
                  <a:rPr lang="en-US"/>
                  <a:t>$/kg</a:t>
                </a:r>
              </a:p>
            </c:rich>
          </c:tx>
          <c:layout/>
          <c:overlay val="0"/>
        </c:title>
        <c:numFmt formatCode="Standard" sourceLinked="1"/>
        <c:majorTickMark val="out"/>
        <c:minorTickMark val="none"/>
        <c:tickLblPos val="nextTo"/>
        <c:crossAx val="34794496"/>
        <c:crosses val="autoZero"/>
        <c:crossBetween val="between"/>
        <c:majorUnit val="5"/>
      </c:valAx>
      <c:spPr>
        <a:gradFill>
          <a:gsLst>
            <a:gs pos="0">
              <a:srgbClr val="FFEFD1"/>
            </a:gs>
            <a:gs pos="64999">
              <a:srgbClr val="F0EBD5"/>
            </a:gs>
            <a:gs pos="100000">
              <a:srgbClr val="D1C39F"/>
            </a:gs>
          </a:gsLst>
          <a:lin ang="5400000" scaled="0"/>
        </a:gradFill>
      </c:spPr>
    </c:plotArea>
    <c:legend>
      <c:legendPos val="r"/>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143CE21-5057-43C6-8A12-3304A2571510}" type="slidenum">
              <a:rPr lang="fr-FR"/>
              <a:pPr>
                <a:defRPr/>
              </a:pPr>
              <a:t>‹N°›</a:t>
            </a:fld>
            <a:endParaRPr lang="fr-FR"/>
          </a:p>
        </p:txBody>
      </p:sp>
    </p:spTree>
    <p:extLst>
      <p:ext uri="{BB962C8B-B14F-4D97-AF65-F5344CB8AC3E}">
        <p14:creationId xmlns:p14="http://schemas.microsoft.com/office/powerpoint/2010/main" val="2505987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3819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76B62FE-B5EB-41E3-B3A0-22C1D215EBCC}" type="slidenum">
              <a:rPr lang="fr-FR"/>
              <a:pPr>
                <a:defRPr/>
              </a:pPr>
              <a:t>‹N°›</a:t>
            </a:fld>
            <a:endParaRPr lang="fr-FR"/>
          </a:p>
        </p:txBody>
      </p:sp>
    </p:spTree>
    <p:extLst>
      <p:ext uri="{BB962C8B-B14F-4D97-AF65-F5344CB8AC3E}">
        <p14:creationId xmlns:p14="http://schemas.microsoft.com/office/powerpoint/2010/main" val="2359388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Rot="1" noChangeAspect="1" noChangeArrowheads="1" noTextEdit="1"/>
          </p:cNvSpPr>
          <p:nvPr>
            <p:ph type="sldImg"/>
          </p:nvPr>
        </p:nvSpPr>
        <p:spPr>
          <a:xfrm>
            <a:off x="968375" y="739775"/>
            <a:ext cx="4922838" cy="3694113"/>
          </a:xfrm>
          <a:ln/>
        </p:spPr>
      </p:sp>
      <p:sp>
        <p:nvSpPr>
          <p:cNvPr id="386050" name="Rectangle 3"/>
          <p:cNvSpPr>
            <a:spLocks noGrp="1" noChangeArrowheads="1"/>
          </p:cNvSpPr>
          <p:nvPr>
            <p:ph type="body" idx="1"/>
          </p:nvPr>
        </p:nvSpPr>
        <p:spPr>
          <a:xfrm>
            <a:off x="876300" y="4730750"/>
            <a:ext cx="5033963" cy="4433888"/>
          </a:xfrm>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a:ln>
            <a:miter lim="800000"/>
            <a:headEnd/>
            <a:tailEnd/>
          </a:ln>
        </p:spPr>
        <p:txBody>
          <a:bodyPr/>
          <a:lstStyle/>
          <a:p>
            <a:fld id="{6B001391-C68C-4407-A1DE-539300757A92}" type="slidenum">
              <a:rPr lang="fr-FR" smtClean="0"/>
              <a:pPr/>
              <a:t>16</a:t>
            </a:fld>
            <a:endParaRPr lang="fr-FR" smtClean="0"/>
          </a:p>
        </p:txBody>
      </p:sp>
      <p:sp>
        <p:nvSpPr>
          <p:cNvPr id="412674" name="Rectangle 2"/>
          <p:cNvSpPr>
            <a:spLocks noGrp="1" noRot="1" noChangeAspect="1" noChangeArrowheads="1" noTextEdit="1"/>
          </p:cNvSpPr>
          <p:nvPr>
            <p:ph type="sldImg"/>
          </p:nvPr>
        </p:nvSpPr>
        <p:spPr>
          <a:solidFill>
            <a:srgbClr val="FFFFFF"/>
          </a:solidFill>
          <a:ln/>
        </p:spPr>
      </p:sp>
      <p:sp>
        <p:nvSpPr>
          <p:cNvPr id="412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Espace réservé de l'image des diapositives 1"/>
          <p:cNvSpPr>
            <a:spLocks noGrp="1" noRot="1" noChangeAspect="1"/>
          </p:cNvSpPr>
          <p:nvPr>
            <p:ph type="sldImg"/>
          </p:nvPr>
        </p:nvSpPr>
        <p:spPr>
          <a:ln/>
        </p:spPr>
      </p:sp>
      <p:sp>
        <p:nvSpPr>
          <p:cNvPr id="391170" name="Espace réservé des commentaires 2"/>
          <p:cNvSpPr>
            <a:spLocks noGrp="1"/>
          </p:cNvSpPr>
          <p:nvPr>
            <p:ph type="body" idx="1"/>
          </p:nvPr>
        </p:nvSpPr>
        <p:spPr>
          <a:noFill/>
        </p:spPr>
        <p:txBody>
          <a:bodyPr/>
          <a:lstStyle/>
          <a:p>
            <a:r>
              <a:rPr lang="fr-FR" smtClean="0"/>
              <a:t>Data en tonnes  issus des Stats Douanes US</a:t>
            </a:r>
          </a:p>
          <a:p>
            <a:r>
              <a:rPr lang="fr-FR" smtClean="0"/>
              <a:t>			2005-2009			2010	2011	2012</a:t>
            </a:r>
          </a:p>
          <a:p>
            <a:r>
              <a:rPr lang="fr-FR" smtClean="0"/>
              <a:t>		Total 	Moyenne	mini - maxi			</a:t>
            </a:r>
          </a:p>
          <a:p>
            <a:r>
              <a:rPr lang="fr-FR" smtClean="0"/>
              <a:t>Total Import US	50000	10000	4 600 - 12 800	10200	13400	13900</a:t>
            </a:r>
          </a:p>
          <a:p>
            <a:r>
              <a:rPr lang="fr-FR" smtClean="0"/>
              <a:t>Import depuis Europe	28800	5800	3 400 - 6 800		6100	7000	8400</a:t>
            </a:r>
          </a:p>
          <a:p>
            <a:endParaRPr lang="fr-FR" smtClean="0"/>
          </a:p>
        </p:txBody>
      </p:sp>
      <p:sp>
        <p:nvSpPr>
          <p:cNvPr id="391171" name="Espace réservé du numéro de diapositive 3"/>
          <p:cNvSpPr>
            <a:spLocks noGrp="1"/>
          </p:cNvSpPr>
          <p:nvPr>
            <p:ph type="sldNum" sz="quarter" idx="5"/>
          </p:nvPr>
        </p:nvSpPr>
        <p:spPr>
          <a:noFill/>
          <a:ln>
            <a:miter lim="800000"/>
            <a:headEnd/>
            <a:tailEnd/>
          </a:ln>
        </p:spPr>
        <p:txBody>
          <a:bodyPr/>
          <a:lstStyle/>
          <a:p>
            <a:fld id="{231D87CC-65E0-4AF9-9A76-E188E24491D7}" type="slidenum">
              <a:rPr lang="fr-FR" smtClean="0">
                <a:solidFill>
                  <a:prstClr val="black"/>
                </a:solidFill>
              </a:rPr>
              <a:pPr/>
              <a:t>27</a:t>
            </a:fld>
            <a:endParaRPr lang="fr-FR"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5.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tags" Target="../tags/tag9.xml"/><Relationship Id="rId11" Type="http://schemas.openxmlformats.org/officeDocument/2006/relationships/slideMaster" Target="../slideMasters/slideMaster1.xml"/><Relationship Id="rId5" Type="http://schemas.openxmlformats.org/officeDocument/2006/relationships/tags" Target="../tags/tag8.xml"/><Relationship Id="rId15" Type="http://schemas.openxmlformats.org/officeDocument/2006/relationships/image" Target="../media/image6.jpeg"/><Relationship Id="rId10" Type="http://schemas.openxmlformats.org/officeDocument/2006/relationships/tags" Target="../tags/tag13.xml"/><Relationship Id="rId19" Type="http://schemas.openxmlformats.org/officeDocument/2006/relationships/image" Target="../media/image10.jpe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4.w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oleObject" Target="../embeddings/oleObject3.bin"/><Relationship Id="rId18" Type="http://schemas.openxmlformats.org/officeDocument/2006/relationships/image" Target="../media/image9.em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40.xml"/><Relationship Id="rId16" Type="http://schemas.openxmlformats.org/officeDocument/2006/relationships/image" Target="../media/image7.emf"/><Relationship Id="rId1" Type="http://schemas.openxmlformats.org/officeDocument/2006/relationships/vmlDrawing" Target="../drawings/vmlDrawing3.vml"/><Relationship Id="rId6" Type="http://schemas.openxmlformats.org/officeDocument/2006/relationships/tags" Target="../tags/tag44.xml"/><Relationship Id="rId11" Type="http://schemas.openxmlformats.org/officeDocument/2006/relationships/slideMaster" Target="../slideMasters/slideMaster6.xml"/><Relationship Id="rId5" Type="http://schemas.openxmlformats.org/officeDocument/2006/relationships/tags" Target="../tags/tag43.xml"/><Relationship Id="rId15" Type="http://schemas.openxmlformats.org/officeDocument/2006/relationships/image" Target="../media/image6.jpeg"/><Relationship Id="rId10" Type="http://schemas.openxmlformats.org/officeDocument/2006/relationships/tags" Target="../tags/tag48.xml"/><Relationship Id="rId19" Type="http://schemas.openxmlformats.org/officeDocument/2006/relationships/image" Target="../media/image10.jpe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49.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p:spPr>
        <p:txBody>
          <a:bodyPr wrap="none" anchor="ctr"/>
          <a:lstStyle/>
          <a:p>
            <a:pPr algn="ctr">
              <a:defRPr/>
            </a:pP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srcRect l="648"/>
          <a:stretch>
            <a:fillRect/>
          </a:stretch>
        </p:blipFill>
        <p:spPr bwMode="auto">
          <a:xfrm>
            <a:off x="0" y="0"/>
            <a:ext cx="9144000" cy="3041650"/>
          </a:xfrm>
          <a:prstGeom prst="rect">
            <a:avLst/>
          </a:prstGeom>
          <a:noFill/>
          <a:ln w="9525">
            <a:noFill/>
            <a:miter lim="800000"/>
            <a:headEnd/>
            <a:tailEnd/>
          </a:ln>
        </p:spPr>
      </p:pic>
      <p:pic>
        <p:nvPicPr>
          <p:cNvPr id="4" name="Picture 12"/>
          <p:cNvPicPr>
            <a:picLocks noChangeAspect="1" noChangeArrowheads="1"/>
          </p:cNvPicPr>
          <p:nvPr userDrawn="1"/>
        </p:nvPicPr>
        <p:blipFill>
          <a:blip r:embed="rId4"/>
          <a:srcRect/>
          <a:stretch>
            <a:fillRect/>
          </a:stretch>
        </p:blipFill>
        <p:spPr bwMode="auto">
          <a:xfrm>
            <a:off x="112713" y="5146675"/>
            <a:ext cx="1784350" cy="1317625"/>
          </a:xfrm>
          <a:prstGeom prst="rect">
            <a:avLst/>
          </a:prstGeom>
          <a:noFill/>
          <a:ln w="9525">
            <a:noFill/>
            <a:miter lim="800000"/>
            <a:headEnd/>
            <a:tailEnd/>
          </a:ln>
        </p:spPr>
      </p:pic>
      <p:sp>
        <p:nvSpPr>
          <p:cNvPr id="5" name="Rectangle 13"/>
          <p:cNvSpPr>
            <a:spLocks noChangeArrowheads="1"/>
          </p:cNvSpPr>
          <p:nvPr userDrawn="1"/>
        </p:nvSpPr>
        <p:spPr bwMode="gray">
          <a:xfrm>
            <a:off x="-47625" y="6421438"/>
            <a:ext cx="2160588" cy="468312"/>
          </a:xfrm>
          <a:prstGeom prst="rect">
            <a:avLst/>
          </a:prstGeom>
          <a:noFill/>
          <a:ln>
            <a:noFill/>
          </a:ln>
          <a:effectLst/>
          <a:extLst/>
        </p:spPr>
        <p:txBody>
          <a:bodyPr lIns="0" tIns="0" rIns="0" bIns="0" anchor="ctr"/>
          <a:lstStyle/>
          <a:p>
            <a:pPr algn="ctr">
              <a:defRPr/>
            </a:pPr>
            <a:r>
              <a:rPr lang="fr-FR" sz="800" b="1">
                <a:solidFill>
                  <a:schemeClr val="bg1"/>
                </a:solidFill>
              </a:rPr>
              <a:t>DES ALLIAGES,</a:t>
            </a:r>
          </a:p>
          <a:p>
            <a:pPr algn="ctr">
              <a:defRPr/>
            </a:pP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a:prstGeom prst="rect">
            <a:avLst/>
          </a:prstGeom>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3BE57BC7-22F5-43ED-9E76-51F37635CA97}"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BD46FB59-554E-4787-95E5-9E551AA94C75}"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5B03D6B-DB53-4D9B-82C4-F9023DA95E3F}"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C891DDD-4640-4F24-8CD3-5B30C6C87ADE}"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4B6C820-CB80-4109-AB60-D370B1DCF56A}"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1DFB8435-CC18-4AA6-A65F-50B5256BDA82}"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DA1451E-A25E-4693-B033-E3476A33D006}"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0E1206BF-3F41-4F2A-BA24-03FC0AC35F5E}"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7F0289E-39BB-4212-9B38-869C6EF4624D}"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7F4E26F-54B7-4854-AE89-1D854B1F8D97}"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14" descr="Des alliages des minerais et des hommes - logo eramet_fr"/>
          <p:cNvPicPr>
            <a:picLocks noChangeAspect="1" noChangeArrowheads="1"/>
          </p:cNvPicPr>
          <p:nvPr userDrawn="1">
            <p:custDataLst>
              <p:tags r:id="rId1"/>
            </p:custDataLst>
          </p:nvPr>
        </p:nvPicPr>
        <p:blipFill>
          <a:blip r:embed="rId3"/>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grpSp>
        <p:nvGrpSpPr>
          <p:cNvPr id="6" name="Group 33"/>
          <p:cNvGrpSpPr>
            <a:grpSpLocks/>
          </p:cNvGrpSpPr>
          <p:nvPr userDrawn="1"/>
        </p:nvGrpSpPr>
        <p:grpSpPr bwMode="auto">
          <a:xfrm rot="944328">
            <a:off x="31750" y="1524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9" name="Picture 4"/>
          <p:cNvPicPr>
            <a:picLocks noChangeAspect="1" noChangeArrowheads="1"/>
          </p:cNvPicPr>
          <p:nvPr userDrawn="1"/>
        </p:nvPicPr>
        <p:blipFill>
          <a:blip r:embed="rId4"/>
          <a:srcRect/>
          <a:stretch>
            <a:fillRect/>
          </a:stretch>
        </p:blipFill>
        <p:spPr bwMode="auto">
          <a:xfrm>
            <a:off x="6732588" y="100013"/>
            <a:ext cx="3024187" cy="808037"/>
          </a:xfrm>
          <a:prstGeom prst="rect">
            <a:avLst/>
          </a:prstGeom>
          <a:noFill/>
          <a:ln w="9525">
            <a:noFill/>
            <a:miter lim="800000"/>
            <a:headEnd/>
            <a:tailEnd/>
          </a:ln>
        </p:spPr>
      </p:pic>
      <p:sp>
        <p:nvSpPr>
          <p:cNvPr id="10" name="ZoneTexte 3"/>
          <p:cNvSpPr txBox="1"/>
          <p:nvPr userDrawn="1"/>
        </p:nvSpPr>
        <p:spPr>
          <a:xfrm>
            <a:off x="8388350" y="6453188"/>
            <a:ext cx="576263" cy="274637"/>
          </a:xfrm>
          <a:prstGeom prst="rect">
            <a:avLst/>
          </a:prstGeom>
          <a:noFill/>
        </p:spPr>
        <p:txBody>
          <a:bodyPr>
            <a:spAutoFit/>
          </a:bodyPr>
          <a:lstStyle/>
          <a:p>
            <a:pPr>
              <a:defRPr/>
            </a:pPr>
            <a:fld id="{D465675A-DD73-413B-9268-E04349374932}" type="slidenum">
              <a:rPr lang="en-US" sz="1200"/>
              <a:pPr>
                <a:defRPr/>
              </a:pPr>
              <a:t>‹N°›</a:t>
            </a:fld>
            <a:endParaRPr lang="en-US" sz="1200" dirty="0"/>
          </a:p>
        </p:txBody>
      </p:sp>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12"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CBDF495A-3CD2-411E-8109-8EE73072DC63}"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03A962D0-3FA6-4618-8514-0ED996EC8201}" type="slidenum">
              <a:rPr lang="fr-FR"/>
              <a:pPr>
                <a:defRPr/>
              </a:pPr>
              <a:t>‹N°›</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38E6977-21A2-4B4A-8CCC-F5E03963FEA0}" type="slidenum">
              <a:rPr lang="fr-FR"/>
              <a:pPr>
                <a:defRPr/>
              </a:pPr>
              <a:t>‹N°›</a:t>
            </a:fld>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160601E-F534-4BEF-BEA6-024B0DDD946C}" type="slidenum">
              <a:rPr lang="fr-FR"/>
              <a:pPr>
                <a:defRPr/>
              </a:pPr>
              <a:t>‹N°›</a:t>
            </a:fld>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8C02987-3D94-446F-A0E2-F2B498DB43EA}" type="slidenum">
              <a:rPr lang="fr-FR"/>
              <a:pPr>
                <a:defRPr/>
              </a:pPr>
              <a:t>‹N°›</a:t>
            </a:fld>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5C11E45-2D68-425A-AF5E-EF4D67F1BA72}" type="slidenum">
              <a:rPr lang="fr-FR"/>
              <a:pPr>
                <a:defRPr/>
              </a:pPr>
              <a:t>‹N°›</a:t>
            </a:fld>
            <a:endParaRPr lang="fr-F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83BE82C-785C-4934-A655-BD7A9B398C20}" type="slidenum">
              <a:rPr lang="fr-FR"/>
              <a:pPr>
                <a:defRPr/>
              </a:pPr>
              <a:t>‹N°›</a:t>
            </a:fld>
            <a:endParaRPr lang="fr-F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4BAA30A-7151-4F3F-979A-E0124871740C}" type="slidenum">
              <a:rPr lang="fr-FR"/>
              <a:pPr>
                <a:defRPr/>
              </a:pPr>
              <a:t>‹N°›</a:t>
            </a:fld>
            <a:endParaRPr lang="fr-F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72076AA2-C69A-4FFA-86B0-FAAB72600F66}" type="slidenum">
              <a:rPr lang="fr-FR"/>
              <a:pPr>
                <a:defRPr/>
              </a:pPr>
              <a:t>‹N°›</a:t>
            </a:fld>
            <a:endParaRPr lang="fr-F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B09EB146-465B-4AB1-8F26-6477ACE08E46}" type="slidenum">
              <a:rPr lang="fr-FR"/>
              <a:pPr>
                <a:defRPr/>
              </a:pPr>
              <a:t>‹N°›</a:t>
            </a:fld>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56DC9BA-C6DB-430D-B4ED-DD31AF1A1BE1}"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graphicFrame>
        <p:nvGraphicFramePr>
          <p:cNvPr id="4" name="Object 1"/>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6694" name="think-cell Slide" r:id="rId13" imgW="360" imgH="360" progId="">
                  <p:embed/>
                </p:oleObj>
              </mc:Choice>
              <mc:Fallback>
                <p:oleObj name="think-cell Slide" r:id="rId13" imgW="360" imgH="360" progId="">
                  <p:embed/>
                  <p:pic>
                    <p:nvPicPr>
                      <p:cNvPr id="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srcRect r="5914" b="5505"/>
          <a:stretch>
            <a:fillRect/>
          </a:stretch>
        </p:blipFill>
        <p:spPr bwMode="auto">
          <a:xfrm>
            <a:off x="6211888" y="561975"/>
            <a:ext cx="1924050" cy="1258888"/>
          </a:xfrm>
          <a:prstGeom prst="rect">
            <a:avLst/>
          </a:prstGeom>
          <a:noFill/>
          <a:ln w="9525">
            <a:noFill/>
            <a:miter lim="800000"/>
            <a:headEnd/>
            <a:tailEnd/>
          </a:ln>
        </p:spPr>
      </p:pic>
      <p:pic>
        <p:nvPicPr>
          <p:cNvPr id="6" name="Picture 30"/>
          <p:cNvPicPr>
            <a:picLocks noChangeAspect="1" noChangeArrowheads="1"/>
          </p:cNvPicPr>
          <p:nvPr userDrawn="1">
            <p:custDataLst>
              <p:tags r:id="rId5"/>
            </p:custDataLst>
          </p:nvPr>
        </p:nvPicPr>
        <p:blipFill>
          <a:blip r:embed="rId16"/>
          <a:srcRect/>
          <a:stretch>
            <a:fillRect/>
          </a:stretch>
        </p:blipFill>
        <p:spPr bwMode="auto">
          <a:xfrm>
            <a:off x="4124325" y="561975"/>
            <a:ext cx="2155825" cy="1728788"/>
          </a:xfrm>
          <a:prstGeom prst="rect">
            <a:avLst/>
          </a:prstGeom>
          <a:noFill/>
          <a:ln w="9525">
            <a:noFill/>
            <a:miter lim="800000"/>
            <a:headEnd/>
            <a:tailEnd/>
          </a:ln>
        </p:spPr>
      </p:pic>
      <p:pic>
        <p:nvPicPr>
          <p:cNvPr id="7" name="Picture 8"/>
          <p:cNvPicPr>
            <a:picLocks noChangeAspect="1" noChangeArrowheads="1"/>
          </p:cNvPicPr>
          <p:nvPr userDrawn="1">
            <p:custDataLst>
              <p:tags r:id="rId6"/>
            </p:custDataLst>
          </p:nvPr>
        </p:nvPicPr>
        <p:blipFill>
          <a:blip r:embed="rId17"/>
          <a:srcRect/>
          <a:stretch>
            <a:fillRect/>
          </a:stretch>
        </p:blipFill>
        <p:spPr bwMode="auto">
          <a:xfrm>
            <a:off x="2187575" y="561975"/>
            <a:ext cx="2011363" cy="1712913"/>
          </a:xfrm>
          <a:prstGeom prst="rect">
            <a:avLst/>
          </a:prstGeom>
          <a:noFill/>
          <a:ln w="9525">
            <a:noFill/>
            <a:miter lim="800000"/>
            <a:headEnd/>
            <a:tailEnd/>
          </a:ln>
        </p:spPr>
      </p:pic>
      <p:pic>
        <p:nvPicPr>
          <p:cNvPr id="8" name="Picture 8"/>
          <p:cNvPicPr>
            <a:picLocks noChangeAspect="1" noChangeArrowheads="1"/>
          </p:cNvPicPr>
          <p:nvPr userDrawn="1">
            <p:custDataLst>
              <p:tags r:id="rId7"/>
            </p:custDataLst>
          </p:nvPr>
        </p:nvPicPr>
        <p:blipFill>
          <a:blip r:embed="rId18"/>
          <a:srcRect/>
          <a:stretch>
            <a:fillRect/>
          </a:stretch>
        </p:blipFill>
        <p:spPr bwMode="auto">
          <a:xfrm>
            <a:off x="8085138" y="560388"/>
            <a:ext cx="966787" cy="1285875"/>
          </a:xfrm>
          <a:prstGeom prst="rect">
            <a:avLst/>
          </a:prstGeom>
          <a:noFill/>
          <a:ln w="9525">
            <a:noFill/>
            <a:miter lim="800000"/>
            <a:headEnd/>
            <a:tailEnd/>
          </a:ln>
        </p:spPr>
      </p:pic>
      <p:pic>
        <p:nvPicPr>
          <p:cNvPr id="9" name="Picture 33" descr="IMG_1105"/>
          <p:cNvPicPr>
            <a:picLocks noChangeAspect="1" noChangeArrowheads="1"/>
          </p:cNvPicPr>
          <p:nvPr userDrawn="1">
            <p:custDataLst>
              <p:tags r:id="rId8"/>
            </p:custDataLst>
          </p:nvPr>
        </p:nvPicPr>
        <p:blipFill>
          <a:blip r:embed="rId19"/>
          <a:srcRect/>
          <a:stretch>
            <a:fillRect/>
          </a:stretch>
        </p:blipFill>
        <p:spPr bwMode="auto">
          <a:xfrm>
            <a:off x="90488" y="561975"/>
            <a:ext cx="2097087" cy="1728788"/>
          </a:xfrm>
          <a:prstGeom prst="rect">
            <a:avLst/>
          </a:prstGeom>
          <a:noFill/>
          <a:ln w="9525">
            <a:noFill/>
            <a:miter lim="800000"/>
            <a:headEnd/>
            <a:tailEnd/>
          </a:ln>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15" name="Espace réservé du pied de page 14"/>
          <p:cNvSpPr>
            <a:spLocks noGrp="1" noChangeArrowheads="1"/>
          </p:cNvSpPr>
          <p:nvPr>
            <p:ph type="ftr" sz="quarter" idx="10"/>
            <p:custDataLst>
              <p:tags r:id="rId10"/>
            </p:custDataLst>
          </p:nvPr>
        </p:nvSpPr>
        <p:spPr>
          <a:xfrm>
            <a:off x="5205413" y="6486525"/>
            <a:ext cx="2895600" cy="268288"/>
          </a:xfrm>
          <a:prstGeom prst="rect">
            <a:avLst/>
          </a:prstGeom>
        </p:spPr>
        <p:txBody>
          <a:bodyPr/>
          <a:lstStyle>
            <a:lvl1pPr>
              <a:defRPr/>
            </a:lvl1pPr>
          </a:lstStyle>
          <a:p>
            <a:pPr>
              <a:defRPr/>
            </a:pPr>
            <a:endParaRPr lang="en-GB"/>
          </a:p>
        </p:txBody>
      </p:sp>
      <p:sp>
        <p:nvSpPr>
          <p:cNvPr id="16" name="Rectangle 6"/>
          <p:cNvSpPr>
            <a:spLocks noGrp="1" noChangeArrowheads="1"/>
          </p:cNvSpPr>
          <p:nvPr>
            <p:ph type="sldNum" sz="quarter" idx="11"/>
          </p:nvPr>
        </p:nvSpPr>
        <p:spPr>
          <a:xfrm>
            <a:off x="8101013" y="6453188"/>
            <a:ext cx="585787" cy="268287"/>
          </a:xfrm>
          <a:prstGeom prst="rect">
            <a:avLst/>
          </a:prstGeom>
        </p:spPr>
        <p:txBody>
          <a:bodyPr/>
          <a:lstStyle>
            <a:lvl1pPr algn="r">
              <a:defRPr sz="1200" b="1">
                <a:latin typeface="+mn-lt"/>
              </a:defRPr>
            </a:lvl1pPr>
          </a:lstStyle>
          <a:p>
            <a:pPr>
              <a:defRPr/>
            </a:pPr>
            <a:fld id="{0612800D-FC03-4E68-8542-B19B6CF2D095}" type="slidenum">
              <a:rPr lang="fr-FR"/>
              <a:pPr>
                <a:defRPr/>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9A7DD97B-4036-4CFF-9A6E-FA08546D973B}" type="slidenum">
              <a:rPr lang="fr-FR"/>
              <a:pPr>
                <a:defRPr/>
              </a:pPr>
              <a:t>‹N°›</a:t>
            </a:fld>
            <a:endParaRPr lang="fr-F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7CE540B0-42AA-4CA6-800C-90106DB0B1AA}" type="slidenum">
              <a:rPr lang="fr-FR"/>
              <a:pPr>
                <a:defRPr/>
              </a:pPr>
              <a:t>‹N°›</a:t>
            </a:fld>
            <a:endParaRPr lang="fr-F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BF3AA0A-B02B-402F-8753-676D472235C6}" type="slidenum">
              <a:rPr lang="fr-FR"/>
              <a:pPr>
                <a:defRPr/>
              </a:pPr>
              <a:t>‹N°›</a:t>
            </a:fld>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15"/>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90268C2-0CDE-4E12-9094-737357E4046E}" type="slidenum">
              <a:rPr lang="fr-FR"/>
              <a:pPr>
                <a:defRPr/>
              </a:pPr>
              <a:t>‹N°›</a:t>
            </a:fld>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2FFD680-7428-49CA-97DE-AD3CB4BB39EF}" type="slidenum">
              <a:rPr lang="fr-FR"/>
              <a:pPr>
                <a:defRPr/>
              </a:pPr>
              <a:t>‹N°›</a:t>
            </a:fld>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9593E81-49A3-40D8-A49D-B93E4BBBA7DE}" type="slidenum">
              <a:rPr lang="fr-FR"/>
              <a:pPr>
                <a:defRPr/>
              </a:pPr>
              <a:t>‹N°›</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7B08EC7-2DC0-4A05-AE6B-ADD8D0434A46}" type="slidenum">
              <a:rPr lang="fr-FR"/>
              <a:pPr>
                <a:defRPr/>
              </a:pPr>
              <a:t>‹N°›</a:t>
            </a:fld>
            <a:endParaRPr lang="fr-F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43E67AB-AB00-4A94-A2C7-D032968E2CCA}" type="slidenum">
              <a:rPr lang="fr-FR"/>
              <a:pPr>
                <a:defRPr/>
              </a:pPr>
              <a:t>‹N°›</a:t>
            </a:fld>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7497255-BF55-4EE6-AD5C-D483C7444D43}" type="slidenum">
              <a:rPr lang="fr-FR"/>
              <a:pPr>
                <a:defRPr/>
              </a:pPr>
              <a:t>‹N°›</a:t>
            </a:fld>
            <a:endParaRPr lang="fr-F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BC6FAD7D-4493-46C2-B2F3-4D34C1718DB6}"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33EBB42F-0587-43A0-A66F-E2913C64D203}" type="slidenum">
              <a:rPr lang="fr-FR"/>
              <a:pPr>
                <a:defRPr/>
              </a:pPr>
              <a:t>‹N°›</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8FA358B-1BE7-478E-BED4-469B50933249}" type="slidenum">
              <a:rPr lang="fr-FR"/>
              <a:pPr>
                <a:defRPr/>
              </a:pPr>
              <a:t>‹N°›</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52CEB83-E327-4440-B49A-521A33E2180A}" type="slidenum">
              <a:rPr lang="fr-FR"/>
              <a:pPr>
                <a:defRPr/>
              </a:pPr>
              <a:t>‹N°›</a:t>
            </a:fld>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1FBD877-A1AF-4895-BF66-188F41114C91}" type="slidenum">
              <a:rPr lang="fr-FR"/>
              <a:pPr>
                <a:defRPr/>
              </a:pPr>
              <a:t>‹N°›</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52889FA-41EC-41FF-A974-0B511DB072CD}" type="slidenum">
              <a:rPr lang="fr-FR"/>
              <a:pPr>
                <a:defRPr/>
              </a:pPr>
              <a:t>‹N°›</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05BC765-5925-4712-ACEE-9B7C854D547C}" type="slidenum">
              <a:rPr lang="fr-FR"/>
              <a:pPr>
                <a:defRPr/>
              </a:pPr>
              <a:t>‹N°›</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B1BC29D-F361-44A5-960D-4E6CFF636C0C}" type="slidenum">
              <a:rPr lang="fr-FR"/>
              <a:pPr>
                <a:defRPr/>
              </a:pPr>
              <a:t>‹N°›</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2CE660B-AA12-4B23-9ED9-76DFC6205673}" type="slidenum">
              <a:rPr lang="fr-FR"/>
              <a:pPr>
                <a:defRPr/>
              </a:pPr>
              <a:t>‹N°›</a:t>
            </a:fld>
            <a:endParaRPr lang="fr-F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6D62F45-068F-4DCD-BC14-61A6348425FF}" type="slidenum">
              <a:rPr lang="fr-FR"/>
              <a:pPr>
                <a:defRPr/>
              </a:pPr>
              <a:t>‹N°›</a:t>
            </a:fld>
            <a:endParaRPr lang="fr-F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C58FF32-012C-4127-B8CB-80F8B16D1DD8}" type="slidenum">
              <a:rPr lang="fr-FR"/>
              <a:pPr>
                <a:defRPr/>
              </a:pPr>
              <a:t>‹N°›</a:t>
            </a:fld>
            <a:endParaRPr lang="fr-F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74AC9B86-74E1-49F2-A720-C99AB9851E87}"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8"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807CF774-1ADF-4A6D-BFF5-1E0B0DDE013F}" type="slidenum">
              <a:rPr lang="fr-FR"/>
              <a:pPr>
                <a:defRPr/>
              </a:pPr>
              <a:t>‹N°›</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407BE38-F3D2-4E2E-AF18-F2F3C2EEEF87}" type="slidenum">
              <a:rPr lang="fr-FR"/>
              <a:pPr>
                <a:defRPr/>
              </a:pPr>
              <a:t>‹N°›</a:t>
            </a:fld>
            <a:endParaRPr lang="fr-F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53EB4071-665E-4E9D-866A-B4F4040B3F02}" type="slidenum">
              <a:rPr lang="fr-FR"/>
              <a:pPr>
                <a:defRPr/>
              </a:pPr>
              <a:t>‹N°›</a:t>
            </a:fld>
            <a:endParaRPr lang="fr-F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19A37D17-C9FD-40A8-AFE6-F109ACB96703}" type="slidenum">
              <a:rPr lang="fr-FR"/>
              <a:pPr>
                <a:defRPr/>
              </a:pPr>
              <a:t>‹N°›</a:t>
            </a:fld>
            <a:endParaRPr lang="fr-F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A1A1AF0-2FCE-4112-B34E-C49FC323704C}" type="slidenum">
              <a:rPr lang="fr-FR"/>
              <a:pPr>
                <a:defRPr/>
              </a:pPr>
              <a:t>‹N°›</a:t>
            </a:fld>
            <a:endParaRPr lang="fr-F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97A3752-64F0-4ABF-B7B4-943C758BCA75}" type="slidenum">
              <a:rPr lang="fr-FR"/>
              <a:pPr>
                <a:defRPr/>
              </a:pPr>
              <a:t>‹N°›</a:t>
            </a:fld>
            <a:endParaRPr lang="fr-F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E9059AE-EEDD-467D-8344-1C3A0869F01E}" type="slidenum">
              <a:rPr lang="fr-FR"/>
              <a:pPr>
                <a:defRPr/>
              </a:pPr>
              <a:t>‹N°›</a:t>
            </a:fld>
            <a:endParaRPr lang="fr-F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p:spPr>
        <p:txBody>
          <a:bodyPr wrap="none" anchor="ctr"/>
          <a:lstStyle/>
          <a:p>
            <a:pPr algn="ctr">
              <a:defRPr/>
            </a:pPr>
            <a:endParaRPr lang="en-US" sz="2400">
              <a:solidFill>
                <a:srgbClr val="000000"/>
              </a:solidFill>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srcRect l="648"/>
          <a:stretch>
            <a:fillRect/>
          </a:stretch>
        </p:blipFill>
        <p:spPr bwMode="auto">
          <a:xfrm>
            <a:off x="0" y="0"/>
            <a:ext cx="9144000" cy="3041650"/>
          </a:xfrm>
          <a:prstGeom prst="rect">
            <a:avLst/>
          </a:prstGeom>
          <a:noFill/>
          <a:ln w="9525">
            <a:noFill/>
            <a:miter lim="800000"/>
            <a:headEnd/>
            <a:tailEnd/>
          </a:ln>
        </p:spPr>
      </p:pic>
      <p:pic>
        <p:nvPicPr>
          <p:cNvPr id="4" name="Picture 12"/>
          <p:cNvPicPr>
            <a:picLocks noChangeAspect="1" noChangeArrowheads="1"/>
          </p:cNvPicPr>
          <p:nvPr userDrawn="1"/>
        </p:nvPicPr>
        <p:blipFill>
          <a:blip r:embed="rId4"/>
          <a:srcRect/>
          <a:stretch>
            <a:fillRect/>
          </a:stretch>
        </p:blipFill>
        <p:spPr bwMode="auto">
          <a:xfrm>
            <a:off x="112713" y="5146675"/>
            <a:ext cx="1784350" cy="1317625"/>
          </a:xfrm>
          <a:prstGeom prst="rect">
            <a:avLst/>
          </a:prstGeom>
          <a:noFill/>
          <a:ln w="9525">
            <a:noFill/>
            <a:miter lim="800000"/>
            <a:headEnd/>
            <a:tailEnd/>
          </a:ln>
        </p:spPr>
      </p:pic>
      <p:sp>
        <p:nvSpPr>
          <p:cNvPr id="5" name="Rectangle 13"/>
          <p:cNvSpPr>
            <a:spLocks noChangeArrowheads="1"/>
          </p:cNvSpPr>
          <p:nvPr userDrawn="1"/>
        </p:nvSpPr>
        <p:spPr bwMode="gray">
          <a:xfrm>
            <a:off x="-47625" y="6421438"/>
            <a:ext cx="2160588" cy="468312"/>
          </a:xfrm>
          <a:prstGeom prst="rect">
            <a:avLst/>
          </a:prstGeom>
          <a:noFill/>
          <a:ln>
            <a:noFill/>
          </a:ln>
          <a:effectLst/>
          <a:extLst/>
        </p:spPr>
        <p:txBody>
          <a:bodyPr lIns="0" tIns="0" rIns="0" bIns="0" anchor="ctr"/>
          <a:lstStyle/>
          <a:p>
            <a:pPr algn="ctr">
              <a:defRPr/>
            </a:pPr>
            <a:r>
              <a:rPr lang="fr-FR" sz="800" b="1">
                <a:solidFill>
                  <a:srgbClr val="FFFFFF"/>
                </a:solidFill>
              </a:rPr>
              <a:t>DES ALLIAGES,</a:t>
            </a:r>
          </a:p>
          <a:p>
            <a:pPr algn="ctr">
              <a:defRPr/>
            </a:pPr>
            <a:r>
              <a:rPr lang="fr-FR" sz="800" b="1">
                <a:solidFill>
                  <a:srgbClr val="FFFFFF"/>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a:prstGeom prst="rect">
            <a:avLst/>
          </a:prstGeo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833237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14" descr="Des alliages des minerais et des hommes - logo eramet_fr"/>
          <p:cNvPicPr>
            <a:picLocks noChangeAspect="1" noChangeArrowheads="1"/>
          </p:cNvPicPr>
          <p:nvPr userDrawn="1">
            <p:custDataLst>
              <p:tags r:id="rId1"/>
            </p:custDataLst>
          </p:nvPr>
        </p:nvPicPr>
        <p:blipFill>
          <a:blip r:embed="rId3"/>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grpSp>
        <p:nvGrpSpPr>
          <p:cNvPr id="6" name="Group 33"/>
          <p:cNvGrpSpPr>
            <a:grpSpLocks/>
          </p:cNvGrpSpPr>
          <p:nvPr userDrawn="1"/>
        </p:nvGrpSpPr>
        <p:grpSpPr bwMode="auto">
          <a:xfrm rot="944328">
            <a:off x="31750" y="1524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9" name="Picture 4"/>
          <p:cNvPicPr>
            <a:picLocks noChangeAspect="1" noChangeArrowheads="1"/>
          </p:cNvPicPr>
          <p:nvPr userDrawn="1"/>
        </p:nvPicPr>
        <p:blipFill>
          <a:blip r:embed="rId4"/>
          <a:srcRect/>
          <a:stretch>
            <a:fillRect/>
          </a:stretch>
        </p:blipFill>
        <p:spPr bwMode="auto">
          <a:xfrm>
            <a:off x="6732588" y="100013"/>
            <a:ext cx="3024187" cy="808037"/>
          </a:xfrm>
          <a:prstGeom prst="rect">
            <a:avLst/>
          </a:prstGeom>
          <a:noFill/>
          <a:ln w="9525">
            <a:noFill/>
            <a:miter lim="800000"/>
            <a:headEnd/>
            <a:tailEnd/>
          </a:ln>
        </p:spPr>
      </p:pic>
      <p:sp>
        <p:nvSpPr>
          <p:cNvPr id="10" name="ZoneTexte 3"/>
          <p:cNvSpPr txBox="1"/>
          <p:nvPr userDrawn="1"/>
        </p:nvSpPr>
        <p:spPr>
          <a:xfrm>
            <a:off x="8388350" y="6453188"/>
            <a:ext cx="576263" cy="274637"/>
          </a:xfrm>
          <a:prstGeom prst="rect">
            <a:avLst/>
          </a:prstGeom>
          <a:noFill/>
        </p:spPr>
        <p:txBody>
          <a:bodyPr>
            <a:spAutoFit/>
          </a:bodyPr>
          <a:lstStyle/>
          <a:p>
            <a:pPr>
              <a:defRPr/>
            </a:pPr>
            <a:fld id="{D465675A-DD73-413B-9268-E04349374932}" type="slidenum">
              <a:rPr lang="en-US" sz="1200">
                <a:solidFill>
                  <a:srgbClr val="000000"/>
                </a:solidFill>
              </a:rPr>
              <a:pPr>
                <a:defRPr/>
              </a:pPr>
              <a:t>‹N°›</a:t>
            </a:fld>
            <a:endParaRPr lang="en-US" sz="1200" dirty="0">
              <a:solidFill>
                <a:srgbClr val="000000"/>
              </a:solidFill>
            </a:endParaRPr>
          </a:p>
        </p:txBody>
      </p:sp>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12"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CBDF495A-3CD2-411E-8109-8EE73072DC63}"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4048827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graphicFrame>
        <p:nvGraphicFramePr>
          <p:cNvPr id="4" name="Object 1"/>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8724"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srcRect r="5914" b="5505"/>
          <a:stretch>
            <a:fillRect/>
          </a:stretch>
        </p:blipFill>
        <p:spPr bwMode="auto">
          <a:xfrm>
            <a:off x="6211888" y="561975"/>
            <a:ext cx="1924050" cy="1258888"/>
          </a:xfrm>
          <a:prstGeom prst="rect">
            <a:avLst/>
          </a:prstGeom>
          <a:noFill/>
          <a:ln w="9525">
            <a:noFill/>
            <a:miter lim="800000"/>
            <a:headEnd/>
            <a:tailEnd/>
          </a:ln>
        </p:spPr>
      </p:pic>
      <p:pic>
        <p:nvPicPr>
          <p:cNvPr id="6" name="Picture 30"/>
          <p:cNvPicPr>
            <a:picLocks noChangeAspect="1" noChangeArrowheads="1"/>
          </p:cNvPicPr>
          <p:nvPr userDrawn="1">
            <p:custDataLst>
              <p:tags r:id="rId5"/>
            </p:custDataLst>
          </p:nvPr>
        </p:nvPicPr>
        <p:blipFill>
          <a:blip r:embed="rId16"/>
          <a:srcRect/>
          <a:stretch>
            <a:fillRect/>
          </a:stretch>
        </p:blipFill>
        <p:spPr bwMode="auto">
          <a:xfrm>
            <a:off x="4124325" y="561975"/>
            <a:ext cx="2155825" cy="1728788"/>
          </a:xfrm>
          <a:prstGeom prst="rect">
            <a:avLst/>
          </a:prstGeom>
          <a:noFill/>
          <a:ln w="9525">
            <a:noFill/>
            <a:miter lim="800000"/>
            <a:headEnd/>
            <a:tailEnd/>
          </a:ln>
        </p:spPr>
      </p:pic>
      <p:pic>
        <p:nvPicPr>
          <p:cNvPr id="7" name="Picture 8"/>
          <p:cNvPicPr>
            <a:picLocks noChangeAspect="1" noChangeArrowheads="1"/>
          </p:cNvPicPr>
          <p:nvPr userDrawn="1">
            <p:custDataLst>
              <p:tags r:id="rId6"/>
            </p:custDataLst>
          </p:nvPr>
        </p:nvPicPr>
        <p:blipFill>
          <a:blip r:embed="rId17"/>
          <a:srcRect/>
          <a:stretch>
            <a:fillRect/>
          </a:stretch>
        </p:blipFill>
        <p:spPr bwMode="auto">
          <a:xfrm>
            <a:off x="2187575" y="561975"/>
            <a:ext cx="2011363" cy="1712913"/>
          </a:xfrm>
          <a:prstGeom prst="rect">
            <a:avLst/>
          </a:prstGeom>
          <a:noFill/>
          <a:ln w="9525">
            <a:noFill/>
            <a:miter lim="800000"/>
            <a:headEnd/>
            <a:tailEnd/>
          </a:ln>
        </p:spPr>
      </p:pic>
      <p:pic>
        <p:nvPicPr>
          <p:cNvPr id="8" name="Picture 8"/>
          <p:cNvPicPr>
            <a:picLocks noChangeAspect="1" noChangeArrowheads="1"/>
          </p:cNvPicPr>
          <p:nvPr userDrawn="1">
            <p:custDataLst>
              <p:tags r:id="rId7"/>
            </p:custDataLst>
          </p:nvPr>
        </p:nvPicPr>
        <p:blipFill>
          <a:blip r:embed="rId18"/>
          <a:srcRect/>
          <a:stretch>
            <a:fillRect/>
          </a:stretch>
        </p:blipFill>
        <p:spPr bwMode="auto">
          <a:xfrm>
            <a:off x="8085138" y="560388"/>
            <a:ext cx="966787" cy="1285875"/>
          </a:xfrm>
          <a:prstGeom prst="rect">
            <a:avLst/>
          </a:prstGeom>
          <a:noFill/>
          <a:ln w="9525">
            <a:noFill/>
            <a:miter lim="800000"/>
            <a:headEnd/>
            <a:tailEnd/>
          </a:ln>
        </p:spPr>
      </p:pic>
      <p:pic>
        <p:nvPicPr>
          <p:cNvPr id="9" name="Picture 33" descr="IMG_1105"/>
          <p:cNvPicPr>
            <a:picLocks noChangeAspect="1" noChangeArrowheads="1"/>
          </p:cNvPicPr>
          <p:nvPr userDrawn="1">
            <p:custDataLst>
              <p:tags r:id="rId8"/>
            </p:custDataLst>
          </p:nvPr>
        </p:nvPicPr>
        <p:blipFill>
          <a:blip r:embed="rId19"/>
          <a:srcRect/>
          <a:stretch>
            <a:fillRect/>
          </a:stretch>
        </p:blipFill>
        <p:spPr bwMode="auto">
          <a:xfrm>
            <a:off x="90488" y="561975"/>
            <a:ext cx="2097087" cy="1728788"/>
          </a:xfrm>
          <a:prstGeom prst="rect">
            <a:avLst/>
          </a:prstGeom>
          <a:noFill/>
          <a:ln w="9525">
            <a:noFill/>
            <a:miter lim="800000"/>
            <a:headEnd/>
            <a:tailEnd/>
          </a:ln>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15" name="Espace réservé du pied de page 14"/>
          <p:cNvSpPr>
            <a:spLocks noGrp="1" noChangeArrowheads="1"/>
          </p:cNvSpPr>
          <p:nvPr>
            <p:ph type="ftr" sz="quarter" idx="10"/>
            <p:custDataLst>
              <p:tags r:id="rId10"/>
            </p:custDataLst>
          </p:nvPr>
        </p:nvSpPr>
        <p:spPr>
          <a:xfrm>
            <a:off x="5205413" y="6486525"/>
            <a:ext cx="2895600" cy="268288"/>
          </a:xfrm>
          <a:prstGeom prst="rect">
            <a:avLst/>
          </a:prstGeom>
        </p:spPr>
        <p:txBody>
          <a:bodyPr/>
          <a:lstStyle>
            <a:lvl1pPr>
              <a:defRPr/>
            </a:lvl1pPr>
          </a:lstStyle>
          <a:p>
            <a:pPr>
              <a:defRPr/>
            </a:pPr>
            <a:endParaRPr lang="en-GB">
              <a:solidFill>
                <a:srgbClr val="000000"/>
              </a:solidFill>
            </a:endParaRPr>
          </a:p>
        </p:txBody>
      </p:sp>
      <p:sp>
        <p:nvSpPr>
          <p:cNvPr id="16" name="Rectangle 6"/>
          <p:cNvSpPr>
            <a:spLocks noGrp="1" noChangeArrowheads="1"/>
          </p:cNvSpPr>
          <p:nvPr>
            <p:ph type="sldNum" sz="quarter" idx="11"/>
          </p:nvPr>
        </p:nvSpPr>
        <p:spPr>
          <a:xfrm>
            <a:off x="8101013" y="6453188"/>
            <a:ext cx="585787" cy="268287"/>
          </a:xfrm>
          <a:prstGeom prst="rect">
            <a:avLst/>
          </a:prstGeom>
        </p:spPr>
        <p:txBody>
          <a:bodyPr/>
          <a:lstStyle>
            <a:lvl1pPr algn="r">
              <a:defRPr sz="1200" b="1">
                <a:latin typeface="+mn-lt"/>
              </a:defRPr>
            </a:lvl1pPr>
          </a:lstStyle>
          <a:p>
            <a:pPr>
              <a:defRPr/>
            </a:pPr>
            <a:fld id="{0612800D-FC03-4E68-8542-B19B6CF2D095}"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082332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33EBB42F-0587-43A0-A66F-E2913C64D203}"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353296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4"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DF71FF68-EA37-4A00-9BF3-E7FE645BB7A2}" type="slidenum">
              <a:rPr lang="fr-FR"/>
              <a:pPr>
                <a:defRPr/>
              </a:pPr>
              <a:t>‹N°›</a:t>
            </a:fld>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807CF774-1ADF-4A6D-BFF5-1E0B0DDE013F}"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454307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DF71FF68-EA37-4A00-9BF3-E7FE645BB7A2}"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221176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B4F73C18-2430-4660-890A-EA4CDAE409A0}"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927974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4095B418-E7CC-43FE-9640-F54BC66F810D}"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3153013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2DDC1287-7106-447E-A762-14894CC4D468}"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4154400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3BE57BC7-22F5-43ED-9E76-51F37635CA97}"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178712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BD46FB59-554E-4787-95E5-9E551AA94C75}"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3803936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4" name="Picture 14" descr="Des alliages des minerais et des hommes - logo eramet_fr"/>
          <p:cNvPicPr>
            <a:picLocks noChangeAspect="1" noChangeArrowheads="1"/>
          </p:cNvPicPr>
          <p:nvPr userDrawn="1">
            <p:custDataLst>
              <p:tags r:id="rId1"/>
            </p:custDataLst>
          </p:nvPr>
        </p:nvPicPr>
        <p:blipFill>
          <a:blip r:embed="rId3"/>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grpSp>
        <p:nvGrpSpPr>
          <p:cNvPr id="6" name="Group 33"/>
          <p:cNvGrpSpPr>
            <a:grpSpLocks/>
          </p:cNvGrpSpPr>
          <p:nvPr userDrawn="1"/>
        </p:nvGrpSpPr>
        <p:grpSpPr bwMode="auto">
          <a:xfrm rot="944328">
            <a:off x="31750" y="1524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9" name="Picture 4"/>
          <p:cNvPicPr>
            <a:picLocks noChangeAspect="1" noChangeArrowheads="1"/>
          </p:cNvPicPr>
          <p:nvPr userDrawn="1"/>
        </p:nvPicPr>
        <p:blipFill>
          <a:blip r:embed="rId4"/>
          <a:srcRect/>
          <a:stretch>
            <a:fillRect/>
          </a:stretch>
        </p:blipFill>
        <p:spPr bwMode="auto">
          <a:xfrm>
            <a:off x="6732588" y="100013"/>
            <a:ext cx="3024187" cy="808037"/>
          </a:xfrm>
          <a:prstGeom prst="rect">
            <a:avLst/>
          </a:prstGeom>
          <a:noFill/>
          <a:ln w="9525">
            <a:noFill/>
            <a:miter lim="800000"/>
            <a:headEnd/>
            <a:tailEnd/>
          </a:ln>
        </p:spPr>
      </p:pic>
      <p:sp>
        <p:nvSpPr>
          <p:cNvPr id="10" name="ZoneTexte 3"/>
          <p:cNvSpPr txBox="1"/>
          <p:nvPr userDrawn="1"/>
        </p:nvSpPr>
        <p:spPr>
          <a:xfrm>
            <a:off x="8388350" y="6453188"/>
            <a:ext cx="576263" cy="274637"/>
          </a:xfrm>
          <a:prstGeom prst="rect">
            <a:avLst/>
          </a:prstGeom>
          <a:noFill/>
        </p:spPr>
        <p:txBody>
          <a:bodyPr>
            <a:spAutoFit/>
          </a:bodyPr>
          <a:lstStyle/>
          <a:p>
            <a:pPr>
              <a:defRPr/>
            </a:pPr>
            <a:fld id="{81A1B211-6416-4F5B-A0C6-51448DB7392F}" type="slidenum">
              <a:rPr lang="en-US" sz="1200">
                <a:solidFill>
                  <a:srgbClr val="000000"/>
                </a:solidFill>
              </a:rPr>
              <a:pPr>
                <a:defRPr/>
              </a:pPr>
              <a:t>‹N°›</a:t>
            </a:fld>
            <a:endParaRPr lang="en-US" sz="1200" dirty="0">
              <a:solidFill>
                <a:srgbClr val="000000"/>
              </a:solidFill>
            </a:endParaRPr>
          </a:p>
        </p:txBody>
      </p:sp>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11"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solidFill>
                <a:srgbClr val="000000"/>
              </a:solidFill>
            </a:endParaRPr>
          </a:p>
        </p:txBody>
      </p:sp>
      <p:sp>
        <p:nvSpPr>
          <p:cNvPr id="12"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B7D6CEFF-40D1-4AF2-826D-4AD06E83933C}"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1637795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5B03D6B-DB53-4D9B-82C4-F9023DA95E3F}"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743982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C891DDD-4640-4F24-8CD3-5B30C6C87ADE}"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81024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3"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B4F73C18-2430-4660-890A-EA4CDAE409A0}" type="slidenum">
              <a:rPr lang="fr-FR"/>
              <a:pPr>
                <a:defRPr/>
              </a:pPr>
              <a:t>‹N°›</a:t>
            </a:fld>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4B6C820-CB80-4109-AB60-D370B1DCF56A}"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3705453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DFB8435-CC18-4AA6-A65F-50B5256BDA82}"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903286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6DA1451E-A25E-4693-B033-E3476A33D006}"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3540079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E1206BF-3F41-4F2A-BA24-03FC0AC35F5E}"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11768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27F0289E-39BB-4212-9B38-869C6EF4624D}"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330549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7F4E26F-54B7-4854-AE89-1D854B1F8D97}"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680936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3A962D0-3FA6-4618-8514-0ED996EC8201}"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2277149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38E6977-21A2-4B4A-8CCC-F5E03963FEA0}"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1042802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160601E-F534-4BEF-BEA6-024B0DDD946C}" type="slidenum">
              <a:rPr lang="fr-FR">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183748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4095B418-E7CC-43FE-9640-F54BC66F810D}"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2DDC1287-7106-447E-A762-14894CC4D468}"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tags" Target="../tags/tag19.xml"/><Relationship Id="rId26" Type="http://schemas.openxmlformats.org/officeDocument/2006/relationships/image" Target="../media/image6.jpeg"/><Relationship Id="rId3" Type="http://schemas.openxmlformats.org/officeDocument/2006/relationships/slideLayout" Target="../slideLayouts/slideLayout25.xml"/><Relationship Id="rId21" Type="http://schemas.openxmlformats.org/officeDocument/2006/relationships/tags" Target="../tags/tag2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8.xml"/><Relationship Id="rId25"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9.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tags" Target="../tags/tag16.xml"/><Relationship Id="rId23" Type="http://schemas.openxmlformats.org/officeDocument/2006/relationships/image" Target="../media/image1.jpeg"/><Relationship Id="rId28" Type="http://schemas.openxmlformats.org/officeDocument/2006/relationships/image" Target="../media/image8.png"/><Relationship Id="rId10" Type="http://schemas.openxmlformats.org/officeDocument/2006/relationships/slideLayout" Target="../slideLayouts/slideLayout32.xml"/><Relationship Id="rId19" Type="http://schemas.openxmlformats.org/officeDocument/2006/relationships/tags" Target="../tags/tag20.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7.emf"/><Relationship Id="rId30"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3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3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ags" Target="../tags/tag5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emf"/><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sp>
        <p:nvSpPr>
          <p:cNvPr id="2"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12"/>
          <p:cNvSpPr>
            <a:spLocks noGrp="1" noChangeArrowheads="1"/>
          </p:cNvSpPr>
          <p:nvPr>
            <p:ph type="title"/>
          </p:nvPr>
        </p:nvSpPr>
        <p:spPr bwMode="auto">
          <a:xfrm>
            <a:off x="360363" y="439738"/>
            <a:ext cx="82296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grpSp>
        <p:nvGrpSpPr>
          <p:cNvPr id="1030"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103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1031"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
        <p:nvSpPr>
          <p:cNvPr id="4" name="ZoneTexte 3"/>
          <p:cNvSpPr txBox="1"/>
          <p:nvPr userDrawn="1"/>
        </p:nvSpPr>
        <p:spPr>
          <a:xfrm>
            <a:off x="8388350" y="6453188"/>
            <a:ext cx="576263" cy="277812"/>
          </a:xfrm>
          <a:prstGeom prst="rect">
            <a:avLst/>
          </a:prstGeom>
          <a:noFill/>
        </p:spPr>
        <p:txBody>
          <a:bodyPr>
            <a:spAutoFit/>
          </a:bodyPr>
          <a:lstStyle/>
          <a:p>
            <a:pPr>
              <a:defRPr/>
            </a:pPr>
            <a:fld id="{91D0C1C7-279C-4595-847B-4B237116F1CE}" type="slidenum">
              <a:rPr lang="en-US" sz="1200"/>
              <a:pPr>
                <a:defRPr/>
              </a:pPr>
              <a:t>‹N°›</a:t>
            </a:fld>
            <a:endParaRPr lang="en-US" sz="1200" dirty="0"/>
          </a:p>
        </p:txBody>
      </p:sp>
    </p:spTree>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9490"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sp>
        <p:nvSpPr>
          <p:cNvPr id="319493"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19494" name="Rectangle 12"/>
          <p:cNvSpPr>
            <a:spLocks noGrp="1" noChangeArrowheads="1"/>
          </p:cNvSpPr>
          <p:nvPr>
            <p:ph type="title"/>
          </p:nvPr>
        </p:nvSpPr>
        <p:spPr bwMode="auto">
          <a:xfrm>
            <a:off x="468313" y="476250"/>
            <a:ext cx="82296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7B6A474F-EBD3-4E30-9ABF-B14A6C9E3F24}" type="slidenum">
              <a:rPr lang="fr-FR"/>
              <a:pPr>
                <a:defRPr/>
              </a:pPr>
              <a:t>‹N°›</a:t>
            </a:fld>
            <a:endParaRPr lang="fr-FR" dirty="0"/>
          </a:p>
        </p:txBody>
      </p:sp>
      <p:grpSp>
        <p:nvGrpSpPr>
          <p:cNvPr id="31949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31949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319497"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8" name="Picture 14" descr="Des alliages des minerais et des hommes - logo eramet_fr"/>
          <p:cNvPicPr>
            <a:picLocks noChangeAspect="1" noChangeArrowheads="1"/>
          </p:cNvPicPr>
          <p:nvPr userDrawn="1">
            <p:custDataLst>
              <p:tags r:id="rId14"/>
            </p:custDataLst>
          </p:nvPr>
        </p:nvPicPr>
        <p:blipFill>
          <a:blip r:embed="rId23"/>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307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graphicFrame>
        <p:nvGraphicFramePr>
          <p:cNvPr id="3176" name="Object 104"/>
          <p:cNvGraphicFramePr>
            <a:graphicFrameLocks noChangeAspect="1"/>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29" name="think-cell Slide" r:id="rId24" imgW="360" imgH="360" progId="">
                  <p:embed/>
                </p:oleObj>
              </mc:Choice>
              <mc:Fallback>
                <p:oleObj name="think-cell Slide" r:id="rId24" imgW="360" imgH="360" progId="">
                  <p:embed/>
                  <p:pic>
                    <p:nvPicPr>
                      <p:cNvPr id="0" name="Picture 10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80" name="Picture 2" descr="C:\Documents and Settings\jerome.fabre\Mes documents\WEDA BAY\Photos\2011 11 M Jouve\EOS-Platform.jpg"/>
          <p:cNvPicPr>
            <a:picLocks noChangeAspect="1" noChangeArrowheads="1"/>
          </p:cNvPicPr>
          <p:nvPr userDrawn="1">
            <p:custDataLst>
              <p:tags r:id="rId16"/>
            </p:custDataLst>
          </p:nvPr>
        </p:nvPicPr>
        <p:blipFill>
          <a:blip r:embed="rId26"/>
          <a:srcRect r="5914" b="5505"/>
          <a:stretch>
            <a:fillRect/>
          </a:stretch>
        </p:blipFill>
        <p:spPr bwMode="auto">
          <a:xfrm>
            <a:off x="6211888" y="561975"/>
            <a:ext cx="1924050" cy="1258888"/>
          </a:xfrm>
          <a:prstGeom prst="rect">
            <a:avLst/>
          </a:prstGeom>
          <a:noFill/>
          <a:ln w="9525">
            <a:noFill/>
            <a:miter lim="800000"/>
            <a:headEnd/>
            <a:tailEnd/>
          </a:ln>
        </p:spPr>
      </p:pic>
      <p:pic>
        <p:nvPicPr>
          <p:cNvPr id="3181" name="Picture 30"/>
          <p:cNvPicPr>
            <a:picLocks noChangeAspect="1" noChangeArrowheads="1"/>
          </p:cNvPicPr>
          <p:nvPr userDrawn="1">
            <p:custDataLst>
              <p:tags r:id="rId17"/>
            </p:custDataLst>
          </p:nvPr>
        </p:nvPicPr>
        <p:blipFill>
          <a:blip r:embed="rId27"/>
          <a:srcRect/>
          <a:stretch>
            <a:fillRect/>
          </a:stretch>
        </p:blipFill>
        <p:spPr bwMode="auto">
          <a:xfrm>
            <a:off x="4124325" y="561975"/>
            <a:ext cx="2155825" cy="1728788"/>
          </a:xfrm>
          <a:prstGeom prst="rect">
            <a:avLst/>
          </a:prstGeom>
          <a:noFill/>
          <a:ln w="9525">
            <a:noFill/>
            <a:miter lim="800000"/>
            <a:headEnd/>
            <a:tailEnd/>
          </a:ln>
        </p:spPr>
      </p:pic>
      <p:pic>
        <p:nvPicPr>
          <p:cNvPr id="3182" name="Picture 8"/>
          <p:cNvPicPr>
            <a:picLocks noChangeAspect="1" noChangeArrowheads="1"/>
          </p:cNvPicPr>
          <p:nvPr userDrawn="1">
            <p:custDataLst>
              <p:tags r:id="rId18"/>
            </p:custDataLst>
          </p:nvPr>
        </p:nvPicPr>
        <p:blipFill>
          <a:blip r:embed="rId28"/>
          <a:srcRect/>
          <a:stretch>
            <a:fillRect/>
          </a:stretch>
        </p:blipFill>
        <p:spPr bwMode="auto">
          <a:xfrm>
            <a:off x="2187575" y="561975"/>
            <a:ext cx="2011363" cy="1712913"/>
          </a:xfrm>
          <a:prstGeom prst="rect">
            <a:avLst/>
          </a:prstGeom>
          <a:noFill/>
          <a:ln w="9525">
            <a:noFill/>
            <a:miter lim="800000"/>
            <a:headEnd/>
            <a:tailEnd/>
          </a:ln>
        </p:spPr>
      </p:pic>
      <p:pic>
        <p:nvPicPr>
          <p:cNvPr id="3183" name="Picture 8"/>
          <p:cNvPicPr>
            <a:picLocks noChangeAspect="1" noChangeArrowheads="1"/>
          </p:cNvPicPr>
          <p:nvPr userDrawn="1">
            <p:custDataLst>
              <p:tags r:id="rId19"/>
            </p:custDataLst>
          </p:nvPr>
        </p:nvPicPr>
        <p:blipFill>
          <a:blip r:embed="rId29"/>
          <a:srcRect/>
          <a:stretch>
            <a:fillRect/>
          </a:stretch>
        </p:blipFill>
        <p:spPr bwMode="auto">
          <a:xfrm>
            <a:off x="8085138" y="560388"/>
            <a:ext cx="966787" cy="1285875"/>
          </a:xfrm>
          <a:prstGeom prst="rect">
            <a:avLst/>
          </a:prstGeom>
          <a:noFill/>
          <a:ln w="9525">
            <a:noFill/>
            <a:miter lim="800000"/>
            <a:headEnd/>
            <a:tailEnd/>
          </a:ln>
        </p:spPr>
      </p:pic>
      <p:pic>
        <p:nvPicPr>
          <p:cNvPr id="3184" name="Picture 33" descr="IMG_1105"/>
          <p:cNvPicPr>
            <a:picLocks noChangeAspect="1" noChangeArrowheads="1"/>
          </p:cNvPicPr>
          <p:nvPr userDrawn="1">
            <p:custDataLst>
              <p:tags r:id="rId20"/>
            </p:custDataLst>
          </p:nvPr>
        </p:nvPicPr>
        <p:blipFill>
          <a:blip r:embed="rId30"/>
          <a:srcRect/>
          <a:stretch>
            <a:fillRect/>
          </a:stretch>
        </p:blipFill>
        <p:spPr bwMode="auto">
          <a:xfrm>
            <a:off x="90488" y="561975"/>
            <a:ext cx="2097087" cy="1728788"/>
          </a:xfrm>
          <a:prstGeom prst="rect">
            <a:avLst/>
          </a:prstGeom>
          <a:noFill/>
          <a:ln w="9525">
            <a:noFill/>
            <a:miter lim="800000"/>
            <a:headEnd/>
            <a:tailEnd/>
          </a:ln>
        </p:spPr>
      </p:pic>
      <p:sp>
        <p:nvSpPr>
          <p:cNvPr id="14" name="Organigramme : Document 13"/>
          <p:cNvSpPr/>
          <p:nvPr userDrawn="1">
            <p:custDataLst>
              <p:tags r:id="rId21"/>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5" name="Rectangle 14"/>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3187"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188" name="Rectangle 12"/>
          <p:cNvSpPr>
            <a:spLocks noGrp="1" noChangeArrowheads="1"/>
          </p:cNvSpPr>
          <p:nvPr>
            <p:ph type="title"/>
          </p:nvPr>
        </p:nvSpPr>
        <p:spPr bwMode="auto">
          <a:xfrm>
            <a:off x="468313" y="476250"/>
            <a:ext cx="82296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 name="Espace réservé du pied de page 15"/>
          <p:cNvSpPr>
            <a:spLocks noGrp="1" noChangeArrowheads="1"/>
          </p:cNvSpPr>
          <p:nvPr>
            <p:ph type="ftr" sz="quarter" idx="3"/>
            <p:custDataLst>
              <p:tags r:id="rId22"/>
            </p:custDataLst>
          </p:nvPr>
        </p:nvSpPr>
        <p:spPr bwMode="auto">
          <a:xfrm>
            <a:off x="5205413" y="6486525"/>
            <a:ext cx="2895600" cy="268288"/>
          </a:xfrm>
          <a:prstGeom prst="rect">
            <a:avLst/>
          </a:prstGeom>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163C9504-4193-41CC-B652-19528525D5ED}" type="slidenum">
              <a:rPr lang="fr-FR"/>
              <a:pPr>
                <a:defRPr/>
              </a:pPr>
              <a:t>‹N°›</a:t>
            </a:fld>
            <a:endParaRPr lang="fr-FR" dirty="0"/>
          </a:p>
        </p:txBody>
      </p:sp>
      <p:grpSp>
        <p:nvGrpSpPr>
          <p:cNvPr id="3191" name="Group 33"/>
          <p:cNvGrpSpPr>
            <a:grpSpLocks/>
          </p:cNvGrpSpPr>
          <p:nvPr userDrawn="1"/>
        </p:nvGrpSpPr>
        <p:grpSpPr bwMode="auto">
          <a:xfrm rot="944328">
            <a:off x="31750" y="295275"/>
            <a:ext cx="1371600" cy="360363"/>
            <a:chOff x="2160" y="3744"/>
            <a:chExt cx="2160" cy="568"/>
          </a:xfrm>
        </p:grpSpPr>
        <p:sp>
          <p:nvSpPr>
            <p:cNvPr id="3089"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3193"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Tree>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5090"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4100"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latin typeface="Times New Roman" pitchFamily="18" charset="0"/>
            </a:endParaRPr>
          </a:p>
        </p:txBody>
      </p:sp>
      <p:sp>
        <p:nvSpPr>
          <p:cNvPr id="345093"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45094" name="Rectangle 12"/>
          <p:cNvSpPr>
            <a:spLocks noGrp="1" noChangeArrowheads="1"/>
          </p:cNvSpPr>
          <p:nvPr>
            <p:ph type="title"/>
          </p:nvPr>
        </p:nvSpPr>
        <p:spPr bwMode="auto">
          <a:xfrm>
            <a:off x="468313" y="476250"/>
            <a:ext cx="82296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4" name="Text Box 8"/>
          <p:cNvSpPr txBox="1">
            <a:spLocks noChangeArrowheads="1"/>
          </p:cNvSpPr>
          <p:nvPr userDrawn="1"/>
        </p:nvSpPr>
        <p:spPr bwMode="auto">
          <a:xfrm>
            <a:off x="8361363" y="6308725"/>
            <a:ext cx="458787" cy="433388"/>
          </a:xfrm>
          <a:prstGeom prst="rect">
            <a:avLst/>
          </a:prstGeom>
          <a:noFill/>
          <a:ln>
            <a:noFill/>
          </a:ln>
          <a:effectLs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2107563C-1DB0-4506-A778-34DA2FA74EB6}" type="slidenum">
              <a:rPr lang="fr-FR"/>
              <a:pPr>
                <a:defRPr/>
              </a:pPr>
              <a:t>‹N°›</a:t>
            </a:fld>
            <a:endParaRPr lang="fr-FR" dirty="0"/>
          </a:p>
        </p:txBody>
      </p:sp>
      <p:grpSp>
        <p:nvGrpSpPr>
          <p:cNvPr id="345097" name="Group 33"/>
          <p:cNvGrpSpPr>
            <a:grpSpLocks/>
          </p:cNvGrpSpPr>
          <p:nvPr userDrawn="1"/>
        </p:nvGrpSpPr>
        <p:grpSpPr bwMode="auto">
          <a:xfrm rot="944328">
            <a:off x="31750" y="152400"/>
            <a:ext cx="1371600" cy="360363"/>
            <a:chOff x="2160" y="3744"/>
            <a:chExt cx="2160" cy="568"/>
          </a:xfrm>
        </p:grpSpPr>
        <p:sp>
          <p:nvSpPr>
            <p:cNvPr id="410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345100"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345098"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9666"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614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sp>
        <p:nvSpPr>
          <p:cNvPr id="369669"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69670" name="Rectangle 12"/>
          <p:cNvSpPr>
            <a:spLocks noGrp="1" noChangeArrowheads="1"/>
          </p:cNvSpPr>
          <p:nvPr>
            <p:ph type="title"/>
          </p:nvPr>
        </p:nvSpPr>
        <p:spPr bwMode="auto">
          <a:xfrm>
            <a:off x="468313" y="476250"/>
            <a:ext cx="82296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61BFAF41-EE85-4108-BE09-BF0FDDE36351}" type="slidenum">
              <a:rPr lang="fr-FR"/>
              <a:pPr>
                <a:defRPr/>
              </a:pPr>
              <a:t>‹N°›</a:t>
            </a:fld>
            <a:endParaRPr lang="fr-FR" dirty="0"/>
          </a:p>
        </p:txBody>
      </p:sp>
      <p:grpSp>
        <p:nvGrpSpPr>
          <p:cNvPr id="369672" name="Group 33"/>
          <p:cNvGrpSpPr>
            <a:grpSpLocks/>
          </p:cNvGrpSpPr>
          <p:nvPr userDrawn="1"/>
        </p:nvGrpSpPr>
        <p:grpSpPr bwMode="auto">
          <a:xfrm rot="944328">
            <a:off x="31750" y="223838"/>
            <a:ext cx="1371600" cy="360362"/>
            <a:chOff x="2160" y="3744"/>
            <a:chExt cx="2160" cy="568"/>
          </a:xfrm>
        </p:grpSpPr>
        <p:sp>
          <p:nvSpPr>
            <p:cNvPr id="6154"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369675"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369673"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4"/>
            </p:custDataLst>
          </p:nvPr>
        </p:nvPicPr>
        <p:blipFill>
          <a:blip r:embed="rId15"/>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sp>
        <p:nvSpPr>
          <p:cNvPr id="2"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12"/>
          <p:cNvSpPr>
            <a:spLocks noGrp="1" noChangeArrowheads="1"/>
          </p:cNvSpPr>
          <p:nvPr>
            <p:ph type="title"/>
          </p:nvPr>
        </p:nvSpPr>
        <p:spPr bwMode="auto">
          <a:xfrm>
            <a:off x="360363" y="439738"/>
            <a:ext cx="82296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grpSp>
        <p:nvGrpSpPr>
          <p:cNvPr id="1030"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103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1031" name="Picture 4"/>
          <p:cNvPicPr>
            <a:picLocks noChangeAspect="1" noChangeArrowheads="1"/>
          </p:cNvPicPr>
          <p:nvPr userDrawn="1"/>
        </p:nvPicPr>
        <p:blipFill>
          <a:blip r:embed="rId16"/>
          <a:srcRect/>
          <a:stretch>
            <a:fillRect/>
          </a:stretch>
        </p:blipFill>
        <p:spPr bwMode="auto">
          <a:xfrm>
            <a:off x="6732588" y="100013"/>
            <a:ext cx="3024187" cy="808037"/>
          </a:xfrm>
          <a:prstGeom prst="rect">
            <a:avLst/>
          </a:prstGeom>
          <a:noFill/>
          <a:ln w="9525">
            <a:noFill/>
            <a:miter lim="800000"/>
            <a:headEnd/>
            <a:tailEnd/>
          </a:ln>
        </p:spPr>
      </p:pic>
      <p:sp>
        <p:nvSpPr>
          <p:cNvPr id="4" name="ZoneTexte 3"/>
          <p:cNvSpPr txBox="1"/>
          <p:nvPr userDrawn="1"/>
        </p:nvSpPr>
        <p:spPr>
          <a:xfrm>
            <a:off x="8388350" y="6453188"/>
            <a:ext cx="576263" cy="277812"/>
          </a:xfrm>
          <a:prstGeom prst="rect">
            <a:avLst/>
          </a:prstGeom>
          <a:noFill/>
        </p:spPr>
        <p:txBody>
          <a:bodyPr>
            <a:spAutoFit/>
          </a:bodyPr>
          <a:lstStyle/>
          <a:p>
            <a:pPr>
              <a:defRPr/>
            </a:pPr>
            <a:fld id="{91D0C1C7-279C-4595-847B-4B237116F1CE}" type="slidenum">
              <a:rPr lang="en-US" sz="1200">
                <a:solidFill>
                  <a:srgbClr val="000000"/>
                </a:solidFill>
              </a:rPr>
              <a:pPr>
                <a:defRPr/>
              </a:pPr>
              <a:t>‹N°›</a:t>
            </a:fld>
            <a:endParaRPr lang="en-US" sz="1200" dirty="0">
              <a:solidFill>
                <a:srgbClr val="000000"/>
              </a:solidFill>
            </a:endParaRPr>
          </a:p>
        </p:txBody>
      </p:sp>
    </p:spTree>
    <p:extLst>
      <p:ext uri="{BB962C8B-B14F-4D97-AF65-F5344CB8AC3E}">
        <p14:creationId xmlns:p14="http://schemas.microsoft.com/office/powerpoint/2010/main" val="4109988186"/>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9490"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solidFill>
                <a:srgbClr val="000000"/>
              </a:solidFill>
            </a:endParaRPr>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p:spPr>
        <p:txBody>
          <a:bodyPr/>
          <a:lstStyle/>
          <a:p>
            <a:pPr>
              <a:defRPr/>
            </a:pPr>
            <a:endParaRPr lang="en-US" sz="2400">
              <a:solidFill>
                <a:srgbClr val="000000"/>
              </a:solidFill>
              <a:latin typeface="Times New Roman" pitchFamily="18" charset="0"/>
            </a:endParaRPr>
          </a:p>
        </p:txBody>
      </p:sp>
      <p:sp>
        <p:nvSpPr>
          <p:cNvPr id="319493"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19494" name="Rectangle 12"/>
          <p:cNvSpPr>
            <a:spLocks noGrp="1" noChangeArrowheads="1"/>
          </p:cNvSpPr>
          <p:nvPr>
            <p:ph type="title"/>
          </p:nvPr>
        </p:nvSpPr>
        <p:spPr bwMode="auto">
          <a:xfrm>
            <a:off x="468313" y="476250"/>
            <a:ext cx="82296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7B6A474F-EBD3-4E30-9ABF-B14A6C9E3F24}" type="slidenum">
              <a:rPr lang="fr-FR">
                <a:solidFill>
                  <a:srgbClr val="000000"/>
                </a:solidFill>
              </a:rPr>
              <a:pPr>
                <a:defRPr/>
              </a:pPr>
              <a:t>‹N°›</a:t>
            </a:fld>
            <a:endParaRPr lang="fr-FR" dirty="0">
              <a:solidFill>
                <a:srgbClr val="000000"/>
              </a:solidFill>
            </a:endParaRPr>
          </a:p>
        </p:txBody>
      </p:sp>
      <p:grpSp>
        <p:nvGrpSpPr>
          <p:cNvPr id="31949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solidFill>
                  <a:srgbClr val="000000"/>
                </a:solidFill>
              </a:endParaRPr>
            </a:p>
          </p:txBody>
        </p:sp>
        <p:sp>
          <p:nvSpPr>
            <p:cNvPr id="31949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319497"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Tree>
    <p:extLst>
      <p:ext uri="{BB962C8B-B14F-4D97-AF65-F5344CB8AC3E}">
        <p14:creationId xmlns:p14="http://schemas.microsoft.com/office/powerpoint/2010/main" val="1578506908"/>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384002" name="Rectangle 3"/>
          <p:cNvSpPr>
            <a:spLocks noGrp="1" noChangeArrowheads="1"/>
          </p:cNvSpPr>
          <p:nvPr>
            <p:ph type="subTitle" idx="4294967295"/>
          </p:nvPr>
        </p:nvSpPr>
        <p:spPr>
          <a:xfrm>
            <a:off x="250825" y="4005263"/>
            <a:ext cx="8640763" cy="1223962"/>
          </a:xfrm>
        </p:spPr>
        <p:txBody>
          <a:bodyPr/>
          <a:lstStyle/>
          <a:p>
            <a:pPr marL="0" indent="0" algn="ctr" eaLnBrk="1" hangingPunct="1">
              <a:lnSpc>
                <a:spcPct val="80000"/>
              </a:lnSpc>
              <a:buFont typeface="Wingdings" pitchFamily="2" charset="2"/>
              <a:buNone/>
            </a:pPr>
            <a:endParaRPr lang="fr-FR" sz="3200" b="1" dirty="0" smtClean="0">
              <a:solidFill>
                <a:schemeClr val="bg1"/>
              </a:solidFill>
            </a:endParaRPr>
          </a:p>
          <a:p>
            <a:pPr marL="0" indent="0" algn="ctr" eaLnBrk="1" hangingPunct="1">
              <a:lnSpc>
                <a:spcPct val="80000"/>
              </a:lnSpc>
              <a:buFont typeface="Wingdings" pitchFamily="2" charset="2"/>
              <a:buNone/>
            </a:pPr>
            <a:r>
              <a:rPr lang="fr-FR" sz="3200" b="1" dirty="0" smtClean="0">
                <a:solidFill>
                  <a:schemeClr val="bg1"/>
                </a:solidFill>
              </a:rPr>
              <a:t>Recyclage Eco-efficient des Alliages de Titane</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384003" name="Picture 4"/>
          <p:cNvPicPr>
            <a:picLocks noChangeAspect="1" noChangeArrowheads="1"/>
          </p:cNvPicPr>
          <p:nvPr/>
        </p:nvPicPr>
        <p:blipFill>
          <a:blip r:embed="rId2"/>
          <a:srcRect/>
          <a:stretch>
            <a:fillRect/>
          </a:stretch>
        </p:blipFill>
        <p:spPr bwMode="auto">
          <a:xfrm>
            <a:off x="2484438" y="3141663"/>
            <a:ext cx="43084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ChangeArrowheads="1"/>
          </p:cNvSpPr>
          <p:nvPr>
            <p:ph type="body" idx="1"/>
          </p:nvPr>
        </p:nvSpPr>
        <p:spPr>
          <a:xfrm>
            <a:off x="250825" y="1268413"/>
            <a:ext cx="8569325" cy="603250"/>
          </a:xfrm>
        </p:spPr>
        <p:txBody>
          <a:bodyPr/>
          <a:lstStyle/>
          <a:p>
            <a:pPr eaLnBrk="1" hangingPunct="1">
              <a:buFont typeface="Wingdings" pitchFamily="2" charset="2"/>
              <a:buNone/>
            </a:pPr>
            <a:r>
              <a:rPr lang="fr-FR" sz="1200" smtClean="0">
                <a:latin typeface="Arial" charset="0"/>
              </a:rPr>
              <a:t>	</a:t>
            </a:r>
            <a:r>
              <a:rPr lang="fr-FR" sz="1600" smtClean="0"/>
              <a:t>Un four industriel de ce type, capable de produire 4 000 tonnes de lingots par an, est d’une taille imposante (cf. l’échelle des personnages dans la figure ci-dessous).</a:t>
            </a:r>
          </a:p>
        </p:txBody>
      </p:sp>
      <p:sp>
        <p:nvSpPr>
          <p:cNvPr id="403458" name="Rectangle 4"/>
          <p:cNvSpPr>
            <a:spLocks noGrp="1" noChangeArrowheads="1"/>
          </p:cNvSpPr>
          <p:nvPr>
            <p:ph type="title"/>
          </p:nvPr>
        </p:nvSpPr>
        <p:spPr/>
        <p:txBody>
          <a:bodyPr/>
          <a:lstStyle/>
          <a:p>
            <a:pPr eaLnBrk="1" hangingPunct="1"/>
            <a:r>
              <a:rPr lang="fr-FR" smtClean="0"/>
              <a:t>Description du projet</a:t>
            </a:r>
          </a:p>
        </p:txBody>
      </p:sp>
      <p:sp>
        <p:nvSpPr>
          <p:cNvPr id="403459" name="Text Box 5"/>
          <p:cNvSpPr txBox="1">
            <a:spLocks noChangeArrowheads="1"/>
          </p:cNvSpPr>
          <p:nvPr/>
        </p:nvSpPr>
        <p:spPr bwMode="auto">
          <a:xfrm>
            <a:off x="7885113" y="2038350"/>
            <a:ext cx="1187450" cy="3646488"/>
          </a:xfrm>
          <a:prstGeom prst="rect">
            <a:avLst/>
          </a:prstGeom>
          <a:solidFill>
            <a:schemeClr val="bg1"/>
          </a:solidFill>
          <a:ln w="9525">
            <a:noFill/>
            <a:miter lim="800000"/>
            <a:headEnd/>
            <a:tailEnd/>
          </a:ln>
        </p:spPr>
        <p:txBody>
          <a:bodyPr>
            <a:spAutoFit/>
          </a:bodyPr>
          <a:lstStyle/>
          <a:p>
            <a:pPr>
              <a:spcBef>
                <a:spcPct val="50000"/>
              </a:spcBef>
            </a:pPr>
            <a:endParaRPr lang="fr-FR" sz="1400"/>
          </a:p>
          <a:p>
            <a:pPr>
              <a:spcBef>
                <a:spcPct val="50000"/>
              </a:spcBef>
            </a:pPr>
            <a:r>
              <a:rPr lang="fr-FR" sz="1400">
                <a:latin typeface="Calibri" pitchFamily="34" charset="0"/>
              </a:rPr>
              <a:t>Alimentation en chutes :</a:t>
            </a:r>
          </a:p>
          <a:p>
            <a:pPr>
              <a:spcBef>
                <a:spcPct val="50000"/>
              </a:spcBef>
            </a:pPr>
            <a:r>
              <a:rPr lang="fr-FR" sz="1400">
                <a:latin typeface="Calibri" pitchFamily="34" charset="0"/>
              </a:rPr>
              <a:t>- Copeaux</a:t>
            </a:r>
          </a:p>
          <a:p>
            <a:pPr>
              <a:spcBef>
                <a:spcPct val="50000"/>
              </a:spcBef>
            </a:pPr>
            <a:r>
              <a:rPr lang="fr-FR" sz="1400">
                <a:latin typeface="Calibri" pitchFamily="34" charset="0"/>
              </a:rPr>
              <a:t>- Massifs : </a:t>
            </a:r>
            <a:br>
              <a:rPr lang="fr-FR" sz="1400">
                <a:latin typeface="Calibri" pitchFamily="34" charset="0"/>
              </a:rPr>
            </a:br>
            <a:r>
              <a:rPr lang="fr-FR" sz="1400">
                <a:latin typeface="Calibri" pitchFamily="34" charset="0"/>
              </a:rPr>
              <a:t>&lt; Ø 350 mm</a:t>
            </a:r>
          </a:p>
          <a:p>
            <a:pPr>
              <a:spcBef>
                <a:spcPct val="50000"/>
              </a:spcBef>
            </a:pPr>
            <a:endParaRPr lang="fr-FR" sz="1400">
              <a:latin typeface="Calibri" pitchFamily="34" charset="0"/>
            </a:endParaRPr>
          </a:p>
          <a:p>
            <a:pPr>
              <a:spcBef>
                <a:spcPct val="50000"/>
              </a:spcBef>
            </a:pPr>
            <a:endParaRPr lang="fr-FR" sz="1400">
              <a:latin typeface="Calibri" pitchFamily="34" charset="0"/>
            </a:endParaRPr>
          </a:p>
          <a:p>
            <a:pPr>
              <a:spcBef>
                <a:spcPct val="50000"/>
              </a:spcBef>
            </a:pPr>
            <a:endParaRPr lang="fr-FR" sz="1400">
              <a:latin typeface="Calibri" pitchFamily="34" charset="0"/>
            </a:endParaRPr>
          </a:p>
          <a:p>
            <a:pPr>
              <a:spcBef>
                <a:spcPct val="50000"/>
              </a:spcBef>
            </a:pPr>
            <a:endParaRPr lang="fr-FR" sz="1400"/>
          </a:p>
          <a:p>
            <a:pPr>
              <a:spcBef>
                <a:spcPct val="50000"/>
              </a:spcBef>
            </a:pPr>
            <a:endParaRPr lang="fr-FR" sz="1400"/>
          </a:p>
          <a:p>
            <a:pPr>
              <a:spcBef>
                <a:spcPct val="50000"/>
              </a:spcBef>
            </a:pPr>
            <a:endParaRPr lang="fr-FR" sz="1400"/>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F70A78F4-1615-42B4-BEAA-1CEA34E9879E}" type="slidenum">
              <a:rPr lang="fr-FR" smtClean="0"/>
              <a:pPr>
                <a:defRPr/>
              </a:pPr>
              <a:t>10</a:t>
            </a:fld>
            <a:endParaRPr lang="fr-FR" dirty="0"/>
          </a:p>
        </p:txBody>
      </p:sp>
      <p:pic>
        <p:nvPicPr>
          <p:cNvPr id="497666" name="Picture 2" descr="H:\P. MORGEN\EcoTitanium\2013 09 10_Présentation Airbus\Overall-Layout-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889" y="1911454"/>
            <a:ext cx="5334359" cy="4829914"/>
          </a:xfrm>
          <a:prstGeom prst="rect">
            <a:avLst/>
          </a:prstGeom>
          <a:noFill/>
          <a:extLst>
            <a:ext uri="{909E8E84-426E-40DD-AFC4-6F175D3DCCD1}">
              <a14:hiddenFill xmlns:a14="http://schemas.microsoft.com/office/drawing/2010/main">
                <a:solidFill>
                  <a:srgbClr val="FFFFFF"/>
                </a:solidFill>
              </a14:hiddenFill>
            </a:ext>
          </a:extLst>
        </p:spPr>
      </p:pic>
      <p:sp>
        <p:nvSpPr>
          <p:cNvPr id="403461" name="Text Box 8"/>
          <p:cNvSpPr txBox="1">
            <a:spLocks noChangeArrowheads="1"/>
          </p:cNvSpPr>
          <p:nvPr/>
        </p:nvSpPr>
        <p:spPr bwMode="auto">
          <a:xfrm>
            <a:off x="5652120" y="2132856"/>
            <a:ext cx="1728614" cy="646331"/>
          </a:xfrm>
          <a:prstGeom prst="rect">
            <a:avLst/>
          </a:prstGeom>
          <a:solidFill>
            <a:schemeClr val="bg1"/>
          </a:solidFill>
          <a:ln w="9525">
            <a:noFill/>
            <a:miter lim="800000"/>
            <a:headEnd/>
            <a:tailEnd/>
          </a:ln>
        </p:spPr>
        <p:txBody>
          <a:bodyPr wrap="square">
            <a:spAutoFit/>
          </a:bodyPr>
          <a:lstStyle/>
          <a:p>
            <a:pPr algn="ctr">
              <a:spcBef>
                <a:spcPct val="50000"/>
              </a:spcBef>
            </a:pPr>
            <a:r>
              <a:rPr lang="fr-FR" dirty="0" smtClean="0"/>
              <a:t>Four Plasma RETECH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noChangeArrowheads="1"/>
          </p:cNvSpPr>
          <p:nvPr>
            <p:ph type="title"/>
          </p:nvPr>
        </p:nvSpPr>
        <p:spPr/>
        <p:txBody>
          <a:bodyPr/>
          <a:lstStyle/>
          <a:p>
            <a:pPr eaLnBrk="1" hangingPunct="1"/>
            <a:r>
              <a:rPr lang="fr-FR" smtClean="0"/>
              <a:t>Organisation et moyens</a:t>
            </a:r>
          </a:p>
        </p:txBody>
      </p:sp>
      <p:sp>
        <p:nvSpPr>
          <p:cNvPr id="404482" name="Text Box 3"/>
          <p:cNvSpPr txBox="1">
            <a:spLocks noChangeArrowheads="1"/>
          </p:cNvSpPr>
          <p:nvPr/>
        </p:nvSpPr>
        <p:spPr bwMode="auto">
          <a:xfrm>
            <a:off x="539750" y="1196975"/>
            <a:ext cx="6840538" cy="336550"/>
          </a:xfrm>
          <a:prstGeom prst="rect">
            <a:avLst/>
          </a:prstGeom>
          <a:noFill/>
          <a:ln w="9525">
            <a:noFill/>
            <a:miter lim="800000"/>
            <a:headEnd/>
            <a:tailEnd/>
          </a:ln>
        </p:spPr>
        <p:txBody>
          <a:bodyPr>
            <a:spAutoFit/>
          </a:bodyPr>
          <a:lstStyle/>
          <a:p>
            <a:pPr>
              <a:spcBef>
                <a:spcPct val="50000"/>
              </a:spcBef>
            </a:pPr>
            <a:r>
              <a:rPr lang="fr-FR" sz="1600">
                <a:latin typeface="Calibri" pitchFamily="34" charset="0"/>
              </a:rPr>
              <a:t>Au-delà de la montée en régime, la structure opérationnelle sera la suivante :</a:t>
            </a:r>
          </a:p>
        </p:txBody>
      </p:sp>
      <p:sp>
        <p:nvSpPr>
          <p:cNvPr id="404483" name="Text Box 4"/>
          <p:cNvSpPr txBox="1">
            <a:spLocks noChangeArrowheads="1"/>
          </p:cNvSpPr>
          <p:nvPr/>
        </p:nvSpPr>
        <p:spPr bwMode="auto">
          <a:xfrm>
            <a:off x="1187450" y="5556250"/>
            <a:ext cx="7705725" cy="584775"/>
          </a:xfrm>
          <a:prstGeom prst="rect">
            <a:avLst/>
          </a:prstGeom>
          <a:noFill/>
          <a:ln w="9525">
            <a:noFill/>
            <a:miter lim="800000"/>
            <a:headEnd/>
            <a:tailEnd/>
          </a:ln>
        </p:spPr>
        <p:txBody>
          <a:bodyPr>
            <a:spAutoFit/>
          </a:bodyPr>
          <a:lstStyle/>
          <a:p>
            <a:r>
              <a:rPr lang="fr-FR" sz="1600" dirty="0">
                <a:latin typeface="Calibri" pitchFamily="34" charset="0"/>
              </a:rPr>
              <a:t>L’effectif de la filiale </a:t>
            </a:r>
            <a:r>
              <a:rPr lang="fr-FR" sz="1600" dirty="0" smtClean="0">
                <a:latin typeface="Calibri" pitchFamily="34" charset="0"/>
              </a:rPr>
              <a:t>de fusion PAM-CHR et </a:t>
            </a:r>
            <a:r>
              <a:rPr lang="fr-FR" sz="1600" dirty="0" err="1" smtClean="0">
                <a:latin typeface="Calibri" pitchFamily="34" charset="0"/>
              </a:rPr>
              <a:t>refusion</a:t>
            </a:r>
            <a:r>
              <a:rPr lang="fr-FR" sz="1600" dirty="0" smtClean="0">
                <a:latin typeface="Calibri" pitchFamily="34" charset="0"/>
              </a:rPr>
              <a:t> VAR, </a:t>
            </a:r>
            <a:r>
              <a:rPr lang="fr-FR" sz="1600" dirty="0" err="1" smtClean="0">
                <a:latin typeface="Calibri" pitchFamily="34" charset="0"/>
              </a:rPr>
              <a:t>Ecotitanium</a:t>
            </a:r>
            <a:r>
              <a:rPr lang="fr-FR" sz="1600" dirty="0" smtClean="0">
                <a:latin typeface="Calibri" pitchFamily="34" charset="0"/>
              </a:rPr>
              <a:t> </a:t>
            </a:r>
            <a:r>
              <a:rPr lang="fr-FR" sz="1600" dirty="0" smtClean="0">
                <a:latin typeface="Calibri" pitchFamily="34" charset="0"/>
              </a:rPr>
              <a:t>sera </a:t>
            </a:r>
            <a:r>
              <a:rPr lang="fr-FR" sz="1600" dirty="0">
                <a:latin typeface="Calibri" pitchFamily="34" charset="0"/>
              </a:rPr>
              <a:t>de 62 personnes. </a:t>
            </a:r>
          </a:p>
          <a:p>
            <a:r>
              <a:rPr lang="fr-FR" sz="1600" dirty="0" smtClean="0">
                <a:latin typeface="Calibri" pitchFamily="34" charset="0"/>
              </a:rPr>
              <a:t>La collecte et le traitement des chutes généreront environ 20 emplois en France.</a:t>
            </a:r>
            <a:endParaRPr lang="fr-FR" sz="1600" dirty="0">
              <a:latin typeface="Calibri" pitchFamily="34" charset="0"/>
            </a:endParaRPr>
          </a:p>
        </p:txBody>
      </p:sp>
      <p:pic>
        <p:nvPicPr>
          <p:cNvPr id="404484" name="Picture 5"/>
          <p:cNvPicPr>
            <a:picLocks noChangeAspect="1" noChangeArrowheads="1"/>
          </p:cNvPicPr>
          <p:nvPr/>
        </p:nvPicPr>
        <p:blipFill>
          <a:blip r:embed="rId2"/>
          <a:srcRect/>
          <a:stretch>
            <a:fillRect/>
          </a:stretch>
        </p:blipFill>
        <p:spPr bwMode="auto">
          <a:xfrm>
            <a:off x="971550" y="1484313"/>
            <a:ext cx="7200900" cy="4043362"/>
          </a:xfrm>
          <a:prstGeom prst="rect">
            <a:avLst/>
          </a:prstGeom>
          <a:noFill/>
          <a:ln w="9525">
            <a:noFill/>
            <a:miter lim="800000"/>
            <a:headEnd/>
            <a:tailEnd/>
          </a:ln>
        </p:spPr>
      </p:pic>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CD6465E2-27FE-49B6-8F52-8FF163DE1628}" type="slidenum">
              <a:rPr lang="fr-FR" smtClean="0"/>
              <a:pPr>
                <a:defRPr/>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406530" name="Rectangle 2"/>
          <p:cNvSpPr>
            <a:spLocks noGrp="1" noChangeArrowheads="1"/>
          </p:cNvSpPr>
          <p:nvPr>
            <p:ph idx="1"/>
          </p:nvPr>
        </p:nvSpPr>
        <p:spPr/>
        <p:txBody>
          <a:bodyPr/>
          <a:lstStyle/>
          <a:p>
            <a:pPr marL="0" indent="0" algn="ctr" eaLnBrk="1" hangingPunct="1">
              <a:buFont typeface="Wingdings" pitchFamily="2" charset="2"/>
              <a:buNone/>
            </a:pPr>
            <a:endParaRPr lang="fr-FR" sz="3200" smtClean="0"/>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2400" smtClean="0"/>
              <a:t>Les données économiques </a:t>
            </a:r>
            <a:br>
              <a:rPr lang="fr-FR" sz="2400" smtClean="0"/>
            </a:br>
            <a:r>
              <a:rPr lang="fr-FR" sz="2400" smtClean="0"/>
              <a:t>du projet EcoTitanium :</a:t>
            </a:r>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3200" b="1" smtClean="0"/>
              <a:t>Marchés</a:t>
            </a:r>
          </a:p>
        </p:txBody>
      </p:sp>
      <p:sp>
        <p:nvSpPr>
          <p:cNvPr id="2" name="Espace réservé du numéro de diapositive 1"/>
          <p:cNvSpPr>
            <a:spLocks noGrp="1"/>
          </p:cNvSpPr>
          <p:nvPr>
            <p:ph type="sldNum" sz="quarter" idx="11"/>
          </p:nvPr>
        </p:nvSpPr>
        <p:spPr/>
        <p:txBody>
          <a:bodyPr/>
          <a:lstStyle/>
          <a:p>
            <a:pPr>
              <a:defRPr/>
            </a:pPr>
            <a:fld id="{99E2E06F-99E7-4D6B-AE6A-6413554BEB64}" type="slidenum">
              <a:rPr lang="fr-FR" smtClean="0"/>
              <a:pPr>
                <a:defRPr/>
              </a:pPr>
              <a:t>12</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3"/>
          <p:cNvSpPr>
            <a:spLocks noGrp="1" noChangeArrowheads="1"/>
          </p:cNvSpPr>
          <p:nvPr>
            <p:ph idx="1"/>
          </p:nvPr>
        </p:nvSpPr>
        <p:spPr>
          <a:xfrm>
            <a:off x="468313" y="1412875"/>
            <a:ext cx="8229600" cy="4824413"/>
          </a:xfrm>
        </p:spPr>
        <p:txBody>
          <a:bodyPr/>
          <a:lstStyle/>
          <a:p>
            <a:pPr eaLnBrk="1" hangingPunct="1">
              <a:lnSpc>
                <a:spcPct val="90000"/>
              </a:lnSpc>
              <a:buFont typeface="Wingdings" pitchFamily="2" charset="2"/>
              <a:buNone/>
            </a:pPr>
            <a:r>
              <a:rPr lang="fr-FR" sz="1200" dirty="0" smtClean="0">
                <a:latin typeface="Arial" charset="0"/>
              </a:rPr>
              <a:t>	</a:t>
            </a:r>
            <a:r>
              <a:rPr lang="fr-FR" sz="1600" dirty="0" smtClean="0"/>
              <a:t>L’entreprise </a:t>
            </a:r>
            <a:r>
              <a:rPr lang="fr-FR" sz="1600" dirty="0" err="1" smtClean="0"/>
              <a:t>EcoTitanium</a:t>
            </a:r>
            <a:r>
              <a:rPr lang="fr-FR" sz="1600" dirty="0" smtClean="0"/>
              <a:t> se positionne principalement </a:t>
            </a:r>
            <a:r>
              <a:rPr lang="fr-FR" sz="1600" dirty="0" smtClean="0"/>
              <a:t>à terme sur </a:t>
            </a:r>
            <a:r>
              <a:rPr lang="fr-FR" sz="1600" dirty="0" smtClean="0"/>
              <a:t>la production de lingots de titane destinés au marché de l’aéronautique.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Ces lingots seront vendus à un client unique UKAD, qui les transformera en demi-produits.</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UKAD servira cinq familles de clients à partir de lingots UKTMP et de lingots </a:t>
            </a:r>
            <a:r>
              <a:rPr lang="fr-FR" sz="1600" dirty="0" err="1" smtClean="0"/>
              <a:t>EcoTitanium</a:t>
            </a:r>
            <a:r>
              <a:rPr lang="fr-FR" sz="1600" dirty="0" smtClean="0"/>
              <a:t> : </a:t>
            </a:r>
          </a:p>
          <a:p>
            <a:pPr eaLnBrk="1" hangingPunct="1">
              <a:lnSpc>
                <a:spcPct val="90000"/>
              </a:lnSpc>
              <a:buFont typeface="Wingdings" pitchFamily="2" charset="2"/>
              <a:buNone/>
            </a:pPr>
            <a:endParaRPr lang="fr-FR" sz="1600" dirty="0" smtClean="0"/>
          </a:p>
          <a:p>
            <a:pPr lvl="1" eaLnBrk="1" hangingPunct="1">
              <a:lnSpc>
                <a:spcPct val="90000"/>
              </a:lnSpc>
              <a:buFontTx/>
              <a:buNone/>
            </a:pPr>
            <a:r>
              <a:rPr lang="fr-FR" sz="1600" dirty="0" smtClean="0"/>
              <a:t>-	Les matriceurs de pièces aéronautiques structures et moteurs (Aubert &amp; Duval est le deuxième matriceur mondial)</a:t>
            </a:r>
          </a:p>
          <a:p>
            <a:pPr lvl="1" eaLnBrk="1" hangingPunct="1">
              <a:lnSpc>
                <a:spcPct val="90000"/>
              </a:lnSpc>
              <a:buFontTx/>
              <a:buNone/>
            </a:pPr>
            <a:r>
              <a:rPr lang="fr-FR" sz="1600" dirty="0" smtClean="0"/>
              <a:t>-	La filière des </a:t>
            </a:r>
            <a:r>
              <a:rPr lang="fr-FR" sz="1600" dirty="0" err="1" smtClean="0"/>
              <a:t>fasteners</a:t>
            </a:r>
            <a:r>
              <a:rPr lang="fr-FR" sz="1600" dirty="0" smtClean="0"/>
              <a:t> (boulonnerie aéronautique)</a:t>
            </a:r>
          </a:p>
          <a:p>
            <a:pPr lvl="1" eaLnBrk="1" hangingPunct="1">
              <a:lnSpc>
                <a:spcPct val="90000"/>
              </a:lnSpc>
              <a:buFontTx/>
              <a:buChar char="-"/>
            </a:pPr>
            <a:r>
              <a:rPr lang="fr-FR" sz="1600" dirty="0" smtClean="0"/>
              <a:t>Le médical (prothèses,…)</a:t>
            </a:r>
          </a:p>
          <a:p>
            <a:pPr lvl="1" eaLnBrk="1" hangingPunct="1">
              <a:lnSpc>
                <a:spcPct val="90000"/>
              </a:lnSpc>
              <a:buFontTx/>
              <a:buChar char="-"/>
            </a:pPr>
            <a:r>
              <a:rPr lang="fr-FR" sz="1600" dirty="0"/>
              <a:t>La </a:t>
            </a:r>
            <a:r>
              <a:rPr lang="fr-FR" sz="1600" dirty="0" smtClean="0"/>
              <a:t>défense</a:t>
            </a:r>
          </a:p>
          <a:p>
            <a:pPr lvl="1" eaLnBrk="1" hangingPunct="1">
              <a:lnSpc>
                <a:spcPct val="90000"/>
              </a:lnSpc>
              <a:buClr>
                <a:schemeClr val="tx1"/>
              </a:buClr>
              <a:buFont typeface="Arial" charset="0"/>
              <a:buChar char="-"/>
            </a:pPr>
            <a:r>
              <a:rPr lang="fr-FR" sz="1600" dirty="0" smtClean="0"/>
              <a:t>Les applications corrosion (pétrole,…) pour </a:t>
            </a:r>
            <a:r>
              <a:rPr lang="fr-FR" sz="1600" dirty="0" smtClean="0"/>
              <a:t>accélérer la </a:t>
            </a:r>
            <a:r>
              <a:rPr lang="fr-FR" sz="1600" dirty="0" smtClean="0"/>
              <a:t>courbe d’apprentissage.</a:t>
            </a:r>
          </a:p>
          <a:p>
            <a:pPr eaLnBrk="1" hangingPunct="1">
              <a:lnSpc>
                <a:spcPct val="90000"/>
              </a:lnSpc>
              <a:buFont typeface="Wingdings" pitchFamily="2" charset="2"/>
              <a:buNone/>
            </a:pPr>
            <a:endParaRPr lang="fr-FR" sz="1600" dirty="0" smtClean="0"/>
          </a:p>
        </p:txBody>
      </p:sp>
      <p:sp>
        <p:nvSpPr>
          <p:cNvPr id="407554" name="Rectangle 2"/>
          <p:cNvSpPr>
            <a:spLocks noGrp="1" noChangeArrowheads="1"/>
          </p:cNvSpPr>
          <p:nvPr>
            <p:ph type="title"/>
          </p:nvPr>
        </p:nvSpPr>
        <p:spPr/>
        <p:txBody>
          <a:bodyPr/>
          <a:lstStyle/>
          <a:p>
            <a:pPr marL="381000" indent="-381000" eaLnBrk="1" hangingPunct="1"/>
            <a:r>
              <a:rPr lang="fr-FR" sz="2000" smtClean="0"/>
              <a:t>Marché sur lequel se positionne l’entreprise</a:t>
            </a:r>
            <a:endParaRPr lang="fr-FR" sz="1600" smtClean="0"/>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684455F3-3387-4BE5-AAD2-651841891CA5}" type="slidenum">
              <a:rPr lang="fr-FR" smtClean="0"/>
              <a:pPr>
                <a:defRPr/>
              </a:pPr>
              <a:t>13</a:t>
            </a:fld>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ChangeArrowheads="1"/>
          </p:cNvSpPr>
          <p:nvPr>
            <p:ph idx="1"/>
          </p:nvPr>
        </p:nvSpPr>
        <p:spPr>
          <a:xfrm>
            <a:off x="468313" y="836613"/>
            <a:ext cx="8229600" cy="4824412"/>
          </a:xfrm>
        </p:spPr>
        <p:txBody>
          <a:bodyPr/>
          <a:lstStyle/>
          <a:p>
            <a:pPr marL="0" indent="0" algn="ctr" eaLnBrk="1" hangingPunct="1">
              <a:buFont typeface="Wingdings" pitchFamily="2" charset="2"/>
              <a:buNone/>
            </a:pPr>
            <a:endParaRPr lang="fr-FR" sz="3200" smtClean="0"/>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2400" smtClean="0"/>
              <a:t>Les données économiques </a:t>
            </a:r>
            <a:br>
              <a:rPr lang="fr-FR" sz="2400" smtClean="0"/>
            </a:br>
            <a:r>
              <a:rPr lang="fr-FR" sz="2400" smtClean="0"/>
              <a:t>du projet EcoTitanium :</a:t>
            </a:r>
          </a:p>
          <a:p>
            <a:pPr marL="0" indent="0" algn="ctr" eaLnBrk="1" hangingPunct="1">
              <a:buFont typeface="Wingdings" pitchFamily="2" charset="2"/>
              <a:buNone/>
            </a:pPr>
            <a:endParaRPr lang="fr-FR" sz="3200" b="1" smtClean="0"/>
          </a:p>
          <a:p>
            <a:pPr marL="0" indent="0" algn="ctr" eaLnBrk="1" hangingPunct="1">
              <a:buFont typeface="Wingdings" pitchFamily="2" charset="2"/>
              <a:buNone/>
            </a:pPr>
            <a:r>
              <a:rPr lang="fr-FR" sz="3200" b="1" smtClean="0"/>
              <a:t>Outil d’aide à la détermination </a:t>
            </a:r>
            <a:br>
              <a:rPr lang="fr-FR" sz="3200" b="1" smtClean="0"/>
            </a:br>
            <a:r>
              <a:rPr lang="fr-FR" sz="3200" b="1" smtClean="0"/>
              <a:t>du prix de vente du lingot</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B2CE293A-806D-487E-9FF9-9BBF677A8925}" type="slidenum">
              <a:rPr lang="fr-FR" smtClean="0"/>
              <a:pPr>
                <a:defRPr/>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ChangeArrowheads="1"/>
          </p:cNvSpPr>
          <p:nvPr>
            <p:ph type="title"/>
          </p:nvPr>
        </p:nvSpPr>
        <p:spPr>
          <a:xfrm>
            <a:off x="323850" y="404813"/>
            <a:ext cx="8229600" cy="649287"/>
          </a:xfrm>
        </p:spPr>
        <p:txBody>
          <a:bodyPr/>
          <a:lstStyle/>
          <a:p>
            <a:pPr eaLnBrk="1" hangingPunct="1"/>
            <a:r>
              <a:rPr lang="fr-FR" sz="2000" smtClean="0"/>
              <a:t>Outil d’aide à la détermination du prix de vente théorique du lingot</a:t>
            </a:r>
          </a:p>
        </p:txBody>
      </p:sp>
      <p:pic>
        <p:nvPicPr>
          <p:cNvPr id="409602" name="Picture 3"/>
          <p:cNvPicPr>
            <a:picLocks noChangeAspect="1" noChangeArrowheads="1"/>
          </p:cNvPicPr>
          <p:nvPr/>
        </p:nvPicPr>
        <p:blipFill>
          <a:blip r:embed="rId2"/>
          <a:srcRect/>
          <a:stretch>
            <a:fillRect/>
          </a:stretch>
        </p:blipFill>
        <p:spPr bwMode="auto">
          <a:xfrm>
            <a:off x="684213" y="765175"/>
            <a:ext cx="7632700" cy="4772025"/>
          </a:xfrm>
          <a:prstGeom prst="rect">
            <a:avLst/>
          </a:prstGeom>
          <a:noFill/>
          <a:ln w="9525">
            <a:noFill/>
            <a:miter lim="800000"/>
            <a:headEnd/>
            <a:tailEnd/>
          </a:ln>
        </p:spPr>
      </p:pic>
      <p:sp>
        <p:nvSpPr>
          <p:cNvPr id="409603" name="Text Box 4"/>
          <p:cNvSpPr txBox="1">
            <a:spLocks noChangeArrowheads="1"/>
          </p:cNvSpPr>
          <p:nvPr/>
        </p:nvSpPr>
        <p:spPr bwMode="auto">
          <a:xfrm>
            <a:off x="1331913" y="5516563"/>
            <a:ext cx="7416800" cy="1077912"/>
          </a:xfrm>
          <a:prstGeom prst="rect">
            <a:avLst/>
          </a:prstGeom>
          <a:noFill/>
          <a:ln w="9525">
            <a:noFill/>
            <a:miter lim="800000"/>
            <a:headEnd/>
            <a:tailEnd/>
          </a:ln>
        </p:spPr>
        <p:txBody>
          <a:bodyPr>
            <a:spAutoFit/>
          </a:bodyPr>
          <a:lstStyle/>
          <a:p>
            <a:pPr>
              <a:spcBef>
                <a:spcPct val="50000"/>
              </a:spcBef>
            </a:pPr>
            <a:r>
              <a:rPr lang="fr-FR" sz="1600" dirty="0">
                <a:latin typeface="Calibri" pitchFamily="34" charset="0"/>
              </a:rPr>
              <a:t>Cette courbe a été établie afin de générer un ROC de référence </a:t>
            </a:r>
            <a:r>
              <a:rPr lang="fr-FR" sz="1600" dirty="0" smtClean="0">
                <a:latin typeface="Calibri" pitchFamily="34" charset="0"/>
              </a:rPr>
              <a:t>2021 </a:t>
            </a:r>
            <a:r>
              <a:rPr lang="fr-FR" sz="1600" dirty="0">
                <a:latin typeface="Calibri" pitchFamily="34" charset="0"/>
              </a:rPr>
              <a:t>qui correspond à l’achat des chutes et la vente des lingots élaborés au prix de marché spot. Le prix de vente des lingots affiché ci-dessus permet d’assurer le même ROC en fonction du prix d’achat des chutes. </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0ECB6223-FB4F-499D-B12D-670E085397C8}" type="slidenum">
              <a:rPr lang="fr-FR" smtClean="0"/>
              <a:pPr>
                <a:defRPr/>
              </a:pPr>
              <a:t>15</a:t>
            </a:fld>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ChangeArrowheads="1"/>
          </p:cNvSpPr>
          <p:nvPr>
            <p:ph type="title"/>
          </p:nvPr>
        </p:nvSpPr>
        <p:spPr>
          <a:xfrm>
            <a:off x="468313" y="547464"/>
            <a:ext cx="8229600" cy="649288"/>
          </a:xfrm>
        </p:spPr>
        <p:txBody>
          <a:bodyPr/>
          <a:lstStyle/>
          <a:p>
            <a:pPr eaLnBrk="1" hangingPunct="1"/>
            <a:r>
              <a:rPr lang="fr-FR" dirty="0" smtClean="0"/>
              <a:t>Exemple de pièce structure </a:t>
            </a:r>
            <a:r>
              <a:rPr lang="fr-FR" dirty="0" err="1" smtClean="0"/>
              <a:t>aéro</a:t>
            </a:r>
            <a:r>
              <a:rPr lang="fr-FR" dirty="0" smtClean="0"/>
              <a:t> de type </a:t>
            </a:r>
            <a:r>
              <a:rPr lang="fr-FR" dirty="0" err="1" smtClean="0"/>
              <a:t>Doorframes</a:t>
            </a:r>
            <a:r>
              <a:rPr lang="fr-FR" dirty="0" smtClean="0"/>
              <a:t> en économie circulaire</a:t>
            </a:r>
            <a:endParaRPr lang="fr-FR" dirty="0" smtClean="0"/>
          </a:p>
        </p:txBody>
      </p:sp>
      <p:sp>
        <p:nvSpPr>
          <p:cNvPr id="411650" name="Rectangle 13"/>
          <p:cNvSpPr>
            <a:spLocks noChangeArrowheads="1"/>
          </p:cNvSpPr>
          <p:nvPr/>
        </p:nvSpPr>
        <p:spPr bwMode="auto">
          <a:xfrm>
            <a:off x="0" y="6264275"/>
            <a:ext cx="179388" cy="549275"/>
          </a:xfrm>
          <a:prstGeom prst="rect">
            <a:avLst/>
          </a:prstGeom>
          <a:solidFill>
            <a:schemeClr val="bg1"/>
          </a:solidFill>
          <a:ln w="9525">
            <a:noFill/>
            <a:miter lim="800000"/>
            <a:headEnd/>
            <a:tailEnd/>
          </a:ln>
        </p:spPr>
        <p:txBody>
          <a:bodyPr wrap="none" anchor="ctr"/>
          <a:lstStyle/>
          <a:p>
            <a:endParaRPr lang="en-GB"/>
          </a:p>
        </p:txBody>
      </p:sp>
      <p:sp>
        <p:nvSpPr>
          <p:cNvPr id="5" name="Espace réservé du numéro de diapositive 4"/>
          <p:cNvSpPr>
            <a:spLocks noGrp="1"/>
          </p:cNvSpPr>
          <p:nvPr>
            <p:ph type="sldNum" sz="quarter" idx="11"/>
          </p:nvPr>
        </p:nvSpPr>
        <p:spPr/>
        <p:txBody>
          <a:bodyPr/>
          <a:lstStyle/>
          <a:p>
            <a:pPr>
              <a:defRPr/>
            </a:pPr>
            <a:fld id="{8BADC48C-711E-44A4-BA84-74EB1B9DACBC}" type="slidenum">
              <a:rPr lang="fr-FR" smtClean="0"/>
              <a:pPr>
                <a:defRPr/>
              </a:pPr>
              <a:t>16</a:t>
            </a:fld>
            <a:endParaRPr lang="fr-FR" dirty="0"/>
          </a:p>
        </p:txBody>
      </p:sp>
      <p:grpSp>
        <p:nvGrpSpPr>
          <p:cNvPr id="7" name="Groupe 6"/>
          <p:cNvGrpSpPr/>
          <p:nvPr/>
        </p:nvGrpSpPr>
        <p:grpSpPr>
          <a:xfrm>
            <a:off x="285750" y="980728"/>
            <a:ext cx="8534722" cy="4608512"/>
            <a:chOff x="285750" y="1268413"/>
            <a:chExt cx="8823325" cy="5292725"/>
          </a:xfrm>
        </p:grpSpPr>
        <p:sp>
          <p:nvSpPr>
            <p:cNvPr id="411660" name="ZoneTexte 56325"/>
            <p:cNvSpPr txBox="1">
              <a:spLocks noChangeArrowheads="1"/>
            </p:cNvSpPr>
            <p:nvPr/>
          </p:nvSpPr>
          <p:spPr bwMode="auto">
            <a:xfrm>
              <a:off x="7596188" y="3744913"/>
              <a:ext cx="1512887" cy="954087"/>
            </a:xfrm>
            <a:prstGeom prst="rect">
              <a:avLst/>
            </a:prstGeom>
            <a:noFill/>
            <a:ln w="9525">
              <a:noFill/>
              <a:miter lim="800000"/>
              <a:headEnd/>
              <a:tailEnd/>
            </a:ln>
          </p:spPr>
          <p:txBody>
            <a:bodyPr>
              <a:spAutoFit/>
            </a:bodyPr>
            <a:lstStyle/>
            <a:p>
              <a:r>
                <a:rPr lang="fr-FR" sz="1600"/>
                <a:t>Retour chutes contractualisé</a:t>
              </a:r>
            </a:p>
            <a:p>
              <a:r>
                <a:rPr lang="fr-FR" sz="1200"/>
                <a:t>Massifs 1 $/kg</a:t>
              </a:r>
            </a:p>
            <a:p>
              <a:r>
                <a:rPr lang="fr-FR" sz="1200"/>
                <a:t>Copeaux 0,6 $/kg</a:t>
              </a:r>
            </a:p>
          </p:txBody>
        </p:sp>
        <p:sp>
          <p:nvSpPr>
            <p:cNvPr id="411662" name="ZoneTexte 42"/>
            <p:cNvSpPr txBox="1">
              <a:spLocks noChangeArrowheads="1"/>
            </p:cNvSpPr>
            <p:nvPr/>
          </p:nvSpPr>
          <p:spPr bwMode="auto">
            <a:xfrm>
              <a:off x="7577138" y="5065713"/>
              <a:ext cx="1512887" cy="1446212"/>
            </a:xfrm>
            <a:prstGeom prst="rect">
              <a:avLst/>
            </a:prstGeom>
            <a:noFill/>
            <a:ln w="9525">
              <a:noFill/>
              <a:miter lim="800000"/>
              <a:headEnd/>
              <a:tailEnd/>
            </a:ln>
          </p:spPr>
          <p:txBody>
            <a:bodyPr>
              <a:spAutoFit/>
            </a:bodyPr>
            <a:lstStyle/>
            <a:p>
              <a:r>
                <a:rPr lang="fr-FR" sz="1600"/>
                <a:t>Complément achat chutes externes</a:t>
              </a:r>
            </a:p>
            <a:p>
              <a:r>
                <a:rPr lang="fr-FR" sz="1200"/>
                <a:t>Massifs 12,5 $/kg</a:t>
              </a:r>
            </a:p>
            <a:p>
              <a:r>
                <a:rPr lang="fr-FR" sz="1200"/>
                <a:t>Copeaux 7,5 $/kg</a:t>
              </a:r>
            </a:p>
            <a:p>
              <a:endParaRPr lang="fr-FR" sz="1600"/>
            </a:p>
          </p:txBody>
        </p:sp>
        <p:sp>
          <p:nvSpPr>
            <p:cNvPr id="34" name="Rectangle à coins arrondis 33"/>
            <p:cNvSpPr/>
            <p:nvPr/>
          </p:nvSpPr>
          <p:spPr>
            <a:xfrm>
              <a:off x="6804025" y="1268413"/>
              <a:ext cx="2160588" cy="576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Marché chutes</a:t>
              </a:r>
            </a:p>
          </p:txBody>
        </p:sp>
        <p:sp>
          <p:nvSpPr>
            <p:cNvPr id="2" name="Rectangle à coins arrondis 1"/>
            <p:cNvSpPr/>
            <p:nvPr/>
          </p:nvSpPr>
          <p:spPr>
            <a:xfrm>
              <a:off x="2987675" y="270827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Elaboration lingot </a:t>
              </a:r>
              <a:r>
                <a:rPr lang="fr-FR" sz="1600" dirty="0" err="1">
                  <a:solidFill>
                    <a:srgbClr val="FF0000"/>
                  </a:solidFill>
                </a:rPr>
                <a:t>EcoTi</a:t>
              </a:r>
              <a:r>
                <a:rPr lang="fr-FR" sz="1600" dirty="0">
                  <a:solidFill>
                    <a:srgbClr val="FF0000"/>
                  </a:solidFill>
                </a:rPr>
                <a:t>-UKAD</a:t>
              </a:r>
            </a:p>
          </p:txBody>
        </p:sp>
        <p:sp>
          <p:nvSpPr>
            <p:cNvPr id="6" name="Rectangle à coins arrondis 5"/>
            <p:cNvSpPr/>
            <p:nvPr/>
          </p:nvSpPr>
          <p:spPr>
            <a:xfrm>
              <a:off x="2987675" y="3789363"/>
              <a:ext cx="2160588" cy="576262"/>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Forgeage billettes UKAD Forge</a:t>
              </a:r>
            </a:p>
          </p:txBody>
        </p:sp>
        <p:sp>
          <p:nvSpPr>
            <p:cNvPr id="8" name="Rectangle à coins arrondis 7"/>
            <p:cNvSpPr/>
            <p:nvPr/>
          </p:nvSpPr>
          <p:spPr>
            <a:xfrm>
              <a:off x="4643438" y="4822825"/>
              <a:ext cx="2160587"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Matriçage Pamiers</a:t>
              </a:r>
            </a:p>
          </p:txBody>
        </p:sp>
        <p:sp>
          <p:nvSpPr>
            <p:cNvPr id="9" name="Rectangle à coins arrondis 8"/>
            <p:cNvSpPr/>
            <p:nvPr/>
          </p:nvSpPr>
          <p:spPr>
            <a:xfrm>
              <a:off x="1350963" y="5984875"/>
              <a:ext cx="5464175"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Client</a:t>
              </a:r>
            </a:p>
          </p:txBody>
        </p:sp>
        <p:cxnSp>
          <p:nvCxnSpPr>
            <p:cNvPr id="13" name="Connecteur droit avec flèche 12"/>
            <p:cNvCxnSpPr>
              <a:stCxn id="2" idx="2"/>
              <a:endCxn id="6" idx="0"/>
            </p:cNvCxnSpPr>
            <p:nvPr/>
          </p:nvCxnSpPr>
          <p:spPr>
            <a:xfrm>
              <a:off x="4067175" y="3284538"/>
              <a:ext cx="0" cy="50482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2"/>
              <a:endCxn id="8" idx="0"/>
            </p:cNvCxnSpPr>
            <p:nvPr/>
          </p:nvCxnSpPr>
          <p:spPr>
            <a:xfrm>
              <a:off x="4067175" y="4365625"/>
              <a:ext cx="1657350"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624763" y="2544763"/>
              <a:ext cx="3175" cy="71913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1658" name="ZoneTexte 22"/>
            <p:cNvSpPr txBox="1">
              <a:spLocks noChangeArrowheads="1"/>
            </p:cNvSpPr>
            <p:nvPr/>
          </p:nvSpPr>
          <p:spPr bwMode="auto">
            <a:xfrm>
              <a:off x="7596188" y="2460625"/>
              <a:ext cx="914400" cy="584200"/>
            </a:xfrm>
            <a:prstGeom prst="rect">
              <a:avLst/>
            </a:prstGeom>
            <a:noFill/>
            <a:ln w="9525">
              <a:noFill/>
              <a:miter lim="800000"/>
              <a:headEnd/>
              <a:tailEnd/>
            </a:ln>
          </p:spPr>
          <p:txBody>
            <a:bodyPr wrap="none">
              <a:spAutoFit/>
            </a:bodyPr>
            <a:lstStyle/>
            <a:p>
              <a:r>
                <a:rPr lang="fr-FR" sz="1600"/>
                <a:t>Flux</a:t>
              </a:r>
            </a:p>
            <a:p>
              <a:r>
                <a:rPr lang="fr-FR" sz="1600"/>
                <a:t>produits</a:t>
              </a:r>
            </a:p>
          </p:txBody>
        </p:sp>
        <p:cxnSp>
          <p:nvCxnSpPr>
            <p:cNvPr id="26" name="Connecteur en arc 25"/>
            <p:cNvCxnSpPr/>
            <p:nvPr/>
          </p:nvCxnSpPr>
          <p:spPr>
            <a:xfrm rot="5400000">
              <a:off x="7088188" y="3987800"/>
              <a:ext cx="1079500" cy="1270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Connecteur en arc 40"/>
            <p:cNvCxnSpPr/>
            <p:nvPr/>
          </p:nvCxnSpPr>
          <p:spPr>
            <a:xfrm rot="5400000">
              <a:off x="7062788" y="5307013"/>
              <a:ext cx="1079500" cy="127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Connecteur en arc 43"/>
            <p:cNvCxnSpPr>
              <a:stCxn id="33" idx="1"/>
              <a:endCxn id="9" idx="1"/>
            </p:cNvCxnSpPr>
            <p:nvPr/>
          </p:nvCxnSpPr>
          <p:spPr>
            <a:xfrm rot="10800000" flipV="1">
              <a:off x="1350963" y="1916113"/>
              <a:ext cx="1636712" cy="4356100"/>
            </a:xfrm>
            <a:prstGeom prst="curvedConnector3">
              <a:avLst>
                <a:gd name="adj1" fmla="val 162569"/>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724525" y="5394325"/>
              <a:ext cx="14288" cy="6111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en arc 67"/>
            <p:cNvCxnSpPr>
              <a:stCxn id="33" idx="3"/>
              <a:endCxn id="8" idx="3"/>
            </p:cNvCxnSpPr>
            <p:nvPr/>
          </p:nvCxnSpPr>
          <p:spPr>
            <a:xfrm>
              <a:off x="5135563" y="1916113"/>
              <a:ext cx="1668462" cy="3194050"/>
            </a:xfrm>
            <a:prstGeom prst="curvedConnector3">
              <a:avLst>
                <a:gd name="adj1" fmla="val 113698"/>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987675" y="1557338"/>
              <a:ext cx="2147888" cy="719137"/>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Traitement des chutes, partenariat</a:t>
              </a:r>
            </a:p>
          </p:txBody>
        </p:sp>
        <p:cxnSp>
          <p:nvCxnSpPr>
            <p:cNvPr id="80" name="Connecteur en arc 79"/>
            <p:cNvCxnSpPr>
              <a:stCxn id="2" idx="0"/>
              <a:endCxn id="33" idx="2"/>
            </p:cNvCxnSpPr>
            <p:nvPr/>
          </p:nvCxnSpPr>
          <p:spPr>
            <a:xfrm rot="16200000" flipV="1">
              <a:off x="3848100" y="2489200"/>
              <a:ext cx="431800" cy="635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669" name="Connecteur en arc 130"/>
            <p:cNvCxnSpPr>
              <a:cxnSpLocks noChangeShapeType="1"/>
              <a:endCxn id="6" idx="1"/>
            </p:cNvCxnSpPr>
            <p:nvPr/>
          </p:nvCxnSpPr>
          <p:spPr bwMode="auto">
            <a:xfrm rot="5400000">
              <a:off x="2006600" y="3097213"/>
              <a:ext cx="1949450" cy="12700"/>
            </a:xfrm>
            <a:prstGeom prst="bentConnector4">
              <a:avLst>
                <a:gd name="adj1" fmla="val 20273"/>
                <a:gd name="adj2" fmla="val 1800000"/>
              </a:avLst>
            </a:prstGeom>
            <a:noFill/>
            <a:ln w="76200" algn="ctr">
              <a:solidFill>
                <a:srgbClr val="16C6D8"/>
              </a:solidFill>
              <a:miter lim="800000"/>
              <a:headEnd type="arrow" w="med" len="med"/>
              <a:tailEnd/>
            </a:ln>
          </p:spPr>
        </p:cxnSp>
        <p:cxnSp>
          <p:nvCxnSpPr>
            <p:cNvPr id="179" name="Connecteur en arc 178"/>
            <p:cNvCxnSpPr/>
            <p:nvPr/>
          </p:nvCxnSpPr>
          <p:spPr>
            <a:xfrm flipV="1">
              <a:off x="5135563" y="1557338"/>
              <a:ext cx="1628775" cy="1778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1671" name="ZoneTexte 210"/>
            <p:cNvSpPr txBox="1">
              <a:spLocks noChangeArrowheads="1"/>
            </p:cNvSpPr>
            <p:nvPr/>
          </p:nvSpPr>
          <p:spPr bwMode="auto">
            <a:xfrm>
              <a:off x="285750" y="3716338"/>
              <a:ext cx="901700" cy="739775"/>
            </a:xfrm>
            <a:prstGeom prst="rect">
              <a:avLst/>
            </a:prstGeom>
            <a:noFill/>
            <a:ln w="9525">
              <a:noFill/>
              <a:miter lim="800000"/>
              <a:headEnd/>
              <a:tailEnd/>
            </a:ln>
          </p:spPr>
          <p:txBody>
            <a:bodyPr wrap="none">
              <a:spAutoFit/>
            </a:bodyPr>
            <a:lstStyle/>
            <a:p>
              <a:r>
                <a:rPr lang="fr-FR" sz="1400"/>
                <a:t>Retour</a:t>
              </a:r>
            </a:p>
            <a:p>
              <a:r>
                <a:rPr lang="fr-FR" sz="1400"/>
                <a:t>Copeaux</a:t>
              </a:r>
            </a:p>
            <a:p>
              <a:r>
                <a:rPr lang="fr-FR" sz="1400"/>
                <a:t>408 t</a:t>
              </a:r>
            </a:p>
          </p:txBody>
        </p:sp>
        <p:sp>
          <p:nvSpPr>
            <p:cNvPr id="411672" name="ZoneTexte 213"/>
            <p:cNvSpPr txBox="1">
              <a:spLocks noChangeArrowheads="1"/>
            </p:cNvSpPr>
            <p:nvPr/>
          </p:nvSpPr>
          <p:spPr bwMode="auto">
            <a:xfrm>
              <a:off x="1544638" y="2767013"/>
              <a:ext cx="1249362" cy="739775"/>
            </a:xfrm>
            <a:prstGeom prst="rect">
              <a:avLst/>
            </a:prstGeom>
            <a:noFill/>
            <a:ln w="9525">
              <a:noFill/>
              <a:miter lim="800000"/>
              <a:headEnd/>
              <a:tailEnd/>
            </a:ln>
          </p:spPr>
          <p:txBody>
            <a:bodyPr wrap="none">
              <a:spAutoFit/>
            </a:bodyPr>
            <a:lstStyle/>
            <a:p>
              <a:r>
                <a:rPr lang="fr-FR" sz="1400" dirty="0"/>
                <a:t>Retour</a:t>
              </a:r>
            </a:p>
            <a:p>
              <a:r>
                <a:rPr lang="fr-FR" sz="1400" dirty="0"/>
                <a:t>Massifs 32 t</a:t>
              </a:r>
            </a:p>
            <a:p>
              <a:r>
                <a:rPr lang="fr-FR" sz="1400" dirty="0"/>
                <a:t>Copeaux 35 t</a:t>
              </a:r>
            </a:p>
          </p:txBody>
        </p:sp>
        <p:sp>
          <p:nvSpPr>
            <p:cNvPr id="411673" name="ZoneTexte 214"/>
            <p:cNvSpPr txBox="1">
              <a:spLocks noChangeArrowheads="1"/>
            </p:cNvSpPr>
            <p:nvPr/>
          </p:nvSpPr>
          <p:spPr bwMode="auto">
            <a:xfrm>
              <a:off x="6300788" y="3800475"/>
              <a:ext cx="1238250" cy="739775"/>
            </a:xfrm>
            <a:prstGeom prst="rect">
              <a:avLst/>
            </a:prstGeom>
            <a:noFill/>
            <a:ln w="9525">
              <a:noFill/>
              <a:miter lim="800000"/>
              <a:headEnd/>
              <a:tailEnd/>
            </a:ln>
          </p:spPr>
          <p:txBody>
            <a:bodyPr wrap="none">
              <a:spAutoFit/>
            </a:bodyPr>
            <a:lstStyle/>
            <a:p>
              <a:r>
                <a:rPr lang="fr-FR" sz="1400"/>
                <a:t>Retour</a:t>
              </a:r>
            </a:p>
            <a:p>
              <a:r>
                <a:rPr lang="fr-FR" sz="1400"/>
                <a:t>Massifs 125 t</a:t>
              </a:r>
            </a:p>
            <a:p>
              <a:r>
                <a:rPr lang="fr-FR" sz="1400"/>
                <a:t>Copeaux 0 t</a:t>
              </a:r>
            </a:p>
          </p:txBody>
        </p:sp>
        <p:sp>
          <p:nvSpPr>
            <p:cNvPr id="411674" name="ZoneTexte 4"/>
            <p:cNvSpPr txBox="1">
              <a:spLocks noChangeArrowheads="1"/>
            </p:cNvSpPr>
            <p:nvPr/>
          </p:nvSpPr>
          <p:spPr bwMode="auto">
            <a:xfrm>
              <a:off x="3376967" y="3213100"/>
              <a:ext cx="1279697" cy="600901"/>
            </a:xfrm>
            <a:prstGeom prst="rect">
              <a:avLst/>
            </a:prstGeom>
            <a:noFill/>
            <a:ln w="9525">
              <a:noFill/>
              <a:miter lim="800000"/>
              <a:headEnd/>
              <a:tailEnd/>
            </a:ln>
          </p:spPr>
          <p:txBody>
            <a:bodyPr wrap="none">
              <a:spAutoFit/>
            </a:bodyPr>
            <a:lstStyle/>
            <a:p>
              <a:r>
                <a:rPr lang="fr-FR" sz="1400" b="1" dirty="0">
                  <a:solidFill>
                    <a:srgbClr val="0070C0"/>
                  </a:solidFill>
                </a:rPr>
                <a:t>726 t    </a:t>
              </a:r>
              <a:endParaRPr lang="fr-FR" sz="1400" b="1" dirty="0" smtClean="0">
                <a:solidFill>
                  <a:srgbClr val="0070C0"/>
                </a:solidFill>
              </a:endParaRPr>
            </a:p>
            <a:p>
              <a:r>
                <a:rPr lang="fr-FR" sz="1400" b="1" dirty="0" smtClean="0">
                  <a:solidFill>
                    <a:srgbClr val="FF0000"/>
                  </a:solidFill>
                </a:rPr>
                <a:t>17,79     </a:t>
              </a:r>
              <a:r>
                <a:rPr lang="fr-FR" sz="1400" b="1" dirty="0">
                  <a:solidFill>
                    <a:srgbClr val="FF0000"/>
                  </a:solidFill>
                </a:rPr>
                <a:t>$/</a:t>
              </a:r>
              <a:r>
                <a:rPr lang="fr-FR" sz="1400" b="1" dirty="0" smtClean="0">
                  <a:solidFill>
                    <a:srgbClr val="FF0000"/>
                  </a:solidFill>
                </a:rPr>
                <a:t>kg</a:t>
              </a:r>
              <a:endParaRPr lang="fr-FR" sz="1400" dirty="0">
                <a:solidFill>
                  <a:srgbClr val="0070C0"/>
                </a:solidFill>
              </a:endParaRPr>
            </a:p>
          </p:txBody>
        </p:sp>
        <p:sp>
          <p:nvSpPr>
            <p:cNvPr id="411675" name="ZoneTexte 9"/>
            <p:cNvSpPr txBox="1">
              <a:spLocks noChangeArrowheads="1"/>
            </p:cNvSpPr>
            <p:nvPr/>
          </p:nvSpPr>
          <p:spPr bwMode="auto">
            <a:xfrm>
              <a:off x="5135563" y="4329113"/>
              <a:ext cx="611842" cy="353472"/>
            </a:xfrm>
            <a:prstGeom prst="rect">
              <a:avLst/>
            </a:prstGeom>
            <a:noFill/>
            <a:ln w="9525">
              <a:noFill/>
              <a:miter lim="800000"/>
              <a:headEnd/>
              <a:tailEnd/>
            </a:ln>
          </p:spPr>
          <p:txBody>
            <a:bodyPr wrap="none">
              <a:spAutoFit/>
            </a:bodyPr>
            <a:lstStyle/>
            <a:p>
              <a:r>
                <a:rPr lang="fr-FR" sz="1400" b="1" dirty="0">
                  <a:solidFill>
                    <a:srgbClr val="0070C0"/>
                  </a:solidFill>
                </a:rPr>
                <a:t>600 t</a:t>
              </a:r>
            </a:p>
          </p:txBody>
        </p:sp>
        <p:sp>
          <p:nvSpPr>
            <p:cNvPr id="411676" name="ZoneTexte 11"/>
            <p:cNvSpPr txBox="1">
              <a:spLocks noChangeArrowheads="1"/>
            </p:cNvSpPr>
            <p:nvPr/>
          </p:nvSpPr>
          <p:spPr bwMode="auto">
            <a:xfrm>
              <a:off x="2730500" y="5508625"/>
              <a:ext cx="2441400" cy="353472"/>
            </a:xfrm>
            <a:prstGeom prst="rect">
              <a:avLst/>
            </a:prstGeom>
            <a:noFill/>
            <a:ln w="9525">
              <a:noFill/>
              <a:miter lim="800000"/>
              <a:headEnd/>
              <a:tailEnd/>
            </a:ln>
          </p:spPr>
          <p:txBody>
            <a:bodyPr wrap="none">
              <a:spAutoFit/>
            </a:bodyPr>
            <a:lstStyle/>
            <a:p>
              <a:r>
                <a:rPr lang="fr-FR" sz="1400" dirty="0">
                  <a:solidFill>
                    <a:srgbClr val="0070C0"/>
                  </a:solidFill>
                </a:rPr>
                <a:t>Fourniture de pièces brutes</a:t>
              </a:r>
            </a:p>
          </p:txBody>
        </p:sp>
        <p:sp>
          <p:nvSpPr>
            <p:cNvPr id="411677" name="ZoneTexte 13"/>
            <p:cNvSpPr txBox="1">
              <a:spLocks noChangeArrowheads="1"/>
            </p:cNvSpPr>
            <p:nvPr/>
          </p:nvSpPr>
          <p:spPr bwMode="auto">
            <a:xfrm>
              <a:off x="5535813" y="1268413"/>
              <a:ext cx="1366468" cy="600901"/>
            </a:xfrm>
            <a:prstGeom prst="rect">
              <a:avLst/>
            </a:prstGeom>
            <a:noFill/>
            <a:ln w="9525">
              <a:noFill/>
              <a:miter lim="800000"/>
              <a:headEnd/>
              <a:tailEnd/>
            </a:ln>
          </p:spPr>
          <p:txBody>
            <a:bodyPr wrap="none">
              <a:spAutoFit/>
            </a:bodyPr>
            <a:lstStyle/>
            <a:p>
              <a:r>
                <a:rPr lang="fr-FR" sz="1400" dirty="0"/>
                <a:t>Massifs  74 t</a:t>
              </a:r>
            </a:p>
            <a:p>
              <a:r>
                <a:rPr lang="fr-FR" sz="1400" dirty="0"/>
                <a:t>Copeaux 111 t</a:t>
              </a:r>
            </a:p>
          </p:txBody>
        </p:sp>
        <p:sp>
          <p:nvSpPr>
            <p:cNvPr id="35" name="ZoneTexte 9"/>
            <p:cNvSpPr txBox="1">
              <a:spLocks noChangeArrowheads="1"/>
            </p:cNvSpPr>
            <p:nvPr/>
          </p:nvSpPr>
          <p:spPr bwMode="auto">
            <a:xfrm>
              <a:off x="6035327" y="5373216"/>
              <a:ext cx="611842" cy="353472"/>
            </a:xfrm>
            <a:prstGeom prst="rect">
              <a:avLst/>
            </a:prstGeom>
            <a:noFill/>
            <a:ln w="9525">
              <a:noFill/>
              <a:miter lim="800000"/>
              <a:headEnd/>
              <a:tailEnd/>
            </a:ln>
          </p:spPr>
          <p:txBody>
            <a:bodyPr wrap="none">
              <a:spAutoFit/>
            </a:bodyPr>
            <a:lstStyle/>
            <a:p>
              <a:r>
                <a:rPr lang="fr-FR" sz="1400" b="1" dirty="0" smtClean="0">
                  <a:solidFill>
                    <a:srgbClr val="0070C0"/>
                  </a:solidFill>
                </a:rPr>
                <a:t>470 </a:t>
              </a:r>
              <a:r>
                <a:rPr lang="fr-FR" sz="1400" b="1" dirty="0">
                  <a:solidFill>
                    <a:srgbClr val="0070C0"/>
                  </a:solidFill>
                </a:rPr>
                <a:t>t</a:t>
              </a:r>
            </a:p>
          </p:txBody>
        </p:sp>
        <p:sp>
          <p:nvSpPr>
            <p:cNvPr id="36" name="Rectangle à coins arrondis 35"/>
            <p:cNvSpPr/>
            <p:nvPr/>
          </p:nvSpPr>
          <p:spPr>
            <a:xfrm>
              <a:off x="5528919" y="2708721"/>
              <a:ext cx="1390994" cy="576263"/>
            </a:xfrm>
            <a:prstGeom prst="round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smtClean="0">
                  <a:solidFill>
                    <a:srgbClr val="FFFF00"/>
                  </a:solidFill>
                </a:rPr>
                <a:t>Éponges + </a:t>
              </a:r>
              <a:r>
                <a:rPr lang="fr-FR" sz="1600" dirty="0" smtClean="0">
                  <a:solidFill>
                    <a:srgbClr val="FFFF00"/>
                  </a:solidFill>
                </a:rPr>
                <a:t>master-</a:t>
              </a:r>
              <a:r>
                <a:rPr lang="fr-FR" sz="1600" dirty="0" err="1" smtClean="0">
                  <a:solidFill>
                    <a:srgbClr val="FFFF00"/>
                  </a:solidFill>
                </a:rPr>
                <a:t>alloys</a:t>
              </a:r>
              <a:endParaRPr lang="fr-FR" sz="1600" dirty="0">
                <a:solidFill>
                  <a:srgbClr val="FFFF00"/>
                </a:solidFill>
              </a:endParaRPr>
            </a:p>
          </p:txBody>
        </p:sp>
        <p:cxnSp>
          <p:nvCxnSpPr>
            <p:cNvPr id="62" name="Connecteur en arc 61"/>
            <p:cNvCxnSpPr>
              <a:endCxn id="36" idx="1"/>
            </p:cNvCxnSpPr>
            <p:nvPr/>
          </p:nvCxnSpPr>
          <p:spPr>
            <a:xfrm flipV="1">
              <a:off x="5019675" y="2996853"/>
              <a:ext cx="509244" cy="101"/>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899592" y="5661248"/>
            <a:ext cx="7992888" cy="954107"/>
          </a:xfrm>
          <a:prstGeom prst="rect">
            <a:avLst/>
          </a:prstGeom>
          <a:noFill/>
        </p:spPr>
        <p:txBody>
          <a:bodyPr wrap="square" rtlCol="0">
            <a:spAutoFit/>
          </a:bodyPr>
          <a:lstStyle/>
          <a:p>
            <a:pPr marL="285750" indent="-285750">
              <a:buFont typeface="Arial" charset="0"/>
              <a:buChar char="•"/>
            </a:pPr>
            <a:r>
              <a:rPr lang="fr-FR" sz="1400" dirty="0" smtClean="0"/>
              <a:t>551 t de lingots issues du recyclage en économie circulaire + 175 t complémentaires  issues de chutes marché.</a:t>
            </a:r>
          </a:p>
          <a:p>
            <a:pPr marL="285750" indent="-285750">
              <a:buFont typeface="Arial" charset="0"/>
              <a:buChar char="•"/>
            </a:pPr>
            <a:r>
              <a:rPr lang="fr-FR" sz="1400" dirty="0" smtClean="0"/>
              <a:t>L’ensemble des chutes pourraient être fournies par Airbus, ce qui conduirait à un prix de lingot de 15,8 $/kg.</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noChangeArrowheads="1"/>
          </p:cNvSpPr>
          <p:nvPr>
            <p:ph type="title"/>
          </p:nvPr>
        </p:nvSpPr>
        <p:spPr/>
        <p:txBody>
          <a:bodyPr/>
          <a:lstStyle/>
          <a:p>
            <a:pPr eaLnBrk="1" hangingPunct="1"/>
            <a:r>
              <a:rPr lang="fr-FR" sz="2000" smtClean="0"/>
              <a:t>Schéma d’enfournement des chutes à pleine capacité</a:t>
            </a:r>
          </a:p>
        </p:txBody>
      </p:sp>
      <p:sp>
        <p:nvSpPr>
          <p:cNvPr id="416770" name="Text Box 3"/>
          <p:cNvSpPr txBox="1">
            <a:spLocks noChangeArrowheads="1"/>
          </p:cNvSpPr>
          <p:nvPr/>
        </p:nvSpPr>
        <p:spPr bwMode="auto">
          <a:xfrm>
            <a:off x="2700338" y="1196975"/>
            <a:ext cx="4032250" cy="254000"/>
          </a:xfrm>
          <a:prstGeom prst="rect">
            <a:avLst/>
          </a:prstGeom>
          <a:noFill/>
          <a:ln w="9525">
            <a:solidFill>
              <a:schemeClr val="tx1"/>
            </a:solidFill>
            <a:miter lim="800000"/>
            <a:headEnd/>
            <a:tailEnd/>
          </a:ln>
        </p:spPr>
        <p:txBody>
          <a:bodyPr>
            <a:spAutoFit/>
          </a:bodyPr>
          <a:lstStyle/>
          <a:p>
            <a:pPr algn="ctr">
              <a:spcBef>
                <a:spcPct val="50000"/>
              </a:spcBef>
            </a:pPr>
            <a:r>
              <a:rPr lang="fr-FR" sz="1000" b="1">
                <a:solidFill>
                  <a:srgbClr val="FF0000"/>
                </a:solidFill>
              </a:rPr>
              <a:t>4000</a:t>
            </a:r>
            <a:r>
              <a:rPr lang="fr-FR" sz="1000" b="1"/>
              <a:t> T</a:t>
            </a:r>
            <a:r>
              <a:rPr lang="fr-FR" sz="1000"/>
              <a:t> de lingots refondus VAR</a:t>
            </a:r>
          </a:p>
        </p:txBody>
      </p:sp>
      <p:sp>
        <p:nvSpPr>
          <p:cNvPr id="416771" name="Text Box 4"/>
          <p:cNvSpPr txBox="1">
            <a:spLocks noChangeArrowheads="1"/>
          </p:cNvSpPr>
          <p:nvPr/>
        </p:nvSpPr>
        <p:spPr bwMode="auto">
          <a:xfrm>
            <a:off x="2700338" y="1600200"/>
            <a:ext cx="4032250" cy="254000"/>
          </a:xfrm>
          <a:prstGeom prst="rect">
            <a:avLst/>
          </a:prstGeom>
          <a:noFill/>
          <a:ln w="9525">
            <a:solidFill>
              <a:schemeClr val="tx1"/>
            </a:solidFill>
            <a:miter lim="800000"/>
            <a:headEnd/>
            <a:tailEnd/>
          </a:ln>
        </p:spPr>
        <p:txBody>
          <a:bodyPr>
            <a:spAutoFit/>
          </a:bodyPr>
          <a:lstStyle/>
          <a:p>
            <a:pPr algn="ctr">
              <a:spcBef>
                <a:spcPct val="50000"/>
              </a:spcBef>
            </a:pPr>
            <a:r>
              <a:rPr lang="fr-FR" sz="1000"/>
              <a:t>4200 T d’électrodes PAMCHR</a:t>
            </a:r>
          </a:p>
        </p:txBody>
      </p:sp>
      <p:sp>
        <p:nvSpPr>
          <p:cNvPr id="416772" name="Text Box 5"/>
          <p:cNvSpPr txBox="1">
            <a:spLocks noChangeArrowheads="1"/>
          </p:cNvSpPr>
          <p:nvPr/>
        </p:nvSpPr>
        <p:spPr bwMode="auto">
          <a:xfrm>
            <a:off x="2700338" y="1984375"/>
            <a:ext cx="4032250" cy="254000"/>
          </a:xfrm>
          <a:prstGeom prst="rect">
            <a:avLst/>
          </a:prstGeom>
          <a:noFill/>
          <a:ln w="9525">
            <a:solidFill>
              <a:schemeClr val="tx1"/>
            </a:solidFill>
            <a:miter lim="800000"/>
            <a:headEnd/>
            <a:tailEnd/>
          </a:ln>
        </p:spPr>
        <p:txBody>
          <a:bodyPr>
            <a:spAutoFit/>
          </a:bodyPr>
          <a:lstStyle/>
          <a:p>
            <a:pPr algn="ctr">
              <a:spcBef>
                <a:spcPct val="50000"/>
              </a:spcBef>
            </a:pPr>
            <a:r>
              <a:rPr lang="fr-FR" sz="1000" b="1">
                <a:solidFill>
                  <a:schemeClr val="accent2"/>
                </a:solidFill>
              </a:rPr>
              <a:t>4400 T</a:t>
            </a:r>
            <a:r>
              <a:rPr lang="fr-FR" sz="1000"/>
              <a:t> à enfourner</a:t>
            </a:r>
          </a:p>
        </p:txBody>
      </p:sp>
      <p:sp>
        <p:nvSpPr>
          <p:cNvPr id="416773" name="Text Box 6"/>
          <p:cNvSpPr txBox="1">
            <a:spLocks noChangeArrowheads="1"/>
          </p:cNvSpPr>
          <p:nvPr/>
        </p:nvSpPr>
        <p:spPr bwMode="auto">
          <a:xfrm>
            <a:off x="1547813" y="2387600"/>
            <a:ext cx="2376487" cy="254000"/>
          </a:xfrm>
          <a:prstGeom prst="rect">
            <a:avLst/>
          </a:prstGeom>
          <a:noFill/>
          <a:ln w="9525">
            <a:solidFill>
              <a:schemeClr val="tx1"/>
            </a:solidFill>
            <a:miter lim="800000"/>
            <a:headEnd/>
            <a:tailEnd/>
          </a:ln>
        </p:spPr>
        <p:txBody>
          <a:bodyPr>
            <a:spAutoFit/>
          </a:bodyPr>
          <a:lstStyle/>
          <a:p>
            <a:pPr algn="ctr">
              <a:spcBef>
                <a:spcPct val="50000"/>
              </a:spcBef>
            </a:pPr>
            <a:r>
              <a:rPr lang="fr-FR" sz="1000" b="1">
                <a:solidFill>
                  <a:schemeClr val="folHlink"/>
                </a:solidFill>
              </a:rPr>
              <a:t>900 T</a:t>
            </a:r>
            <a:r>
              <a:rPr lang="fr-FR" sz="1000"/>
              <a:t> d’éponges</a:t>
            </a:r>
          </a:p>
        </p:txBody>
      </p:sp>
      <p:sp>
        <p:nvSpPr>
          <p:cNvPr id="416774" name="Text Box 7"/>
          <p:cNvSpPr txBox="1">
            <a:spLocks noChangeArrowheads="1"/>
          </p:cNvSpPr>
          <p:nvPr/>
        </p:nvSpPr>
        <p:spPr bwMode="auto">
          <a:xfrm>
            <a:off x="4572000" y="2378075"/>
            <a:ext cx="3024188" cy="254000"/>
          </a:xfrm>
          <a:prstGeom prst="rect">
            <a:avLst/>
          </a:prstGeom>
          <a:noFill/>
          <a:ln w="9525">
            <a:solidFill>
              <a:schemeClr val="tx1"/>
            </a:solidFill>
            <a:miter lim="800000"/>
            <a:headEnd/>
            <a:tailEnd/>
          </a:ln>
        </p:spPr>
        <p:txBody>
          <a:bodyPr>
            <a:spAutoFit/>
          </a:bodyPr>
          <a:lstStyle/>
          <a:p>
            <a:pPr algn="ctr">
              <a:spcBef>
                <a:spcPct val="50000"/>
              </a:spcBef>
            </a:pPr>
            <a:r>
              <a:rPr lang="fr-FR" sz="1000" b="1"/>
              <a:t>3500 T</a:t>
            </a:r>
            <a:r>
              <a:rPr lang="fr-FR" sz="1000"/>
              <a:t> de massifs et copeaux traités</a:t>
            </a:r>
          </a:p>
        </p:txBody>
      </p:sp>
      <p:sp>
        <p:nvSpPr>
          <p:cNvPr id="416775" name="Text Box 8"/>
          <p:cNvSpPr txBox="1">
            <a:spLocks noChangeArrowheads="1"/>
          </p:cNvSpPr>
          <p:nvPr/>
        </p:nvSpPr>
        <p:spPr bwMode="auto">
          <a:xfrm>
            <a:off x="4572000" y="2771775"/>
            <a:ext cx="3024188" cy="711200"/>
          </a:xfrm>
          <a:prstGeom prst="rect">
            <a:avLst/>
          </a:prstGeom>
          <a:noFill/>
          <a:ln w="9525">
            <a:solidFill>
              <a:schemeClr val="tx1"/>
            </a:solidFill>
            <a:miter lim="800000"/>
            <a:headEnd/>
            <a:tailEnd/>
          </a:ln>
        </p:spPr>
        <p:txBody>
          <a:bodyPr>
            <a:spAutoFit/>
          </a:bodyPr>
          <a:lstStyle/>
          <a:p>
            <a:pPr algn="ctr">
              <a:spcBef>
                <a:spcPct val="50000"/>
              </a:spcBef>
            </a:pPr>
            <a:r>
              <a:rPr lang="fr-FR" sz="1000"/>
              <a:t>UKAD et AD génèrent </a:t>
            </a:r>
            <a:r>
              <a:rPr lang="fr-FR" sz="1000" b="1"/>
              <a:t>1510 T</a:t>
            </a:r>
            <a:r>
              <a:rPr lang="fr-FR" sz="1000"/>
              <a:t> (après traitement) :</a:t>
            </a:r>
          </a:p>
          <a:p>
            <a:pPr>
              <a:spcBef>
                <a:spcPct val="50000"/>
              </a:spcBef>
            </a:pPr>
            <a:r>
              <a:rPr lang="fr-FR" sz="1000"/>
              <a:t>         </a:t>
            </a:r>
            <a:r>
              <a:rPr lang="fr-FR" sz="1000">
                <a:sym typeface="Wingdings" pitchFamily="2" charset="2"/>
              </a:rPr>
              <a:t> </a:t>
            </a:r>
            <a:r>
              <a:rPr lang="fr-FR" sz="1000"/>
              <a:t>1010 T de massifs, </a:t>
            </a:r>
          </a:p>
          <a:p>
            <a:pPr>
              <a:spcBef>
                <a:spcPct val="50000"/>
              </a:spcBef>
            </a:pPr>
            <a:r>
              <a:rPr lang="fr-FR" sz="1000"/>
              <a:t>         </a:t>
            </a:r>
            <a:r>
              <a:rPr lang="fr-FR" sz="1000">
                <a:sym typeface="Wingdings" pitchFamily="2" charset="2"/>
              </a:rPr>
              <a:t> </a:t>
            </a:r>
            <a:r>
              <a:rPr lang="fr-FR" sz="1000"/>
              <a:t>500 T copeaux.</a:t>
            </a:r>
          </a:p>
        </p:txBody>
      </p:sp>
      <p:sp>
        <p:nvSpPr>
          <p:cNvPr id="416776" name="Text Box 9"/>
          <p:cNvSpPr txBox="1">
            <a:spLocks noChangeArrowheads="1"/>
          </p:cNvSpPr>
          <p:nvPr/>
        </p:nvSpPr>
        <p:spPr bwMode="auto">
          <a:xfrm>
            <a:off x="2700338" y="3616325"/>
            <a:ext cx="4392612" cy="1016000"/>
          </a:xfrm>
          <a:prstGeom prst="rect">
            <a:avLst/>
          </a:prstGeom>
          <a:noFill/>
          <a:ln w="9525">
            <a:solidFill>
              <a:schemeClr val="tx1"/>
            </a:solidFill>
            <a:miter lim="800000"/>
            <a:headEnd/>
            <a:tailEnd/>
          </a:ln>
        </p:spPr>
        <p:txBody>
          <a:bodyPr>
            <a:spAutoFit/>
          </a:bodyPr>
          <a:lstStyle/>
          <a:p>
            <a:pPr>
              <a:spcBef>
                <a:spcPct val="50000"/>
              </a:spcBef>
            </a:pPr>
            <a:r>
              <a:rPr lang="fr-FR" sz="1000"/>
              <a:t>Soit </a:t>
            </a:r>
            <a:r>
              <a:rPr lang="fr-FR" sz="1000" b="1"/>
              <a:t>1990 T</a:t>
            </a:r>
            <a:r>
              <a:rPr lang="fr-FR" sz="1000"/>
              <a:t> de massifs et copeaux </a:t>
            </a:r>
            <a:r>
              <a:rPr lang="fr-FR" sz="1000" u="sng"/>
              <a:t>traités</a:t>
            </a:r>
            <a:r>
              <a:rPr lang="fr-FR" sz="1000"/>
              <a:t> à approvisionner. 200T (50T de massifs et 150 T de copeaux) proviennent des clients hors AIRBUS, en économie circulaire. Reste </a:t>
            </a:r>
            <a:r>
              <a:rPr lang="fr-FR" sz="1000" b="1"/>
              <a:t>1790</a:t>
            </a:r>
            <a:r>
              <a:rPr lang="fr-FR" sz="1000"/>
              <a:t> </a:t>
            </a:r>
            <a:r>
              <a:rPr lang="fr-FR" sz="1000" b="1"/>
              <a:t>T</a:t>
            </a:r>
            <a:r>
              <a:rPr lang="fr-FR" sz="1000"/>
              <a:t> à approvisionner :</a:t>
            </a:r>
          </a:p>
          <a:p>
            <a:pPr>
              <a:spcBef>
                <a:spcPct val="50000"/>
              </a:spcBef>
            </a:pPr>
            <a:r>
              <a:rPr lang="fr-FR" sz="1000"/>
              <a:t>                </a:t>
            </a:r>
            <a:r>
              <a:rPr lang="fr-FR" sz="1000">
                <a:sym typeface="Wingdings" pitchFamily="2" charset="2"/>
              </a:rPr>
              <a:t> 795</a:t>
            </a:r>
            <a:r>
              <a:rPr lang="fr-FR" sz="1000"/>
              <a:t> T de massifs</a:t>
            </a:r>
          </a:p>
          <a:p>
            <a:pPr>
              <a:spcBef>
                <a:spcPct val="50000"/>
              </a:spcBef>
            </a:pPr>
            <a:r>
              <a:rPr lang="fr-FR" sz="1000"/>
              <a:t>                </a:t>
            </a:r>
            <a:r>
              <a:rPr lang="fr-FR" sz="1000">
                <a:sym typeface="Wingdings" pitchFamily="2" charset="2"/>
              </a:rPr>
              <a:t> </a:t>
            </a:r>
            <a:r>
              <a:rPr lang="fr-FR" sz="1000"/>
              <a:t>995 T de copeaux.</a:t>
            </a:r>
          </a:p>
        </p:txBody>
      </p:sp>
      <p:sp>
        <p:nvSpPr>
          <p:cNvPr id="416777" name="Text Box 10"/>
          <p:cNvSpPr txBox="1">
            <a:spLocks noChangeArrowheads="1"/>
          </p:cNvSpPr>
          <p:nvPr/>
        </p:nvSpPr>
        <p:spPr bwMode="auto">
          <a:xfrm>
            <a:off x="2700338" y="4797425"/>
            <a:ext cx="4392612" cy="939800"/>
          </a:xfrm>
          <a:prstGeom prst="rect">
            <a:avLst/>
          </a:prstGeom>
          <a:noFill/>
          <a:ln w="9525">
            <a:solidFill>
              <a:schemeClr val="tx1"/>
            </a:solidFill>
            <a:miter lim="800000"/>
            <a:headEnd/>
            <a:tailEnd/>
          </a:ln>
        </p:spPr>
        <p:txBody>
          <a:bodyPr>
            <a:spAutoFit/>
          </a:bodyPr>
          <a:lstStyle/>
          <a:p>
            <a:pPr marL="342900" indent="-342900" algn="ctr">
              <a:spcBef>
                <a:spcPct val="50000"/>
              </a:spcBef>
            </a:pPr>
            <a:r>
              <a:rPr lang="fr-FR" sz="1000" u="sng"/>
              <a:t>Avant traitement</a:t>
            </a:r>
            <a:r>
              <a:rPr lang="fr-FR" sz="1000"/>
              <a:t>, il faut donc approvisionner :</a:t>
            </a:r>
          </a:p>
          <a:p>
            <a:pPr marL="342900" indent="-342900">
              <a:spcBef>
                <a:spcPct val="50000"/>
              </a:spcBef>
            </a:pPr>
            <a:r>
              <a:rPr lang="fr-FR" sz="1000">
                <a:sym typeface="Wingdings" pitchFamily="2" charset="2"/>
              </a:rPr>
              <a:t>		 </a:t>
            </a:r>
            <a:r>
              <a:rPr lang="fr-FR" sz="1000">
                <a:solidFill>
                  <a:schemeClr val="accent2"/>
                </a:solidFill>
              </a:rPr>
              <a:t>40 % de massifs</a:t>
            </a:r>
            <a:r>
              <a:rPr lang="fr-FR" sz="1000"/>
              <a:t> : 883 T,</a:t>
            </a:r>
          </a:p>
          <a:p>
            <a:pPr marL="342900" indent="-342900">
              <a:spcBef>
                <a:spcPct val="50000"/>
              </a:spcBef>
            </a:pPr>
            <a:r>
              <a:rPr lang="fr-FR" sz="1000"/>
              <a:t>		</a:t>
            </a:r>
            <a:r>
              <a:rPr lang="fr-FR" sz="1000">
                <a:sym typeface="Wingdings" pitchFamily="2" charset="2"/>
              </a:rPr>
              <a:t> </a:t>
            </a:r>
            <a:r>
              <a:rPr lang="fr-FR" sz="1000">
                <a:solidFill>
                  <a:schemeClr val="accent2"/>
                </a:solidFill>
              </a:rPr>
              <a:t>60 % de copeaux</a:t>
            </a:r>
            <a:r>
              <a:rPr lang="fr-FR" sz="1000"/>
              <a:t> : 1326 T,</a:t>
            </a:r>
          </a:p>
          <a:p>
            <a:pPr marL="342900" indent="-342900" algn="ctr">
              <a:spcBef>
                <a:spcPct val="50000"/>
              </a:spcBef>
            </a:pPr>
            <a:r>
              <a:rPr lang="fr-FR" sz="1000" u="sng"/>
              <a:t>Soit </a:t>
            </a:r>
            <a:r>
              <a:rPr lang="fr-FR" sz="1000" b="1" u="sng"/>
              <a:t>2210 T</a:t>
            </a:r>
            <a:r>
              <a:rPr lang="fr-FR" sz="1000" u="sng"/>
              <a:t> non traités à approvisionner</a:t>
            </a:r>
          </a:p>
        </p:txBody>
      </p:sp>
      <p:sp>
        <p:nvSpPr>
          <p:cNvPr id="416778" name="Text Box 11"/>
          <p:cNvSpPr txBox="1">
            <a:spLocks noChangeArrowheads="1"/>
          </p:cNvSpPr>
          <p:nvPr/>
        </p:nvSpPr>
        <p:spPr bwMode="auto">
          <a:xfrm>
            <a:off x="2700338" y="5876925"/>
            <a:ext cx="4392612" cy="863600"/>
          </a:xfrm>
          <a:prstGeom prst="rect">
            <a:avLst/>
          </a:prstGeom>
          <a:noFill/>
          <a:ln w="9525">
            <a:solidFill>
              <a:schemeClr val="tx1"/>
            </a:solidFill>
            <a:miter lim="800000"/>
            <a:headEnd/>
            <a:tailEnd/>
          </a:ln>
        </p:spPr>
        <p:txBody>
          <a:bodyPr>
            <a:spAutoFit/>
          </a:bodyPr>
          <a:lstStyle/>
          <a:p>
            <a:pPr algn="ctr">
              <a:spcBef>
                <a:spcPct val="50000"/>
              </a:spcBef>
            </a:pPr>
            <a:r>
              <a:rPr lang="fr-FR" sz="1000"/>
              <a:t>PRAXY nous amenant </a:t>
            </a:r>
            <a:r>
              <a:rPr lang="fr-FR" sz="1000" u="sng"/>
              <a:t>710 T</a:t>
            </a:r>
            <a:r>
              <a:rPr lang="fr-FR" sz="1000"/>
              <a:t> non traitées (285 de massifs et 425 de copeaux), il reste donc à approvisionner  </a:t>
            </a:r>
            <a:r>
              <a:rPr lang="fr-FR" sz="1000" b="1">
                <a:solidFill>
                  <a:srgbClr val="FF0000"/>
                </a:solidFill>
              </a:rPr>
              <a:t>1500</a:t>
            </a:r>
            <a:r>
              <a:rPr lang="fr-FR" sz="1000" b="1"/>
              <a:t> T</a:t>
            </a:r>
            <a:r>
              <a:rPr lang="fr-FR" sz="1000"/>
              <a:t> (AIRBUS):</a:t>
            </a:r>
          </a:p>
          <a:p>
            <a:pPr>
              <a:spcBef>
                <a:spcPct val="50000"/>
              </a:spcBef>
            </a:pPr>
            <a:r>
              <a:rPr lang="fr-FR" sz="1000"/>
              <a:t>	</a:t>
            </a:r>
            <a:r>
              <a:rPr lang="fr-FR" sz="1000">
                <a:sym typeface="Wingdings" pitchFamily="2" charset="2"/>
              </a:rPr>
              <a:t> </a:t>
            </a:r>
            <a:r>
              <a:rPr lang="fr-FR" sz="1000">
                <a:solidFill>
                  <a:schemeClr val="accent2"/>
                </a:solidFill>
              </a:rPr>
              <a:t>40 % de massifs</a:t>
            </a:r>
            <a:r>
              <a:rPr lang="fr-FR" sz="1000"/>
              <a:t> : 600 T </a:t>
            </a:r>
          </a:p>
          <a:p>
            <a:pPr>
              <a:spcBef>
                <a:spcPct val="50000"/>
              </a:spcBef>
            </a:pPr>
            <a:r>
              <a:rPr lang="fr-FR" sz="1000"/>
              <a:t>	</a:t>
            </a:r>
            <a:r>
              <a:rPr lang="fr-FR" sz="1000">
                <a:sym typeface="Wingdings" pitchFamily="2" charset="2"/>
              </a:rPr>
              <a:t> </a:t>
            </a:r>
            <a:r>
              <a:rPr lang="fr-FR" sz="1000">
                <a:solidFill>
                  <a:schemeClr val="accent2"/>
                </a:solidFill>
              </a:rPr>
              <a:t>60 % de copeaux</a:t>
            </a:r>
            <a:r>
              <a:rPr lang="fr-FR" sz="1000"/>
              <a:t> : 900 T</a:t>
            </a:r>
          </a:p>
        </p:txBody>
      </p:sp>
      <p:sp>
        <p:nvSpPr>
          <p:cNvPr id="416779" name="Line 12"/>
          <p:cNvSpPr>
            <a:spLocks noChangeShapeType="1"/>
          </p:cNvSpPr>
          <p:nvPr/>
        </p:nvSpPr>
        <p:spPr bwMode="auto">
          <a:xfrm>
            <a:off x="4716463" y="1455738"/>
            <a:ext cx="0" cy="144462"/>
          </a:xfrm>
          <a:prstGeom prst="line">
            <a:avLst/>
          </a:prstGeom>
          <a:noFill/>
          <a:ln w="9525">
            <a:solidFill>
              <a:schemeClr val="tx1"/>
            </a:solidFill>
            <a:round/>
            <a:headEnd/>
            <a:tailEnd type="triangle" w="med" len="med"/>
          </a:ln>
        </p:spPr>
        <p:txBody>
          <a:bodyPr/>
          <a:lstStyle/>
          <a:p>
            <a:endParaRPr lang="fr-FR"/>
          </a:p>
        </p:txBody>
      </p:sp>
      <p:sp>
        <p:nvSpPr>
          <p:cNvPr id="416780" name="Line 13"/>
          <p:cNvSpPr>
            <a:spLocks noChangeShapeType="1"/>
          </p:cNvSpPr>
          <p:nvPr/>
        </p:nvSpPr>
        <p:spPr bwMode="auto">
          <a:xfrm>
            <a:off x="4716463" y="1849438"/>
            <a:ext cx="0" cy="144462"/>
          </a:xfrm>
          <a:prstGeom prst="line">
            <a:avLst/>
          </a:prstGeom>
          <a:noFill/>
          <a:ln w="9525">
            <a:solidFill>
              <a:schemeClr val="tx1"/>
            </a:solidFill>
            <a:round/>
            <a:headEnd/>
            <a:tailEnd type="triangle" w="med" len="med"/>
          </a:ln>
        </p:spPr>
        <p:txBody>
          <a:bodyPr/>
          <a:lstStyle/>
          <a:p>
            <a:endParaRPr lang="fr-FR"/>
          </a:p>
        </p:txBody>
      </p:sp>
      <p:sp>
        <p:nvSpPr>
          <p:cNvPr id="416781" name="Line 14"/>
          <p:cNvSpPr>
            <a:spLocks noChangeShapeType="1"/>
          </p:cNvSpPr>
          <p:nvPr/>
        </p:nvSpPr>
        <p:spPr bwMode="auto">
          <a:xfrm>
            <a:off x="5292725" y="2233613"/>
            <a:ext cx="0" cy="144462"/>
          </a:xfrm>
          <a:prstGeom prst="line">
            <a:avLst/>
          </a:prstGeom>
          <a:noFill/>
          <a:ln w="9525">
            <a:solidFill>
              <a:schemeClr val="tx1"/>
            </a:solidFill>
            <a:round/>
            <a:headEnd/>
            <a:tailEnd type="triangle" w="med" len="med"/>
          </a:ln>
        </p:spPr>
        <p:txBody>
          <a:bodyPr/>
          <a:lstStyle/>
          <a:p>
            <a:endParaRPr lang="fr-FR"/>
          </a:p>
        </p:txBody>
      </p:sp>
      <p:sp>
        <p:nvSpPr>
          <p:cNvPr id="416782" name="Line 15"/>
          <p:cNvSpPr>
            <a:spLocks noChangeShapeType="1"/>
          </p:cNvSpPr>
          <p:nvPr/>
        </p:nvSpPr>
        <p:spPr bwMode="auto">
          <a:xfrm>
            <a:off x="3563938" y="2228850"/>
            <a:ext cx="0" cy="144463"/>
          </a:xfrm>
          <a:prstGeom prst="line">
            <a:avLst/>
          </a:prstGeom>
          <a:noFill/>
          <a:ln w="9525">
            <a:solidFill>
              <a:schemeClr val="tx1"/>
            </a:solidFill>
            <a:round/>
            <a:headEnd/>
            <a:tailEnd type="triangle" w="med" len="med"/>
          </a:ln>
        </p:spPr>
        <p:txBody>
          <a:bodyPr/>
          <a:lstStyle/>
          <a:p>
            <a:endParaRPr lang="fr-FR"/>
          </a:p>
        </p:txBody>
      </p:sp>
      <p:sp>
        <p:nvSpPr>
          <p:cNvPr id="416783" name="Line 16"/>
          <p:cNvSpPr>
            <a:spLocks noChangeShapeType="1"/>
          </p:cNvSpPr>
          <p:nvPr/>
        </p:nvSpPr>
        <p:spPr bwMode="auto">
          <a:xfrm>
            <a:off x="5292725" y="2627313"/>
            <a:ext cx="0" cy="144462"/>
          </a:xfrm>
          <a:prstGeom prst="line">
            <a:avLst/>
          </a:prstGeom>
          <a:noFill/>
          <a:ln w="9525">
            <a:solidFill>
              <a:schemeClr val="tx1"/>
            </a:solidFill>
            <a:round/>
            <a:headEnd/>
            <a:tailEnd type="triangle" w="med" len="med"/>
          </a:ln>
        </p:spPr>
        <p:txBody>
          <a:bodyPr/>
          <a:lstStyle/>
          <a:p>
            <a:endParaRPr lang="fr-FR"/>
          </a:p>
        </p:txBody>
      </p:sp>
      <p:sp>
        <p:nvSpPr>
          <p:cNvPr id="416784" name="Line 17"/>
          <p:cNvSpPr>
            <a:spLocks noChangeShapeType="1"/>
          </p:cNvSpPr>
          <p:nvPr/>
        </p:nvSpPr>
        <p:spPr bwMode="auto">
          <a:xfrm>
            <a:off x="5292725" y="3481388"/>
            <a:ext cx="0" cy="144462"/>
          </a:xfrm>
          <a:prstGeom prst="line">
            <a:avLst/>
          </a:prstGeom>
          <a:noFill/>
          <a:ln w="9525">
            <a:solidFill>
              <a:schemeClr val="tx1"/>
            </a:solidFill>
            <a:round/>
            <a:headEnd/>
            <a:tailEnd type="triangle" w="med" len="med"/>
          </a:ln>
        </p:spPr>
        <p:txBody>
          <a:bodyPr/>
          <a:lstStyle/>
          <a:p>
            <a:endParaRPr lang="fr-FR"/>
          </a:p>
        </p:txBody>
      </p:sp>
      <p:sp>
        <p:nvSpPr>
          <p:cNvPr id="416785" name="Line 18"/>
          <p:cNvSpPr>
            <a:spLocks noChangeShapeType="1"/>
          </p:cNvSpPr>
          <p:nvPr/>
        </p:nvSpPr>
        <p:spPr bwMode="auto">
          <a:xfrm>
            <a:off x="4716463" y="4652963"/>
            <a:ext cx="0" cy="144462"/>
          </a:xfrm>
          <a:prstGeom prst="line">
            <a:avLst/>
          </a:prstGeom>
          <a:noFill/>
          <a:ln w="9525">
            <a:solidFill>
              <a:schemeClr val="tx1"/>
            </a:solidFill>
            <a:round/>
            <a:headEnd/>
            <a:tailEnd type="triangle" w="med" len="med"/>
          </a:ln>
        </p:spPr>
        <p:txBody>
          <a:bodyPr/>
          <a:lstStyle/>
          <a:p>
            <a:endParaRPr lang="fr-FR"/>
          </a:p>
        </p:txBody>
      </p:sp>
      <p:sp>
        <p:nvSpPr>
          <p:cNvPr id="416786" name="Line 19"/>
          <p:cNvSpPr>
            <a:spLocks noChangeShapeType="1"/>
          </p:cNvSpPr>
          <p:nvPr/>
        </p:nvSpPr>
        <p:spPr bwMode="auto">
          <a:xfrm>
            <a:off x="4716463" y="5734050"/>
            <a:ext cx="0" cy="144463"/>
          </a:xfrm>
          <a:prstGeom prst="line">
            <a:avLst/>
          </a:prstGeom>
          <a:noFill/>
          <a:ln w="9525">
            <a:solidFill>
              <a:schemeClr val="tx1"/>
            </a:solidFill>
            <a:round/>
            <a:headEnd/>
            <a:tailEnd type="triangle" w="med" len="med"/>
          </a:ln>
        </p:spPr>
        <p:txBody>
          <a:bodyPr/>
          <a:lstStyle/>
          <a:p>
            <a:endParaRPr lang="fr-FR"/>
          </a:p>
        </p:txBody>
      </p:sp>
      <p:sp>
        <p:nvSpPr>
          <p:cNvPr id="416787" name="Text Box 20"/>
          <p:cNvSpPr txBox="1">
            <a:spLocks noChangeArrowheads="1"/>
          </p:cNvSpPr>
          <p:nvPr/>
        </p:nvSpPr>
        <p:spPr bwMode="auto">
          <a:xfrm>
            <a:off x="7596188" y="2708275"/>
            <a:ext cx="1800225" cy="639763"/>
          </a:xfrm>
          <a:prstGeom prst="rect">
            <a:avLst/>
          </a:prstGeom>
          <a:noFill/>
          <a:ln w="9525">
            <a:noFill/>
            <a:miter lim="800000"/>
            <a:headEnd/>
            <a:tailEnd/>
          </a:ln>
        </p:spPr>
        <p:txBody>
          <a:bodyPr>
            <a:spAutoFit/>
          </a:bodyPr>
          <a:lstStyle/>
          <a:p>
            <a:pPr>
              <a:spcBef>
                <a:spcPct val="50000"/>
              </a:spcBef>
            </a:pPr>
            <a:r>
              <a:rPr lang="fr-FR" sz="1200"/>
              <a:t>43% des chutes sont générées en interne UKAD/AD</a:t>
            </a:r>
          </a:p>
        </p:txBody>
      </p:sp>
      <p:sp>
        <p:nvSpPr>
          <p:cNvPr id="416788" name="Line 21"/>
          <p:cNvSpPr>
            <a:spLocks noChangeShapeType="1"/>
          </p:cNvSpPr>
          <p:nvPr/>
        </p:nvSpPr>
        <p:spPr bwMode="auto">
          <a:xfrm>
            <a:off x="8243888" y="3357563"/>
            <a:ext cx="0" cy="360362"/>
          </a:xfrm>
          <a:prstGeom prst="line">
            <a:avLst/>
          </a:prstGeom>
          <a:noFill/>
          <a:ln w="38100">
            <a:solidFill>
              <a:schemeClr val="tx1"/>
            </a:solidFill>
            <a:round/>
            <a:headEnd/>
            <a:tailEnd type="triangle" w="med" len="med"/>
          </a:ln>
        </p:spPr>
        <p:txBody>
          <a:bodyPr/>
          <a:lstStyle/>
          <a:p>
            <a:endParaRPr lang="fr-FR"/>
          </a:p>
        </p:txBody>
      </p:sp>
      <p:sp>
        <p:nvSpPr>
          <p:cNvPr id="416789" name="Text Box 22"/>
          <p:cNvSpPr txBox="1">
            <a:spLocks noChangeArrowheads="1"/>
          </p:cNvSpPr>
          <p:nvPr/>
        </p:nvSpPr>
        <p:spPr bwMode="auto">
          <a:xfrm>
            <a:off x="7524750" y="3716338"/>
            <a:ext cx="1439863" cy="549275"/>
          </a:xfrm>
          <a:prstGeom prst="rect">
            <a:avLst/>
          </a:prstGeom>
          <a:noFill/>
          <a:ln w="9525">
            <a:noFill/>
            <a:miter lim="800000"/>
            <a:headEnd/>
            <a:tailEnd/>
          </a:ln>
        </p:spPr>
        <p:txBody>
          <a:bodyPr>
            <a:spAutoFit/>
          </a:bodyPr>
          <a:lstStyle/>
          <a:p>
            <a:pPr algn="ctr">
              <a:spcBef>
                <a:spcPct val="50000"/>
              </a:spcBef>
            </a:pPr>
            <a:r>
              <a:rPr lang="fr-FR" sz="1200"/>
              <a:t>Sécurisation du </a:t>
            </a:r>
          </a:p>
          <a:p>
            <a:pPr algn="ctr">
              <a:spcBef>
                <a:spcPct val="50000"/>
              </a:spcBef>
            </a:pPr>
            <a:r>
              <a:rPr lang="fr-FR" sz="1200"/>
              <a:t>modèle</a:t>
            </a:r>
          </a:p>
        </p:txBody>
      </p:sp>
      <p:sp>
        <p:nvSpPr>
          <p:cNvPr id="416790" name="Text Box 23"/>
          <p:cNvSpPr txBox="1">
            <a:spLocks noChangeArrowheads="1"/>
          </p:cNvSpPr>
          <p:nvPr/>
        </p:nvSpPr>
        <p:spPr bwMode="auto">
          <a:xfrm>
            <a:off x="107950" y="2852738"/>
            <a:ext cx="2519363" cy="830262"/>
          </a:xfrm>
          <a:prstGeom prst="rect">
            <a:avLst/>
          </a:prstGeom>
          <a:noFill/>
          <a:ln w="9525">
            <a:noFill/>
            <a:miter lim="800000"/>
            <a:headEnd/>
            <a:tailEnd/>
          </a:ln>
        </p:spPr>
        <p:txBody>
          <a:bodyPr>
            <a:spAutoFit/>
          </a:bodyPr>
          <a:lstStyle/>
          <a:p>
            <a:pPr>
              <a:spcBef>
                <a:spcPct val="50000"/>
              </a:spcBef>
              <a:buFontTx/>
              <a:buChar char="•"/>
            </a:pPr>
            <a:r>
              <a:rPr lang="fr-FR" sz="1200">
                <a:solidFill>
                  <a:srgbClr val="0000FF"/>
                </a:solidFill>
              </a:rPr>
              <a:t> Intégration de toutes les chutes internes (UKAD et Branche Alliages) générées par l’activité EcoTitanium</a:t>
            </a:r>
          </a:p>
        </p:txBody>
      </p:sp>
      <p:sp>
        <p:nvSpPr>
          <p:cNvPr id="416791" name="Text Box 24"/>
          <p:cNvSpPr txBox="1">
            <a:spLocks noChangeArrowheads="1"/>
          </p:cNvSpPr>
          <p:nvPr/>
        </p:nvSpPr>
        <p:spPr bwMode="auto">
          <a:xfrm>
            <a:off x="107950" y="3789363"/>
            <a:ext cx="2519363" cy="830262"/>
          </a:xfrm>
          <a:prstGeom prst="rect">
            <a:avLst/>
          </a:prstGeom>
          <a:noFill/>
          <a:ln w="9525">
            <a:noFill/>
            <a:miter lim="800000"/>
            <a:headEnd/>
            <a:tailEnd/>
          </a:ln>
        </p:spPr>
        <p:txBody>
          <a:bodyPr>
            <a:spAutoFit/>
          </a:bodyPr>
          <a:lstStyle/>
          <a:p>
            <a:pPr>
              <a:spcBef>
                <a:spcPct val="50000"/>
              </a:spcBef>
              <a:buFontTx/>
              <a:buChar char="•"/>
            </a:pPr>
            <a:r>
              <a:rPr lang="fr-FR" sz="1200">
                <a:solidFill>
                  <a:srgbClr val="0000FF"/>
                </a:solidFill>
              </a:rPr>
              <a:t> Intégration des chutes clients liées aux ventes d’EcoTitanium (conditions « économie circulaire »)</a:t>
            </a:r>
          </a:p>
        </p:txBody>
      </p:sp>
      <p:sp>
        <p:nvSpPr>
          <p:cNvPr id="416792" name="Text Box 25"/>
          <p:cNvSpPr txBox="1">
            <a:spLocks noChangeArrowheads="1"/>
          </p:cNvSpPr>
          <p:nvPr/>
        </p:nvSpPr>
        <p:spPr bwMode="auto">
          <a:xfrm>
            <a:off x="107950" y="4733925"/>
            <a:ext cx="2592388" cy="646113"/>
          </a:xfrm>
          <a:prstGeom prst="rect">
            <a:avLst/>
          </a:prstGeom>
          <a:noFill/>
          <a:ln w="9525">
            <a:noFill/>
            <a:miter lim="800000"/>
            <a:headEnd/>
            <a:tailEnd/>
          </a:ln>
        </p:spPr>
        <p:txBody>
          <a:bodyPr>
            <a:spAutoFit/>
          </a:bodyPr>
          <a:lstStyle/>
          <a:p>
            <a:pPr>
              <a:spcBef>
                <a:spcPct val="50000"/>
              </a:spcBef>
              <a:buFontTx/>
              <a:buChar char="•"/>
            </a:pPr>
            <a:r>
              <a:rPr lang="fr-FR" sz="1200">
                <a:solidFill>
                  <a:srgbClr val="0000FF"/>
                </a:solidFill>
              </a:rPr>
              <a:t> Les chutes clients et internes issues des lingots UKTMP sont recyclées sur le marché corrosion</a:t>
            </a:r>
          </a:p>
        </p:txBody>
      </p:sp>
      <p:sp>
        <p:nvSpPr>
          <p:cNvPr id="416793" name="Text Box 26"/>
          <p:cNvSpPr txBox="1">
            <a:spLocks noChangeArrowheads="1"/>
          </p:cNvSpPr>
          <p:nvPr/>
        </p:nvSpPr>
        <p:spPr bwMode="auto">
          <a:xfrm>
            <a:off x="96838" y="5516563"/>
            <a:ext cx="2555875" cy="457200"/>
          </a:xfrm>
          <a:prstGeom prst="rect">
            <a:avLst/>
          </a:prstGeom>
          <a:noFill/>
          <a:ln w="9525">
            <a:noFill/>
            <a:miter lim="800000"/>
            <a:headEnd/>
            <a:tailEnd/>
          </a:ln>
        </p:spPr>
        <p:txBody>
          <a:bodyPr>
            <a:spAutoFit/>
          </a:bodyPr>
          <a:lstStyle/>
          <a:p>
            <a:pPr>
              <a:spcBef>
                <a:spcPct val="50000"/>
              </a:spcBef>
              <a:buFontTx/>
              <a:buChar char="•"/>
            </a:pPr>
            <a:r>
              <a:rPr lang="fr-FR" sz="1200">
                <a:solidFill>
                  <a:srgbClr val="0000FF"/>
                </a:solidFill>
              </a:rPr>
              <a:t> Complément de chutes aux conditions de marché</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96971552-47BD-4CD5-BCD2-ECFCDCBAE1B1}" type="slidenum">
              <a:rPr lang="fr-FR" smtClean="0"/>
              <a:pPr>
                <a:defRPr/>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ChangeArrowheads="1"/>
          </p:cNvSpPr>
          <p:nvPr>
            <p:ph idx="1"/>
          </p:nvPr>
        </p:nvSpPr>
        <p:spPr>
          <a:xfrm>
            <a:off x="468313" y="836613"/>
            <a:ext cx="8229600" cy="4824412"/>
          </a:xfrm>
        </p:spPr>
        <p:txBody>
          <a:bodyPr/>
          <a:lstStyle/>
          <a:p>
            <a:pPr marL="0" indent="0" algn="ctr" eaLnBrk="1" hangingPunct="1">
              <a:buFont typeface="Wingdings" pitchFamily="2" charset="2"/>
              <a:buNone/>
            </a:pPr>
            <a:endParaRPr lang="fr-FR" sz="3200" smtClean="0"/>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2400" smtClean="0"/>
              <a:t>Les données économiques </a:t>
            </a:r>
            <a:br>
              <a:rPr lang="fr-FR" sz="2400" smtClean="0"/>
            </a:br>
            <a:r>
              <a:rPr lang="fr-FR" sz="2400" smtClean="0"/>
              <a:t>du projet EcoTitanium :</a:t>
            </a:r>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3200" b="1" smtClean="0"/>
              <a:t>Investissements et planning</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D58BA204-80B6-49F5-B8C5-82AFC1E911C1}" type="slidenum">
              <a:rPr lang="fr-FR" smtClean="0"/>
              <a:pPr>
                <a:defRPr/>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ChangeArrowheads="1"/>
          </p:cNvSpPr>
          <p:nvPr>
            <p:ph type="title"/>
          </p:nvPr>
        </p:nvSpPr>
        <p:spPr>
          <a:xfrm>
            <a:off x="806450" y="258763"/>
            <a:ext cx="8229600" cy="649287"/>
          </a:xfrm>
        </p:spPr>
        <p:txBody>
          <a:bodyPr/>
          <a:lstStyle/>
          <a:p>
            <a:pPr eaLnBrk="1" hangingPunct="1"/>
            <a:r>
              <a:rPr lang="fr-FR" smtClean="0"/>
              <a:t>Investissements </a:t>
            </a:r>
          </a:p>
        </p:txBody>
      </p:sp>
      <p:sp>
        <p:nvSpPr>
          <p:cNvPr id="418818" name="Rectangle 3"/>
          <p:cNvSpPr>
            <a:spLocks noGrp="1" noChangeArrowheads="1"/>
          </p:cNvSpPr>
          <p:nvPr>
            <p:ph type="body" idx="1"/>
          </p:nvPr>
        </p:nvSpPr>
        <p:spPr>
          <a:xfrm>
            <a:off x="107950" y="692150"/>
            <a:ext cx="8785225" cy="603250"/>
          </a:xfrm>
        </p:spPr>
        <p:txBody>
          <a:bodyPr/>
          <a:lstStyle/>
          <a:p>
            <a:pPr eaLnBrk="1" hangingPunct="1">
              <a:buFont typeface="Wingdings" pitchFamily="2" charset="2"/>
              <a:buNone/>
            </a:pPr>
            <a:r>
              <a:rPr lang="fr-FR" sz="1600" smtClean="0"/>
              <a:t>La décomposition de l’investissement est la suivante :</a:t>
            </a:r>
          </a:p>
        </p:txBody>
      </p:sp>
      <p:sp>
        <p:nvSpPr>
          <p:cNvPr id="418819" name="ZoneTexte 77182"/>
          <p:cNvSpPr txBox="1">
            <a:spLocks noChangeArrowheads="1"/>
          </p:cNvSpPr>
          <p:nvPr/>
        </p:nvSpPr>
        <p:spPr bwMode="auto">
          <a:xfrm>
            <a:off x="900113" y="1836738"/>
            <a:ext cx="1368425" cy="584200"/>
          </a:xfrm>
          <a:prstGeom prst="rect">
            <a:avLst/>
          </a:prstGeom>
          <a:noFill/>
          <a:ln w="9525">
            <a:noFill/>
            <a:miter lim="800000"/>
            <a:headEnd/>
            <a:tailEnd/>
          </a:ln>
        </p:spPr>
        <p:txBody>
          <a:bodyPr>
            <a:spAutoFit/>
          </a:bodyPr>
          <a:lstStyle/>
          <a:p>
            <a:r>
              <a:rPr lang="fr-FR" sz="1600"/>
              <a:t>Phase 1 :</a:t>
            </a:r>
          </a:p>
          <a:p>
            <a:r>
              <a:rPr lang="fr-FR" sz="1600"/>
              <a:t>2013 - 2017</a:t>
            </a:r>
            <a:endParaRPr lang="en-US" sz="1600"/>
          </a:p>
        </p:txBody>
      </p:sp>
      <p:sp>
        <p:nvSpPr>
          <p:cNvPr id="418820" name="ZoneTexte 77182"/>
          <p:cNvSpPr txBox="1">
            <a:spLocks noChangeArrowheads="1"/>
          </p:cNvSpPr>
          <p:nvPr/>
        </p:nvSpPr>
        <p:spPr bwMode="auto">
          <a:xfrm>
            <a:off x="971550" y="5516563"/>
            <a:ext cx="1368425" cy="584200"/>
          </a:xfrm>
          <a:prstGeom prst="rect">
            <a:avLst/>
          </a:prstGeom>
          <a:noFill/>
          <a:ln w="9525">
            <a:noFill/>
            <a:miter lim="800000"/>
            <a:headEnd/>
            <a:tailEnd/>
          </a:ln>
        </p:spPr>
        <p:txBody>
          <a:bodyPr>
            <a:spAutoFit/>
          </a:bodyPr>
          <a:lstStyle/>
          <a:p>
            <a:r>
              <a:rPr lang="fr-FR" sz="1600"/>
              <a:t>Phase 2 :</a:t>
            </a:r>
          </a:p>
          <a:p>
            <a:r>
              <a:rPr lang="fr-FR" sz="1600"/>
              <a:t>2018 - 2020</a:t>
            </a:r>
            <a:endParaRPr lang="en-US" sz="1600"/>
          </a:p>
        </p:txBody>
      </p:sp>
      <p:graphicFrame>
        <p:nvGraphicFramePr>
          <p:cNvPr id="2" name="Tableau 1"/>
          <p:cNvGraphicFramePr>
            <a:graphicFrameLocks noGrp="1"/>
          </p:cNvGraphicFramePr>
          <p:nvPr/>
        </p:nvGraphicFramePr>
        <p:xfrm>
          <a:off x="2484438" y="981075"/>
          <a:ext cx="4391025" cy="4156085"/>
        </p:xfrm>
        <a:graphic>
          <a:graphicData uri="http://schemas.openxmlformats.org/drawingml/2006/table">
            <a:tbl>
              <a:tblPr/>
              <a:tblGrid>
                <a:gridCol w="2877317"/>
                <a:gridCol w="1513708"/>
              </a:tblGrid>
              <a:tr h="544205">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0499">
                <a:tc>
                  <a:txBody>
                    <a:bodyPr/>
                    <a:lstStyle/>
                    <a:p>
                      <a:pPr algn="l" fontAlgn="ctr"/>
                      <a:r>
                        <a:rPr lang="en-US" sz="1200" b="0" i="0" u="none" strike="noStrike">
                          <a:effectLst/>
                          <a:latin typeface="Arial"/>
                        </a:rPr>
                        <a:t>Four PAMCHR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Annexe</a:t>
                      </a:r>
                      <a:r>
                        <a:rPr lang="en-US" sz="1200" b="0" i="0" u="none" strike="noStrike" dirty="0">
                          <a:effectLst/>
                          <a:latin typeface="Arial"/>
                        </a:rPr>
                        <a:t> four : </a:t>
                      </a:r>
                      <a:r>
                        <a:rPr lang="en-US" sz="1200" b="0" i="0" u="none" strike="noStrike" dirty="0" err="1">
                          <a:effectLst/>
                          <a:latin typeface="Arial"/>
                        </a:rPr>
                        <a:t>outillage</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0,4</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1er Four VAR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Annexe VAR : nettoyage haute pression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Annexe</a:t>
                      </a:r>
                      <a:r>
                        <a:rPr lang="en-US" sz="1200" b="0" i="0" u="none" strike="noStrike" dirty="0">
                          <a:effectLst/>
                          <a:latin typeface="Arial"/>
                        </a:rPr>
                        <a:t> VAR : </a:t>
                      </a:r>
                      <a:r>
                        <a:rPr lang="en-US" sz="1200" b="0" i="0" u="none" strike="noStrike" dirty="0" err="1">
                          <a:effectLst/>
                          <a:latin typeface="Arial"/>
                        </a:rPr>
                        <a:t>outillage</a:t>
                      </a:r>
                      <a:r>
                        <a:rPr lang="en-US" sz="1200" b="0" i="0" u="none" strike="noStrike" dirty="0">
                          <a:effectLst/>
                          <a:latin typeface="Arial"/>
                        </a:rPr>
                        <a:t> (</a:t>
                      </a:r>
                      <a:r>
                        <a:rPr lang="en-US" sz="1200" b="0" i="0" u="none" strike="noStrike" dirty="0" err="1">
                          <a:effectLst/>
                          <a:latin typeface="Arial"/>
                        </a:rPr>
                        <a:t>scie</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Retourneur à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Unité de pesage et mélangeage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Equipement de préparation des chutes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Parachèvement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Terrain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9">
                <a:tc>
                  <a:txBody>
                    <a:bodyPr/>
                    <a:lstStyle/>
                    <a:p>
                      <a:pPr algn="l" fontAlgn="ctr"/>
                      <a:r>
                        <a:rPr lang="fr-FR" sz="1200" b="0" i="0" u="none" strike="noStrike">
                          <a:effectLst/>
                          <a:latin typeface="Arial"/>
                        </a:rPr>
                        <a:t>Système d'information et de gestion de production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Batiment</a:t>
                      </a:r>
                      <a:r>
                        <a:rPr lang="en-US" sz="1200" b="0" i="0" u="none" strike="noStrike" dirty="0">
                          <a:effectLst/>
                          <a:latin typeface="Arial"/>
                        </a:rPr>
                        <a:t> (</a:t>
                      </a:r>
                      <a:r>
                        <a:rPr lang="en-US" sz="1200" b="0" i="0" u="none" strike="noStrike" dirty="0" err="1">
                          <a:effectLst/>
                          <a:latin typeface="Arial"/>
                        </a:rPr>
                        <a:t>charpente</a:t>
                      </a:r>
                      <a:r>
                        <a:rPr lang="en-US" sz="1200" b="0" i="0" u="none" strike="noStrike" dirty="0">
                          <a:effectLst/>
                          <a:latin typeface="Arial"/>
                        </a:rPr>
                        <a:t>, </a:t>
                      </a:r>
                      <a:r>
                        <a:rPr lang="en-US" sz="1200" b="0" i="0" u="none" strike="noStrike" dirty="0" err="1" smtClean="0">
                          <a:effectLst/>
                          <a:latin typeface="Arial"/>
                        </a:rPr>
                        <a:t>génie</a:t>
                      </a:r>
                      <a:r>
                        <a:rPr lang="en-US" sz="1200" b="0" i="0" u="none" strike="noStrike" baseline="0" dirty="0" smtClean="0">
                          <a:effectLst/>
                          <a:latin typeface="Arial"/>
                        </a:rPr>
                        <a:t> civil</a:t>
                      </a:r>
                      <a:r>
                        <a:rPr lang="en-US" sz="1200" b="0" i="0" u="none" strike="noStrike" dirty="0" smtClean="0">
                          <a:effectLst/>
                          <a:latin typeface="Arial"/>
                        </a:rPr>
                        <a:t>, </a:t>
                      </a:r>
                      <a:r>
                        <a:rPr lang="en-US" sz="1200" b="0" i="0" u="none" strike="noStrike" dirty="0" err="1">
                          <a:effectLst/>
                          <a:latin typeface="Arial"/>
                        </a:rPr>
                        <a:t>bureaux</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Ponts</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Electricité</a:t>
                      </a:r>
                      <a:r>
                        <a:rPr lang="en-US" sz="1200" b="0" i="0" u="none" strike="noStrike" dirty="0">
                          <a:effectLst/>
                          <a:latin typeface="Arial"/>
                        </a:rPr>
                        <a:t> et </a:t>
                      </a:r>
                      <a:r>
                        <a:rPr lang="en-US" sz="1200" b="0" i="0" u="none" strike="noStrike" dirty="0" err="1">
                          <a:effectLst/>
                          <a:latin typeface="Arial"/>
                        </a:rPr>
                        <a:t>utilités</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Voirie et Réseaux </a:t>
                      </a:r>
                      <a:r>
                        <a:rPr lang="fr-FR" sz="1200" b="0" i="0" u="none" strike="noStrike" dirty="0" smtClean="0">
                          <a:effectLst/>
                          <a:latin typeface="Arial"/>
                        </a:rPr>
                        <a:t>Divers</a:t>
                      </a:r>
                      <a:endParaRPr lang="fr-FR"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smtClean="0">
                          <a:effectLst/>
                          <a:latin typeface="Arial"/>
                        </a:rPr>
                        <a:t>Equipe</a:t>
                      </a:r>
                      <a:r>
                        <a:rPr lang="en-US" sz="1200" b="0" i="0" u="none" strike="noStrike" dirty="0" smtClean="0">
                          <a:effectLst/>
                          <a:latin typeface="Arial"/>
                        </a:rPr>
                        <a:t> </a:t>
                      </a:r>
                      <a:r>
                        <a:rPr lang="en-US" sz="1200" b="0" i="0" u="none" strike="noStrike" dirty="0" err="1" smtClean="0">
                          <a:effectLst/>
                          <a:latin typeface="Arial"/>
                        </a:rPr>
                        <a:t>Projet</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l" fontAlgn="b"/>
                      <a:r>
                        <a:rPr lang="en-US" sz="1200" b="0" i="0" u="none" strike="noStrike">
                          <a:effectLst/>
                          <a:latin typeface="Arial"/>
                        </a:rPr>
                        <a:t>TOTAL </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48,9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3" name="Tableau 2"/>
          <p:cNvGraphicFramePr>
            <a:graphicFrameLocks noGrp="1"/>
          </p:cNvGraphicFramePr>
          <p:nvPr/>
        </p:nvGraphicFramePr>
        <p:xfrm>
          <a:off x="2484438" y="5454650"/>
          <a:ext cx="4391025" cy="1006474"/>
        </p:xfrm>
        <a:graphic>
          <a:graphicData uri="http://schemas.openxmlformats.org/drawingml/2006/table">
            <a:tbl>
              <a:tblPr/>
              <a:tblGrid>
                <a:gridCol w="2877317"/>
                <a:gridCol w="1513708"/>
              </a:tblGrid>
              <a:tr h="434614">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0620">
                <a:tc>
                  <a:txBody>
                    <a:bodyPr/>
                    <a:lstStyle/>
                    <a:p>
                      <a:pPr algn="l" fontAlgn="ctr"/>
                      <a:r>
                        <a:rPr lang="en-US" sz="1200" b="0" i="0" u="none" strike="noStrike">
                          <a:effectLst/>
                          <a:latin typeface="Arial"/>
                        </a:rPr>
                        <a:t>2eme Four VAR :</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20">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620">
                <a:tc>
                  <a:txBody>
                    <a:bodyPr/>
                    <a:lstStyle/>
                    <a:p>
                      <a:pPr algn="l" fontAlgn="b"/>
                      <a:r>
                        <a:rPr lang="en-US" sz="1200" b="0" i="0" u="none" strike="noStrike">
                          <a:effectLst/>
                          <a:latin typeface="Arial"/>
                        </a:rPr>
                        <a:t>TOTAL </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3,6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27DE215-8B0B-4BEA-8CF0-D0F9948EF8AB}" type="slidenum">
              <a:rPr lang="fr-FR" smtClean="0"/>
              <a:pPr>
                <a:defRPr/>
              </a:pPr>
              <a:t>19</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6"/>
          <p:cNvSpPr>
            <a:spLocks noChangeArrowheads="1"/>
          </p:cNvSpPr>
          <p:nvPr/>
        </p:nvSpPr>
        <p:spPr bwMode="auto">
          <a:xfrm>
            <a:off x="0" y="6381750"/>
            <a:ext cx="179388" cy="476250"/>
          </a:xfrm>
          <a:prstGeom prst="rect">
            <a:avLst/>
          </a:prstGeom>
          <a:solidFill>
            <a:schemeClr val="bg1"/>
          </a:solidFill>
          <a:ln w="9525">
            <a:noFill/>
            <a:miter lim="800000"/>
            <a:headEnd/>
            <a:tailEnd/>
          </a:ln>
        </p:spPr>
        <p:txBody>
          <a:bodyPr wrap="none" anchor="ctr"/>
          <a:lstStyle/>
          <a:p>
            <a:endParaRPr lang="en-US"/>
          </a:p>
        </p:txBody>
      </p:sp>
      <p:sp>
        <p:nvSpPr>
          <p:cNvPr id="385026" name="Text Box 7"/>
          <p:cNvSpPr txBox="1">
            <a:spLocks noChangeArrowheads="1"/>
          </p:cNvSpPr>
          <p:nvPr/>
        </p:nvSpPr>
        <p:spPr bwMode="auto">
          <a:xfrm>
            <a:off x="179388" y="4556125"/>
            <a:ext cx="7272337"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Les partenaires du projet :</a:t>
            </a:r>
          </a:p>
        </p:txBody>
      </p:sp>
      <p:pic>
        <p:nvPicPr>
          <p:cNvPr id="385027" name="Picture 8"/>
          <p:cNvPicPr>
            <a:picLocks noChangeAspect="1" noChangeArrowheads="1"/>
          </p:cNvPicPr>
          <p:nvPr/>
        </p:nvPicPr>
        <p:blipFill>
          <a:blip r:embed="rId3"/>
          <a:srcRect/>
          <a:stretch>
            <a:fillRect/>
          </a:stretch>
        </p:blipFill>
        <p:spPr bwMode="auto">
          <a:xfrm>
            <a:off x="250825" y="5157788"/>
            <a:ext cx="722313" cy="798512"/>
          </a:xfrm>
          <a:prstGeom prst="rect">
            <a:avLst/>
          </a:prstGeom>
          <a:noFill/>
          <a:ln w="9525">
            <a:noFill/>
            <a:miter lim="800000"/>
            <a:headEnd/>
            <a:tailEnd/>
          </a:ln>
        </p:spPr>
      </p:pic>
      <p:pic>
        <p:nvPicPr>
          <p:cNvPr id="385028" name="Picture 9"/>
          <p:cNvPicPr>
            <a:picLocks noChangeAspect="1" noChangeArrowheads="1"/>
          </p:cNvPicPr>
          <p:nvPr/>
        </p:nvPicPr>
        <p:blipFill>
          <a:blip r:embed="rId4"/>
          <a:srcRect/>
          <a:stretch>
            <a:fillRect/>
          </a:stretch>
        </p:blipFill>
        <p:spPr bwMode="auto">
          <a:xfrm>
            <a:off x="2555875" y="5300663"/>
            <a:ext cx="1081088" cy="549275"/>
          </a:xfrm>
          <a:prstGeom prst="rect">
            <a:avLst/>
          </a:prstGeom>
          <a:noFill/>
          <a:ln w="9525">
            <a:noFill/>
            <a:miter lim="800000"/>
            <a:headEnd/>
            <a:tailEnd/>
          </a:ln>
        </p:spPr>
      </p:pic>
      <p:pic>
        <p:nvPicPr>
          <p:cNvPr id="385029" name="Picture 10"/>
          <p:cNvPicPr>
            <a:picLocks noChangeAspect="1" noChangeArrowheads="1"/>
          </p:cNvPicPr>
          <p:nvPr/>
        </p:nvPicPr>
        <p:blipFill>
          <a:blip r:embed="rId5"/>
          <a:srcRect/>
          <a:stretch>
            <a:fillRect/>
          </a:stretch>
        </p:blipFill>
        <p:spPr bwMode="auto">
          <a:xfrm>
            <a:off x="4140200" y="5297488"/>
            <a:ext cx="649288" cy="508000"/>
          </a:xfrm>
          <a:prstGeom prst="rect">
            <a:avLst/>
          </a:prstGeom>
          <a:noFill/>
          <a:ln w="9525">
            <a:noFill/>
            <a:miter lim="800000"/>
            <a:headEnd/>
            <a:tailEnd/>
          </a:ln>
        </p:spPr>
      </p:pic>
      <p:pic>
        <p:nvPicPr>
          <p:cNvPr id="385030" name="Picture 11"/>
          <p:cNvPicPr>
            <a:picLocks noChangeAspect="1" noChangeArrowheads="1"/>
          </p:cNvPicPr>
          <p:nvPr/>
        </p:nvPicPr>
        <p:blipFill>
          <a:blip r:embed="rId6"/>
          <a:srcRect/>
          <a:stretch>
            <a:fillRect/>
          </a:stretch>
        </p:blipFill>
        <p:spPr bwMode="auto">
          <a:xfrm>
            <a:off x="3201988" y="6183313"/>
            <a:ext cx="649287" cy="558800"/>
          </a:xfrm>
          <a:prstGeom prst="rect">
            <a:avLst/>
          </a:prstGeom>
          <a:noFill/>
          <a:ln w="9525">
            <a:noFill/>
            <a:miter lim="800000"/>
            <a:headEnd/>
            <a:tailEnd/>
          </a:ln>
        </p:spPr>
      </p:pic>
      <p:pic>
        <p:nvPicPr>
          <p:cNvPr id="385031" name="Picture 12"/>
          <p:cNvPicPr>
            <a:picLocks noChangeAspect="1" noChangeArrowheads="1"/>
          </p:cNvPicPr>
          <p:nvPr/>
        </p:nvPicPr>
        <p:blipFill>
          <a:blip r:embed="rId7"/>
          <a:srcRect/>
          <a:stretch>
            <a:fillRect/>
          </a:stretch>
        </p:blipFill>
        <p:spPr bwMode="auto">
          <a:xfrm>
            <a:off x="1547813" y="6237288"/>
            <a:ext cx="1368425" cy="369887"/>
          </a:xfrm>
          <a:prstGeom prst="rect">
            <a:avLst/>
          </a:prstGeom>
          <a:noFill/>
          <a:ln w="9525">
            <a:noFill/>
            <a:miter lim="800000"/>
            <a:headEnd/>
            <a:tailEnd/>
          </a:ln>
        </p:spPr>
      </p:pic>
      <p:pic>
        <p:nvPicPr>
          <p:cNvPr id="385032" name="Picture 13" descr="ANd9GcT7GQXX9LLlCpmwXjsDn6iGKkqpNsTnDVNYkXyL866ZZ8GrTtw2Z02yyKUe"/>
          <p:cNvPicPr>
            <a:picLocks noChangeAspect="1" noChangeArrowheads="1"/>
          </p:cNvPicPr>
          <p:nvPr/>
        </p:nvPicPr>
        <p:blipFill>
          <a:blip r:embed="rId8"/>
          <a:srcRect/>
          <a:stretch>
            <a:fillRect/>
          </a:stretch>
        </p:blipFill>
        <p:spPr bwMode="auto">
          <a:xfrm>
            <a:off x="5148263" y="5445125"/>
            <a:ext cx="1728787" cy="403225"/>
          </a:xfrm>
          <a:prstGeom prst="rect">
            <a:avLst/>
          </a:prstGeom>
          <a:noFill/>
          <a:ln w="9525">
            <a:noFill/>
            <a:miter lim="800000"/>
            <a:headEnd/>
            <a:tailEnd/>
          </a:ln>
        </p:spPr>
      </p:pic>
      <p:pic>
        <p:nvPicPr>
          <p:cNvPr id="385033" name="Picture 14"/>
          <p:cNvPicPr>
            <a:picLocks noChangeAspect="1" noChangeArrowheads="1"/>
          </p:cNvPicPr>
          <p:nvPr/>
        </p:nvPicPr>
        <p:blipFill>
          <a:blip r:embed="rId9"/>
          <a:srcRect/>
          <a:stretch>
            <a:fillRect/>
          </a:stretch>
        </p:blipFill>
        <p:spPr bwMode="auto">
          <a:xfrm>
            <a:off x="7054850" y="5373688"/>
            <a:ext cx="2089150" cy="560387"/>
          </a:xfrm>
          <a:prstGeom prst="rect">
            <a:avLst/>
          </a:prstGeom>
          <a:noFill/>
          <a:ln w="9525">
            <a:noFill/>
            <a:miter lim="800000"/>
            <a:headEnd/>
            <a:tailEnd/>
          </a:ln>
        </p:spPr>
      </p:pic>
      <p:pic>
        <p:nvPicPr>
          <p:cNvPr id="385034" name="Picture 15"/>
          <p:cNvPicPr>
            <a:picLocks noChangeAspect="1" noChangeArrowheads="1"/>
          </p:cNvPicPr>
          <p:nvPr/>
        </p:nvPicPr>
        <p:blipFill>
          <a:blip r:embed="rId10"/>
          <a:srcRect/>
          <a:stretch>
            <a:fillRect/>
          </a:stretch>
        </p:blipFill>
        <p:spPr bwMode="auto">
          <a:xfrm>
            <a:off x="4211638" y="6230938"/>
            <a:ext cx="936625" cy="473075"/>
          </a:xfrm>
          <a:prstGeom prst="rect">
            <a:avLst/>
          </a:prstGeom>
          <a:noFill/>
          <a:ln w="9525">
            <a:noFill/>
            <a:miter lim="800000"/>
            <a:headEnd/>
            <a:tailEnd/>
          </a:ln>
        </p:spPr>
      </p:pic>
      <p:pic>
        <p:nvPicPr>
          <p:cNvPr id="385035" name="Picture 16"/>
          <p:cNvPicPr>
            <a:picLocks noChangeAspect="1" noChangeArrowheads="1"/>
          </p:cNvPicPr>
          <p:nvPr/>
        </p:nvPicPr>
        <p:blipFill>
          <a:blip r:embed="rId11"/>
          <a:srcRect/>
          <a:stretch>
            <a:fillRect/>
          </a:stretch>
        </p:blipFill>
        <p:spPr bwMode="auto">
          <a:xfrm>
            <a:off x="5508625" y="6230938"/>
            <a:ext cx="1368425" cy="357187"/>
          </a:xfrm>
          <a:prstGeom prst="rect">
            <a:avLst/>
          </a:prstGeom>
          <a:noFill/>
          <a:ln w="9525">
            <a:noFill/>
            <a:miter lim="800000"/>
            <a:headEnd/>
            <a:tailEnd/>
          </a:ln>
        </p:spPr>
      </p:pic>
      <p:pic>
        <p:nvPicPr>
          <p:cNvPr id="385036" name="Picture 17"/>
          <p:cNvPicPr>
            <a:picLocks noChangeAspect="1" noChangeArrowheads="1"/>
          </p:cNvPicPr>
          <p:nvPr/>
        </p:nvPicPr>
        <p:blipFill>
          <a:blip r:embed="rId12"/>
          <a:srcRect/>
          <a:stretch>
            <a:fillRect/>
          </a:stretch>
        </p:blipFill>
        <p:spPr bwMode="auto">
          <a:xfrm>
            <a:off x="7164388" y="6230938"/>
            <a:ext cx="1223962" cy="395287"/>
          </a:xfrm>
          <a:prstGeom prst="rect">
            <a:avLst/>
          </a:prstGeom>
          <a:noFill/>
          <a:ln w="9525">
            <a:noFill/>
            <a:miter lim="800000"/>
            <a:headEnd/>
            <a:tailEnd/>
          </a:ln>
        </p:spPr>
      </p:pic>
      <p:pic>
        <p:nvPicPr>
          <p:cNvPr id="385037" name="Picture 23"/>
          <p:cNvPicPr>
            <a:picLocks noChangeAspect="1" noChangeArrowheads="1"/>
          </p:cNvPicPr>
          <p:nvPr/>
        </p:nvPicPr>
        <p:blipFill>
          <a:blip r:embed="rId13"/>
          <a:srcRect l="87708" r="2133" b="60576"/>
          <a:stretch>
            <a:fillRect/>
          </a:stretch>
        </p:blipFill>
        <p:spPr bwMode="auto">
          <a:xfrm>
            <a:off x="1403350" y="5229225"/>
            <a:ext cx="720725" cy="652463"/>
          </a:xfrm>
          <a:prstGeom prst="rect">
            <a:avLst/>
          </a:prstGeom>
          <a:noFill/>
          <a:ln w="9525">
            <a:noFill/>
            <a:miter lim="800000"/>
            <a:headEnd/>
            <a:tailEnd/>
          </a:ln>
        </p:spPr>
      </p:pic>
      <p:sp>
        <p:nvSpPr>
          <p:cNvPr id="385038" name="Text Box 25"/>
          <p:cNvSpPr txBox="1">
            <a:spLocks noChangeArrowheads="1"/>
          </p:cNvSpPr>
          <p:nvPr/>
        </p:nvSpPr>
        <p:spPr bwMode="auto">
          <a:xfrm>
            <a:off x="2124075" y="2639814"/>
            <a:ext cx="6192838" cy="1077218"/>
          </a:xfrm>
          <a:prstGeom prst="rect">
            <a:avLst/>
          </a:prstGeom>
          <a:noFill/>
          <a:ln w="9525">
            <a:noFill/>
            <a:miter lim="800000"/>
            <a:headEnd/>
            <a:tailEnd/>
          </a:ln>
        </p:spPr>
        <p:txBody>
          <a:bodyPr>
            <a:spAutoFit/>
          </a:bodyPr>
          <a:lstStyle/>
          <a:p>
            <a:pPr>
              <a:spcBef>
                <a:spcPct val="50000"/>
              </a:spcBef>
              <a:buFontTx/>
              <a:buChar char="•"/>
            </a:pPr>
            <a:r>
              <a:rPr lang="fr-FR" sz="1600" dirty="0" smtClean="0">
                <a:latin typeface="Calibri" pitchFamily="34" charset="0"/>
              </a:rPr>
              <a:t>Les </a:t>
            </a:r>
            <a:r>
              <a:rPr lang="fr-FR" sz="1600" dirty="0">
                <a:latin typeface="Calibri" pitchFamily="34" charset="0"/>
              </a:rPr>
              <a:t>enjeux du projet </a:t>
            </a:r>
            <a:r>
              <a:rPr lang="fr-FR" sz="1600" dirty="0" err="1">
                <a:latin typeface="Calibri" pitchFamily="34" charset="0"/>
              </a:rPr>
              <a:t>EcoTitanium</a:t>
            </a:r>
            <a:endParaRPr lang="fr-FR" sz="1600" dirty="0">
              <a:latin typeface="Calibri" pitchFamily="34" charset="0"/>
            </a:endParaRPr>
          </a:p>
          <a:p>
            <a:pPr>
              <a:spcBef>
                <a:spcPct val="50000"/>
              </a:spcBef>
              <a:buFontTx/>
              <a:buChar char="•"/>
            </a:pPr>
            <a:r>
              <a:rPr lang="fr-FR" sz="1600" dirty="0">
                <a:latin typeface="Calibri" pitchFamily="34" charset="0"/>
              </a:rPr>
              <a:t> La description du projet</a:t>
            </a:r>
          </a:p>
          <a:p>
            <a:pPr>
              <a:spcBef>
                <a:spcPct val="50000"/>
              </a:spcBef>
              <a:buFontTx/>
              <a:buChar char="•"/>
            </a:pPr>
            <a:r>
              <a:rPr lang="fr-FR" sz="1600" dirty="0">
                <a:latin typeface="Calibri" pitchFamily="34" charset="0"/>
              </a:rPr>
              <a:t> Les données économiques du projet </a:t>
            </a:r>
            <a:r>
              <a:rPr lang="fr-FR" sz="1600" dirty="0" err="1">
                <a:latin typeface="Calibri" pitchFamily="34" charset="0"/>
              </a:rPr>
              <a:t>EcoTitanium</a:t>
            </a:r>
            <a:r>
              <a:rPr lang="fr-FR" sz="1600" dirty="0">
                <a:latin typeface="Calibri" pitchFamily="34" charset="0"/>
              </a:rPr>
              <a:t>	</a:t>
            </a:r>
          </a:p>
        </p:txBody>
      </p:sp>
      <p:sp>
        <p:nvSpPr>
          <p:cNvPr id="385039" name="Text Box 26"/>
          <p:cNvSpPr txBox="1">
            <a:spLocks noChangeArrowheads="1"/>
          </p:cNvSpPr>
          <p:nvPr/>
        </p:nvSpPr>
        <p:spPr bwMode="auto">
          <a:xfrm>
            <a:off x="2700338" y="1700213"/>
            <a:ext cx="4176712" cy="457200"/>
          </a:xfrm>
          <a:prstGeom prst="rect">
            <a:avLst/>
          </a:prstGeom>
          <a:noFill/>
          <a:ln w="9525">
            <a:noFill/>
            <a:miter lim="800000"/>
            <a:headEnd/>
            <a:tailEnd/>
          </a:ln>
        </p:spPr>
        <p:txBody>
          <a:bodyPr>
            <a:spAutoFit/>
          </a:bodyPr>
          <a:lstStyle/>
          <a:p>
            <a:pPr algn="ctr">
              <a:spcBef>
                <a:spcPct val="50000"/>
              </a:spcBef>
            </a:pPr>
            <a:r>
              <a:rPr lang="fr-FR" sz="2400">
                <a:latin typeface="Calibri" pitchFamily="34" charset="0"/>
              </a:rPr>
              <a:t>Sommaire</a:t>
            </a:r>
          </a:p>
        </p:txBody>
      </p:sp>
      <p:sp>
        <p:nvSpPr>
          <p:cNvPr id="385040" name="Espace réservé du pied de page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smtClean="0"/>
          </a:p>
        </p:txBody>
      </p:sp>
      <p:sp>
        <p:nvSpPr>
          <p:cNvPr id="3" name="Espace réservé du numéro de diapositive 2"/>
          <p:cNvSpPr>
            <a:spLocks noGrp="1"/>
          </p:cNvSpPr>
          <p:nvPr>
            <p:ph type="sldNum" sz="quarter" idx="11"/>
          </p:nvPr>
        </p:nvSpPr>
        <p:spPr/>
        <p:txBody>
          <a:bodyPr/>
          <a:lstStyle/>
          <a:p>
            <a:pPr>
              <a:defRPr/>
            </a:pPr>
            <a:fld id="{41AFF361-7DE1-4781-9342-0896194EFB9D}" type="slidenum">
              <a:rPr lang="fr-FR" smtClean="0"/>
              <a:pPr>
                <a:defRPr/>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Line 24"/>
          <p:cNvSpPr>
            <a:spLocks noChangeShapeType="1"/>
          </p:cNvSpPr>
          <p:nvPr/>
        </p:nvSpPr>
        <p:spPr bwMode="auto">
          <a:xfrm flipH="1" flipV="1">
            <a:off x="1763713" y="2492375"/>
            <a:ext cx="0" cy="1081088"/>
          </a:xfrm>
          <a:prstGeom prst="line">
            <a:avLst/>
          </a:prstGeom>
          <a:noFill/>
          <a:ln w="15875">
            <a:solidFill>
              <a:schemeClr val="tx1"/>
            </a:solidFill>
            <a:prstDash val="dashDot"/>
            <a:round/>
            <a:headEnd/>
            <a:tailEnd/>
          </a:ln>
        </p:spPr>
        <p:txBody>
          <a:bodyPr/>
          <a:lstStyle/>
          <a:p>
            <a:endParaRPr lang="fr-FR"/>
          </a:p>
        </p:txBody>
      </p:sp>
      <p:sp>
        <p:nvSpPr>
          <p:cNvPr id="419842" name="Rectangle 2"/>
          <p:cNvSpPr>
            <a:spLocks noGrp="1" noChangeArrowheads="1"/>
          </p:cNvSpPr>
          <p:nvPr>
            <p:ph type="title"/>
          </p:nvPr>
        </p:nvSpPr>
        <p:spPr/>
        <p:txBody>
          <a:bodyPr/>
          <a:lstStyle/>
          <a:p>
            <a:pPr eaLnBrk="1" hangingPunct="1"/>
            <a:r>
              <a:rPr lang="fr-FR" smtClean="0"/>
              <a:t>Planning</a:t>
            </a:r>
          </a:p>
        </p:txBody>
      </p:sp>
      <p:sp>
        <p:nvSpPr>
          <p:cNvPr id="419843" name="Rectangle 3"/>
          <p:cNvSpPr>
            <a:spLocks noGrp="1" noChangeArrowheads="1"/>
          </p:cNvSpPr>
          <p:nvPr>
            <p:ph type="body" idx="1"/>
          </p:nvPr>
        </p:nvSpPr>
        <p:spPr>
          <a:xfrm>
            <a:off x="468313" y="1268413"/>
            <a:ext cx="8229600" cy="377825"/>
          </a:xfrm>
        </p:spPr>
        <p:txBody>
          <a:bodyPr/>
          <a:lstStyle/>
          <a:p>
            <a:pPr eaLnBrk="1" hangingPunct="1">
              <a:buFont typeface="Wingdings" pitchFamily="2" charset="2"/>
              <a:buNone/>
            </a:pPr>
            <a:r>
              <a:rPr lang="fr-FR" sz="1600" smtClean="0"/>
              <a:t>L’échéancier du projet se présente ainsi :</a:t>
            </a:r>
          </a:p>
        </p:txBody>
      </p:sp>
      <p:sp>
        <p:nvSpPr>
          <p:cNvPr id="419844" name="Rectangle 4"/>
          <p:cNvSpPr>
            <a:spLocks noChangeArrowheads="1"/>
          </p:cNvSpPr>
          <p:nvPr/>
        </p:nvSpPr>
        <p:spPr bwMode="auto">
          <a:xfrm>
            <a:off x="323850" y="4292600"/>
            <a:ext cx="8351838" cy="649288"/>
          </a:xfrm>
          <a:prstGeom prst="rect">
            <a:avLst/>
          </a:prstGeom>
          <a:noFill/>
          <a:ln w="9525">
            <a:noFill/>
            <a:miter lim="800000"/>
            <a:headEnd/>
            <a:tailEnd/>
          </a:ln>
        </p:spPr>
        <p:txBody>
          <a:bodyPr/>
          <a:lstStyle/>
          <a:p>
            <a:pPr marL="342900" indent="-342900">
              <a:spcBef>
                <a:spcPct val="20000"/>
              </a:spcBef>
              <a:buClr>
                <a:srgbClr val="D3C0A3"/>
              </a:buClr>
              <a:buFont typeface="Wingdings" pitchFamily="2" charset="2"/>
              <a:buNone/>
            </a:pPr>
            <a:r>
              <a:rPr lang="fr-FR" sz="1200">
                <a:latin typeface="Calibri" pitchFamily="34" charset="0"/>
              </a:rPr>
              <a:t>	</a:t>
            </a:r>
            <a:r>
              <a:rPr lang="fr-FR" sz="1600">
                <a:latin typeface="Calibri" pitchFamily="34" charset="0"/>
              </a:rPr>
              <a:t>UKAD a choisi de programmer une montée en régime prudente. Le tableau suivant donne les tonnages prévisionnels année par année, jusqu’à l’atteinte du régime nominal en 2021 :</a:t>
            </a:r>
          </a:p>
        </p:txBody>
      </p:sp>
      <p:sp>
        <p:nvSpPr>
          <p:cNvPr id="419845" name="Text Box 7"/>
          <p:cNvSpPr txBox="1">
            <a:spLocks noChangeArrowheads="1"/>
          </p:cNvSpPr>
          <p:nvPr/>
        </p:nvSpPr>
        <p:spPr bwMode="auto">
          <a:xfrm>
            <a:off x="4141788" y="3586163"/>
            <a:ext cx="935037" cy="274637"/>
          </a:xfrm>
          <a:prstGeom prst="rect">
            <a:avLst/>
          </a:prstGeom>
          <a:solidFill>
            <a:schemeClr val="bg1"/>
          </a:solidFill>
          <a:ln w="9525">
            <a:noFill/>
            <a:miter lim="800000"/>
            <a:headEnd/>
            <a:tailEnd/>
          </a:ln>
        </p:spPr>
        <p:txBody>
          <a:bodyPr>
            <a:spAutoFit/>
          </a:bodyPr>
          <a:lstStyle/>
          <a:p>
            <a:pPr>
              <a:spcBef>
                <a:spcPct val="50000"/>
              </a:spcBef>
            </a:pPr>
            <a:r>
              <a:rPr lang="en-GB" sz="1200"/>
              <a:t>T1 2016</a:t>
            </a:r>
          </a:p>
        </p:txBody>
      </p:sp>
      <p:sp>
        <p:nvSpPr>
          <p:cNvPr id="419846" name="Text Box 10"/>
          <p:cNvSpPr txBox="1">
            <a:spLocks noChangeArrowheads="1"/>
          </p:cNvSpPr>
          <p:nvPr/>
        </p:nvSpPr>
        <p:spPr bwMode="auto">
          <a:xfrm>
            <a:off x="4932363" y="3586163"/>
            <a:ext cx="792162" cy="274637"/>
          </a:xfrm>
          <a:prstGeom prst="rect">
            <a:avLst/>
          </a:prstGeom>
          <a:solidFill>
            <a:schemeClr val="bg1"/>
          </a:solidFill>
          <a:ln w="9525">
            <a:noFill/>
            <a:miter lim="800000"/>
            <a:headEnd/>
            <a:tailEnd/>
          </a:ln>
        </p:spPr>
        <p:txBody>
          <a:bodyPr>
            <a:spAutoFit/>
          </a:bodyPr>
          <a:lstStyle/>
          <a:p>
            <a:pPr>
              <a:spcBef>
                <a:spcPct val="50000"/>
              </a:spcBef>
            </a:pPr>
            <a:r>
              <a:rPr lang="en-GB" sz="1200"/>
              <a:t>2017</a:t>
            </a:r>
          </a:p>
        </p:txBody>
      </p:sp>
      <p:sp>
        <p:nvSpPr>
          <p:cNvPr id="419847" name="Text Box 11"/>
          <p:cNvSpPr txBox="1">
            <a:spLocks noChangeArrowheads="1"/>
          </p:cNvSpPr>
          <p:nvPr/>
        </p:nvSpPr>
        <p:spPr bwMode="auto">
          <a:xfrm>
            <a:off x="5867400" y="3586163"/>
            <a:ext cx="792163" cy="274637"/>
          </a:xfrm>
          <a:prstGeom prst="rect">
            <a:avLst/>
          </a:prstGeom>
          <a:solidFill>
            <a:schemeClr val="bg1"/>
          </a:solidFill>
          <a:ln w="9525">
            <a:noFill/>
            <a:miter lim="800000"/>
            <a:headEnd/>
            <a:tailEnd/>
          </a:ln>
        </p:spPr>
        <p:txBody>
          <a:bodyPr>
            <a:spAutoFit/>
          </a:bodyPr>
          <a:lstStyle/>
          <a:p>
            <a:pPr>
              <a:spcBef>
                <a:spcPct val="50000"/>
              </a:spcBef>
            </a:pPr>
            <a:r>
              <a:rPr lang="en-GB" sz="1200"/>
              <a:t>2018</a:t>
            </a:r>
          </a:p>
        </p:txBody>
      </p:sp>
      <p:sp>
        <p:nvSpPr>
          <p:cNvPr id="419848" name="Text Box 12"/>
          <p:cNvSpPr txBox="1">
            <a:spLocks noChangeArrowheads="1"/>
          </p:cNvSpPr>
          <p:nvPr/>
        </p:nvSpPr>
        <p:spPr bwMode="auto">
          <a:xfrm>
            <a:off x="6948488" y="3586163"/>
            <a:ext cx="792162" cy="274637"/>
          </a:xfrm>
          <a:prstGeom prst="rect">
            <a:avLst/>
          </a:prstGeom>
          <a:solidFill>
            <a:schemeClr val="bg1"/>
          </a:solidFill>
          <a:ln w="9525">
            <a:noFill/>
            <a:miter lim="800000"/>
            <a:headEnd/>
            <a:tailEnd/>
          </a:ln>
        </p:spPr>
        <p:txBody>
          <a:bodyPr>
            <a:spAutoFit/>
          </a:bodyPr>
          <a:lstStyle/>
          <a:p>
            <a:pPr>
              <a:spcBef>
                <a:spcPct val="50000"/>
              </a:spcBef>
            </a:pPr>
            <a:r>
              <a:rPr lang="en-GB" sz="1200"/>
              <a:t>2019</a:t>
            </a:r>
          </a:p>
        </p:txBody>
      </p:sp>
      <p:sp>
        <p:nvSpPr>
          <p:cNvPr id="419849" name="Text Box 13"/>
          <p:cNvSpPr txBox="1">
            <a:spLocks noChangeArrowheads="1"/>
          </p:cNvSpPr>
          <p:nvPr/>
        </p:nvSpPr>
        <p:spPr bwMode="auto">
          <a:xfrm>
            <a:off x="7885113" y="3573463"/>
            <a:ext cx="792162" cy="274637"/>
          </a:xfrm>
          <a:prstGeom prst="rect">
            <a:avLst/>
          </a:prstGeom>
          <a:solidFill>
            <a:schemeClr val="bg1"/>
          </a:solidFill>
          <a:ln w="9525">
            <a:noFill/>
            <a:miter lim="800000"/>
            <a:headEnd/>
            <a:tailEnd/>
          </a:ln>
        </p:spPr>
        <p:txBody>
          <a:bodyPr>
            <a:spAutoFit/>
          </a:bodyPr>
          <a:lstStyle/>
          <a:p>
            <a:pPr>
              <a:spcBef>
                <a:spcPct val="50000"/>
              </a:spcBef>
            </a:pPr>
            <a:r>
              <a:rPr lang="en-GB" sz="1200"/>
              <a:t>2020</a:t>
            </a:r>
          </a:p>
        </p:txBody>
      </p:sp>
      <p:sp>
        <p:nvSpPr>
          <p:cNvPr id="419850" name="Text Box 14"/>
          <p:cNvSpPr txBox="1">
            <a:spLocks noChangeArrowheads="1"/>
          </p:cNvSpPr>
          <p:nvPr/>
        </p:nvSpPr>
        <p:spPr bwMode="auto">
          <a:xfrm>
            <a:off x="466725" y="3573463"/>
            <a:ext cx="792163" cy="274637"/>
          </a:xfrm>
          <a:prstGeom prst="rect">
            <a:avLst/>
          </a:prstGeom>
          <a:solidFill>
            <a:schemeClr val="bg1"/>
          </a:solidFill>
          <a:ln w="9525">
            <a:noFill/>
            <a:miter lim="800000"/>
            <a:headEnd/>
            <a:tailEnd/>
          </a:ln>
        </p:spPr>
        <p:txBody>
          <a:bodyPr>
            <a:spAutoFit/>
          </a:bodyPr>
          <a:lstStyle/>
          <a:p>
            <a:pPr>
              <a:spcBef>
                <a:spcPct val="50000"/>
              </a:spcBef>
            </a:pPr>
            <a:r>
              <a:rPr lang="en-GB" sz="1200"/>
              <a:t>T2 2013</a:t>
            </a:r>
          </a:p>
        </p:txBody>
      </p:sp>
      <p:sp>
        <p:nvSpPr>
          <p:cNvPr id="419851" name="Text Box 15"/>
          <p:cNvSpPr txBox="1">
            <a:spLocks noChangeArrowheads="1"/>
          </p:cNvSpPr>
          <p:nvPr/>
        </p:nvSpPr>
        <p:spPr bwMode="auto">
          <a:xfrm>
            <a:off x="1474788" y="3573463"/>
            <a:ext cx="1009650" cy="274637"/>
          </a:xfrm>
          <a:prstGeom prst="rect">
            <a:avLst/>
          </a:prstGeom>
          <a:solidFill>
            <a:schemeClr val="bg1"/>
          </a:solidFill>
          <a:ln w="9525">
            <a:noFill/>
            <a:miter lim="800000"/>
            <a:headEnd/>
            <a:tailEnd/>
          </a:ln>
        </p:spPr>
        <p:txBody>
          <a:bodyPr>
            <a:spAutoFit/>
          </a:bodyPr>
          <a:lstStyle/>
          <a:p>
            <a:pPr>
              <a:spcBef>
                <a:spcPct val="50000"/>
              </a:spcBef>
            </a:pPr>
            <a:r>
              <a:rPr lang="en-GB" sz="1200"/>
              <a:t>T4 2013</a:t>
            </a:r>
          </a:p>
        </p:txBody>
      </p:sp>
      <p:sp>
        <p:nvSpPr>
          <p:cNvPr id="419852" name="Line 16"/>
          <p:cNvSpPr>
            <a:spLocks noChangeShapeType="1"/>
          </p:cNvSpPr>
          <p:nvPr/>
        </p:nvSpPr>
        <p:spPr bwMode="auto">
          <a:xfrm flipV="1">
            <a:off x="900113" y="3213100"/>
            <a:ext cx="0" cy="360363"/>
          </a:xfrm>
          <a:prstGeom prst="line">
            <a:avLst/>
          </a:prstGeom>
          <a:noFill/>
          <a:ln w="15875">
            <a:solidFill>
              <a:schemeClr val="tx1"/>
            </a:solidFill>
            <a:round/>
            <a:headEnd/>
            <a:tailEnd/>
          </a:ln>
        </p:spPr>
        <p:txBody>
          <a:bodyPr/>
          <a:lstStyle/>
          <a:p>
            <a:endParaRPr lang="fr-FR"/>
          </a:p>
        </p:txBody>
      </p:sp>
      <p:sp>
        <p:nvSpPr>
          <p:cNvPr id="419853" name="Line 17"/>
          <p:cNvSpPr>
            <a:spLocks noChangeShapeType="1"/>
          </p:cNvSpPr>
          <p:nvPr/>
        </p:nvSpPr>
        <p:spPr bwMode="auto">
          <a:xfrm flipV="1">
            <a:off x="5219700" y="3213100"/>
            <a:ext cx="0" cy="360363"/>
          </a:xfrm>
          <a:prstGeom prst="line">
            <a:avLst/>
          </a:prstGeom>
          <a:noFill/>
          <a:ln w="15875">
            <a:solidFill>
              <a:schemeClr val="tx1"/>
            </a:solidFill>
            <a:round/>
            <a:headEnd/>
            <a:tailEnd/>
          </a:ln>
        </p:spPr>
        <p:txBody>
          <a:bodyPr/>
          <a:lstStyle/>
          <a:p>
            <a:endParaRPr lang="fr-FR"/>
          </a:p>
        </p:txBody>
      </p:sp>
      <p:sp>
        <p:nvSpPr>
          <p:cNvPr id="419854" name="Line 18"/>
          <p:cNvSpPr>
            <a:spLocks noChangeShapeType="1"/>
          </p:cNvSpPr>
          <p:nvPr/>
        </p:nvSpPr>
        <p:spPr bwMode="auto">
          <a:xfrm flipV="1">
            <a:off x="6156325" y="3213100"/>
            <a:ext cx="0" cy="360363"/>
          </a:xfrm>
          <a:prstGeom prst="line">
            <a:avLst/>
          </a:prstGeom>
          <a:noFill/>
          <a:ln w="15875">
            <a:solidFill>
              <a:schemeClr val="tx1"/>
            </a:solidFill>
            <a:round/>
            <a:headEnd/>
            <a:tailEnd/>
          </a:ln>
        </p:spPr>
        <p:txBody>
          <a:bodyPr/>
          <a:lstStyle/>
          <a:p>
            <a:endParaRPr lang="fr-FR"/>
          </a:p>
        </p:txBody>
      </p:sp>
      <p:sp>
        <p:nvSpPr>
          <p:cNvPr id="419855" name="Line 19"/>
          <p:cNvSpPr>
            <a:spLocks noChangeShapeType="1"/>
          </p:cNvSpPr>
          <p:nvPr/>
        </p:nvSpPr>
        <p:spPr bwMode="auto">
          <a:xfrm flipV="1">
            <a:off x="8172450" y="3213100"/>
            <a:ext cx="0" cy="360363"/>
          </a:xfrm>
          <a:prstGeom prst="line">
            <a:avLst/>
          </a:prstGeom>
          <a:noFill/>
          <a:ln w="15875">
            <a:solidFill>
              <a:schemeClr val="tx1"/>
            </a:solidFill>
            <a:round/>
            <a:headEnd/>
            <a:tailEnd/>
          </a:ln>
        </p:spPr>
        <p:txBody>
          <a:bodyPr/>
          <a:lstStyle/>
          <a:p>
            <a:endParaRPr lang="fr-FR"/>
          </a:p>
        </p:txBody>
      </p:sp>
      <p:sp>
        <p:nvSpPr>
          <p:cNvPr id="419856" name="Line 20"/>
          <p:cNvSpPr>
            <a:spLocks noChangeShapeType="1"/>
          </p:cNvSpPr>
          <p:nvPr/>
        </p:nvSpPr>
        <p:spPr bwMode="auto">
          <a:xfrm flipV="1">
            <a:off x="4500563" y="3213100"/>
            <a:ext cx="0" cy="360363"/>
          </a:xfrm>
          <a:prstGeom prst="line">
            <a:avLst/>
          </a:prstGeom>
          <a:noFill/>
          <a:ln w="15875">
            <a:solidFill>
              <a:schemeClr val="tx1"/>
            </a:solidFill>
            <a:round/>
            <a:headEnd/>
            <a:tailEnd/>
          </a:ln>
        </p:spPr>
        <p:txBody>
          <a:bodyPr/>
          <a:lstStyle/>
          <a:p>
            <a:endParaRPr lang="fr-FR"/>
          </a:p>
        </p:txBody>
      </p:sp>
      <p:sp>
        <p:nvSpPr>
          <p:cNvPr id="419857" name="Line 21"/>
          <p:cNvSpPr>
            <a:spLocks noChangeShapeType="1"/>
          </p:cNvSpPr>
          <p:nvPr/>
        </p:nvSpPr>
        <p:spPr bwMode="auto">
          <a:xfrm flipV="1">
            <a:off x="7235825" y="3213100"/>
            <a:ext cx="0" cy="360363"/>
          </a:xfrm>
          <a:prstGeom prst="line">
            <a:avLst/>
          </a:prstGeom>
          <a:noFill/>
          <a:ln w="15875">
            <a:solidFill>
              <a:schemeClr val="tx1"/>
            </a:solidFill>
            <a:round/>
            <a:headEnd/>
            <a:tailEnd/>
          </a:ln>
        </p:spPr>
        <p:txBody>
          <a:bodyPr/>
          <a:lstStyle/>
          <a:p>
            <a:endParaRPr lang="fr-FR"/>
          </a:p>
        </p:txBody>
      </p:sp>
      <p:sp>
        <p:nvSpPr>
          <p:cNvPr id="419858" name="Line 22"/>
          <p:cNvSpPr>
            <a:spLocks noChangeShapeType="1"/>
          </p:cNvSpPr>
          <p:nvPr/>
        </p:nvSpPr>
        <p:spPr bwMode="auto">
          <a:xfrm flipV="1">
            <a:off x="8964613" y="3213100"/>
            <a:ext cx="0" cy="360363"/>
          </a:xfrm>
          <a:prstGeom prst="line">
            <a:avLst/>
          </a:prstGeom>
          <a:noFill/>
          <a:ln w="15875">
            <a:solidFill>
              <a:schemeClr val="tx1"/>
            </a:solidFill>
            <a:round/>
            <a:headEnd/>
            <a:tailEnd/>
          </a:ln>
        </p:spPr>
        <p:txBody>
          <a:bodyPr/>
          <a:lstStyle/>
          <a:p>
            <a:endParaRPr lang="fr-FR"/>
          </a:p>
        </p:txBody>
      </p:sp>
      <p:sp>
        <p:nvSpPr>
          <p:cNvPr id="419859" name="Line 24"/>
          <p:cNvSpPr>
            <a:spLocks noChangeShapeType="1"/>
          </p:cNvSpPr>
          <p:nvPr/>
        </p:nvSpPr>
        <p:spPr bwMode="auto">
          <a:xfrm flipV="1">
            <a:off x="1908175" y="3213100"/>
            <a:ext cx="0" cy="360363"/>
          </a:xfrm>
          <a:prstGeom prst="line">
            <a:avLst/>
          </a:prstGeom>
          <a:noFill/>
          <a:ln w="15875">
            <a:solidFill>
              <a:schemeClr val="tx1"/>
            </a:solidFill>
            <a:round/>
            <a:headEnd/>
            <a:tailEnd/>
          </a:ln>
        </p:spPr>
        <p:txBody>
          <a:bodyPr/>
          <a:lstStyle/>
          <a:p>
            <a:endParaRPr lang="fr-FR"/>
          </a:p>
        </p:txBody>
      </p:sp>
      <p:sp>
        <p:nvSpPr>
          <p:cNvPr id="419860" name="Line 25"/>
          <p:cNvSpPr>
            <a:spLocks noChangeShapeType="1"/>
          </p:cNvSpPr>
          <p:nvPr/>
        </p:nvSpPr>
        <p:spPr bwMode="auto">
          <a:xfrm>
            <a:off x="539750" y="3409950"/>
            <a:ext cx="8496300" cy="0"/>
          </a:xfrm>
          <a:prstGeom prst="line">
            <a:avLst/>
          </a:prstGeom>
          <a:noFill/>
          <a:ln w="9525">
            <a:solidFill>
              <a:schemeClr val="tx1"/>
            </a:solidFill>
            <a:round/>
            <a:headEnd/>
            <a:tailEnd/>
          </a:ln>
        </p:spPr>
        <p:txBody>
          <a:bodyPr/>
          <a:lstStyle/>
          <a:p>
            <a:endParaRPr lang="fr-FR"/>
          </a:p>
        </p:txBody>
      </p:sp>
      <p:sp>
        <p:nvSpPr>
          <p:cNvPr id="419861" name="Text Box 26"/>
          <p:cNvSpPr txBox="1">
            <a:spLocks noChangeArrowheads="1"/>
          </p:cNvSpPr>
          <p:nvPr/>
        </p:nvSpPr>
        <p:spPr bwMode="auto">
          <a:xfrm>
            <a:off x="423863" y="2662238"/>
            <a:ext cx="936625" cy="406400"/>
          </a:xfrm>
          <a:prstGeom prst="rect">
            <a:avLst/>
          </a:prstGeom>
          <a:noFill/>
          <a:ln w="9525">
            <a:solidFill>
              <a:schemeClr val="tx1"/>
            </a:solidFill>
            <a:miter lim="800000"/>
            <a:headEnd/>
            <a:tailEnd/>
          </a:ln>
        </p:spPr>
        <p:txBody>
          <a:bodyPr>
            <a:spAutoFit/>
          </a:bodyPr>
          <a:lstStyle/>
          <a:p>
            <a:pPr algn="ctr">
              <a:spcBef>
                <a:spcPct val="50000"/>
              </a:spcBef>
            </a:pPr>
            <a:r>
              <a:rPr lang="fr-FR" sz="1000"/>
              <a:t>Lancement projet</a:t>
            </a:r>
          </a:p>
        </p:txBody>
      </p:sp>
      <p:sp>
        <p:nvSpPr>
          <p:cNvPr id="419862" name="Line 29"/>
          <p:cNvSpPr>
            <a:spLocks noChangeShapeType="1"/>
          </p:cNvSpPr>
          <p:nvPr/>
        </p:nvSpPr>
        <p:spPr bwMode="auto">
          <a:xfrm flipV="1">
            <a:off x="5219700" y="2205038"/>
            <a:ext cx="3673475" cy="936625"/>
          </a:xfrm>
          <a:prstGeom prst="line">
            <a:avLst/>
          </a:prstGeom>
          <a:noFill/>
          <a:ln w="19050">
            <a:solidFill>
              <a:srgbClr val="FF0000"/>
            </a:solidFill>
            <a:round/>
            <a:headEnd/>
            <a:tailEnd type="triangle" w="med" len="med"/>
          </a:ln>
        </p:spPr>
        <p:txBody>
          <a:bodyPr/>
          <a:lstStyle/>
          <a:p>
            <a:endParaRPr lang="fr-FR"/>
          </a:p>
        </p:txBody>
      </p:sp>
      <p:sp>
        <p:nvSpPr>
          <p:cNvPr id="419863" name="Text Box 30"/>
          <p:cNvSpPr txBox="1">
            <a:spLocks noChangeArrowheads="1"/>
          </p:cNvSpPr>
          <p:nvPr/>
        </p:nvSpPr>
        <p:spPr bwMode="auto">
          <a:xfrm>
            <a:off x="4086225" y="2665413"/>
            <a:ext cx="936625" cy="406400"/>
          </a:xfrm>
          <a:prstGeom prst="rect">
            <a:avLst/>
          </a:prstGeom>
          <a:noFill/>
          <a:ln w="9525">
            <a:solidFill>
              <a:schemeClr val="tx1"/>
            </a:solidFill>
            <a:miter lim="800000"/>
            <a:headEnd/>
            <a:tailEnd/>
          </a:ln>
        </p:spPr>
        <p:txBody>
          <a:bodyPr>
            <a:spAutoFit/>
          </a:bodyPr>
          <a:lstStyle/>
          <a:p>
            <a:pPr algn="ctr">
              <a:spcBef>
                <a:spcPct val="50000"/>
              </a:spcBef>
            </a:pPr>
            <a:r>
              <a:rPr lang="fr-FR" sz="1000"/>
              <a:t>1ère coulées de lingots</a:t>
            </a:r>
          </a:p>
        </p:txBody>
      </p:sp>
      <p:sp>
        <p:nvSpPr>
          <p:cNvPr id="419864" name="Text Box 31"/>
          <p:cNvSpPr txBox="1">
            <a:spLocks noChangeArrowheads="1"/>
          </p:cNvSpPr>
          <p:nvPr/>
        </p:nvSpPr>
        <p:spPr bwMode="auto">
          <a:xfrm>
            <a:off x="6372225" y="2205038"/>
            <a:ext cx="1512888" cy="274637"/>
          </a:xfrm>
          <a:prstGeom prst="rect">
            <a:avLst/>
          </a:prstGeom>
          <a:noFill/>
          <a:ln w="9525">
            <a:noFill/>
            <a:miter lim="800000"/>
            <a:headEnd/>
            <a:tailEnd/>
          </a:ln>
        </p:spPr>
        <p:txBody>
          <a:bodyPr>
            <a:spAutoFit/>
          </a:bodyPr>
          <a:lstStyle/>
          <a:p>
            <a:pPr>
              <a:spcBef>
                <a:spcPct val="50000"/>
              </a:spcBef>
            </a:pPr>
            <a:r>
              <a:rPr lang="fr-FR" sz="1200"/>
              <a:t>Montée en régime</a:t>
            </a:r>
          </a:p>
        </p:txBody>
      </p:sp>
      <p:sp>
        <p:nvSpPr>
          <p:cNvPr id="419865" name="Line 32"/>
          <p:cNvSpPr>
            <a:spLocks noChangeShapeType="1"/>
          </p:cNvSpPr>
          <p:nvPr/>
        </p:nvSpPr>
        <p:spPr bwMode="auto">
          <a:xfrm flipV="1">
            <a:off x="2771775" y="3213100"/>
            <a:ext cx="0" cy="360363"/>
          </a:xfrm>
          <a:prstGeom prst="line">
            <a:avLst/>
          </a:prstGeom>
          <a:noFill/>
          <a:ln w="15875">
            <a:solidFill>
              <a:schemeClr val="tx1"/>
            </a:solidFill>
            <a:round/>
            <a:headEnd/>
            <a:tailEnd/>
          </a:ln>
        </p:spPr>
        <p:txBody>
          <a:bodyPr/>
          <a:lstStyle/>
          <a:p>
            <a:endParaRPr lang="fr-FR"/>
          </a:p>
        </p:txBody>
      </p:sp>
      <p:sp>
        <p:nvSpPr>
          <p:cNvPr id="419866" name="Line 33"/>
          <p:cNvSpPr>
            <a:spLocks noChangeShapeType="1"/>
          </p:cNvSpPr>
          <p:nvPr/>
        </p:nvSpPr>
        <p:spPr bwMode="auto">
          <a:xfrm flipV="1">
            <a:off x="3635375" y="3213100"/>
            <a:ext cx="0" cy="360363"/>
          </a:xfrm>
          <a:prstGeom prst="line">
            <a:avLst/>
          </a:prstGeom>
          <a:noFill/>
          <a:ln w="15875">
            <a:solidFill>
              <a:schemeClr val="tx1"/>
            </a:solidFill>
            <a:round/>
            <a:headEnd/>
            <a:tailEnd/>
          </a:ln>
        </p:spPr>
        <p:txBody>
          <a:bodyPr/>
          <a:lstStyle/>
          <a:p>
            <a:endParaRPr lang="fr-FR"/>
          </a:p>
        </p:txBody>
      </p:sp>
      <p:sp>
        <p:nvSpPr>
          <p:cNvPr id="419867" name="Text Box 34"/>
          <p:cNvSpPr txBox="1">
            <a:spLocks noChangeArrowheads="1"/>
          </p:cNvSpPr>
          <p:nvPr/>
        </p:nvSpPr>
        <p:spPr bwMode="auto">
          <a:xfrm>
            <a:off x="2555875" y="2060575"/>
            <a:ext cx="1368425" cy="1016000"/>
          </a:xfrm>
          <a:prstGeom prst="rect">
            <a:avLst/>
          </a:prstGeom>
          <a:noFill/>
          <a:ln w="9525">
            <a:solidFill>
              <a:schemeClr val="tx1"/>
            </a:solidFill>
            <a:miter lim="800000"/>
            <a:headEnd/>
            <a:tailEnd/>
          </a:ln>
        </p:spPr>
        <p:txBody>
          <a:bodyPr>
            <a:spAutoFit/>
          </a:bodyPr>
          <a:lstStyle/>
          <a:p>
            <a:pPr algn="ctr">
              <a:spcBef>
                <a:spcPct val="50000"/>
              </a:spcBef>
            </a:pPr>
            <a:r>
              <a:rPr lang="fr-FR" sz="1000"/>
              <a:t>Construction  Bâtiments </a:t>
            </a:r>
          </a:p>
          <a:p>
            <a:pPr algn="ctr">
              <a:spcBef>
                <a:spcPct val="50000"/>
              </a:spcBef>
            </a:pPr>
            <a:r>
              <a:rPr lang="fr-FR" sz="1000"/>
              <a:t>et</a:t>
            </a:r>
          </a:p>
          <a:p>
            <a:pPr algn="ctr">
              <a:spcBef>
                <a:spcPct val="50000"/>
              </a:spcBef>
            </a:pPr>
            <a:r>
              <a:rPr lang="fr-FR" sz="1000"/>
              <a:t>Implantation Four Plasma</a:t>
            </a:r>
          </a:p>
        </p:txBody>
      </p:sp>
      <p:sp>
        <p:nvSpPr>
          <p:cNvPr id="419868" name="Text Box 35"/>
          <p:cNvSpPr txBox="1">
            <a:spLocks noChangeArrowheads="1"/>
          </p:cNvSpPr>
          <p:nvPr/>
        </p:nvSpPr>
        <p:spPr bwMode="auto">
          <a:xfrm>
            <a:off x="2338388" y="3573463"/>
            <a:ext cx="793750" cy="274637"/>
          </a:xfrm>
          <a:prstGeom prst="rect">
            <a:avLst/>
          </a:prstGeom>
          <a:solidFill>
            <a:schemeClr val="bg1"/>
          </a:solidFill>
          <a:ln w="9525">
            <a:noFill/>
            <a:miter lim="800000"/>
            <a:headEnd/>
            <a:tailEnd/>
          </a:ln>
        </p:spPr>
        <p:txBody>
          <a:bodyPr>
            <a:spAutoFit/>
          </a:bodyPr>
          <a:lstStyle/>
          <a:p>
            <a:pPr>
              <a:spcBef>
                <a:spcPct val="50000"/>
              </a:spcBef>
            </a:pPr>
            <a:r>
              <a:rPr lang="en-GB" sz="1200"/>
              <a:t>T3 2014</a:t>
            </a:r>
          </a:p>
        </p:txBody>
      </p:sp>
      <p:sp>
        <p:nvSpPr>
          <p:cNvPr id="419869" name="Text Box 36"/>
          <p:cNvSpPr txBox="1">
            <a:spLocks noChangeArrowheads="1"/>
          </p:cNvSpPr>
          <p:nvPr/>
        </p:nvSpPr>
        <p:spPr bwMode="auto">
          <a:xfrm>
            <a:off x="3276600" y="3573463"/>
            <a:ext cx="793750" cy="274637"/>
          </a:xfrm>
          <a:prstGeom prst="rect">
            <a:avLst/>
          </a:prstGeom>
          <a:solidFill>
            <a:schemeClr val="bg1"/>
          </a:solidFill>
          <a:ln w="9525">
            <a:noFill/>
            <a:miter lim="800000"/>
            <a:headEnd/>
            <a:tailEnd/>
          </a:ln>
        </p:spPr>
        <p:txBody>
          <a:bodyPr>
            <a:spAutoFit/>
          </a:bodyPr>
          <a:lstStyle/>
          <a:p>
            <a:pPr>
              <a:spcBef>
                <a:spcPct val="50000"/>
              </a:spcBef>
            </a:pPr>
            <a:r>
              <a:rPr lang="en-GB" sz="1200"/>
              <a:t>T1 2015</a:t>
            </a:r>
          </a:p>
        </p:txBody>
      </p:sp>
      <p:graphicFrame>
        <p:nvGraphicFramePr>
          <p:cNvPr id="77888" name="Group 64"/>
          <p:cNvGraphicFramePr>
            <a:graphicFrameLocks noGrp="1"/>
          </p:cNvGraphicFramePr>
          <p:nvPr/>
        </p:nvGraphicFramePr>
        <p:xfrm>
          <a:off x="684213" y="5084763"/>
          <a:ext cx="7820534" cy="822960"/>
        </p:xfrm>
        <a:graphic>
          <a:graphicData uri="http://schemas.openxmlformats.org/drawingml/2006/table">
            <a:tbl>
              <a:tblPr/>
              <a:tblGrid>
                <a:gridCol w="886620"/>
                <a:gridCol w="1155427"/>
                <a:gridCol w="1155427"/>
                <a:gridCol w="1156779"/>
                <a:gridCol w="1155427"/>
                <a:gridCol w="1155427"/>
                <a:gridCol w="1155427"/>
              </a:tblGrid>
              <a:tr h="287338">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Tonnage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Qualification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896" name="Line 65"/>
          <p:cNvSpPr>
            <a:spLocks noChangeShapeType="1"/>
          </p:cNvSpPr>
          <p:nvPr/>
        </p:nvSpPr>
        <p:spPr bwMode="auto">
          <a:xfrm>
            <a:off x="4500563" y="2565400"/>
            <a:ext cx="647700" cy="0"/>
          </a:xfrm>
          <a:prstGeom prst="line">
            <a:avLst/>
          </a:prstGeom>
          <a:noFill/>
          <a:ln w="9525">
            <a:solidFill>
              <a:schemeClr val="tx1"/>
            </a:solidFill>
            <a:round/>
            <a:headEnd type="triangle" w="med" len="med"/>
            <a:tailEnd type="triangle" w="med" len="med"/>
          </a:ln>
        </p:spPr>
        <p:txBody>
          <a:bodyPr/>
          <a:lstStyle/>
          <a:p>
            <a:endParaRPr lang="fr-FR"/>
          </a:p>
        </p:txBody>
      </p:sp>
      <p:sp>
        <p:nvSpPr>
          <p:cNvPr id="419897" name="Text Box 66"/>
          <p:cNvSpPr txBox="1">
            <a:spLocks noChangeArrowheads="1"/>
          </p:cNvSpPr>
          <p:nvPr/>
        </p:nvSpPr>
        <p:spPr bwMode="auto">
          <a:xfrm>
            <a:off x="4356100" y="2060575"/>
            <a:ext cx="936625" cy="406400"/>
          </a:xfrm>
          <a:prstGeom prst="rect">
            <a:avLst/>
          </a:prstGeom>
          <a:noFill/>
          <a:ln w="9525">
            <a:solidFill>
              <a:schemeClr val="tx1"/>
            </a:solidFill>
            <a:miter lim="800000"/>
            <a:headEnd/>
            <a:tailEnd/>
          </a:ln>
        </p:spPr>
        <p:txBody>
          <a:bodyPr>
            <a:spAutoFit/>
          </a:bodyPr>
          <a:lstStyle/>
          <a:p>
            <a:pPr algn="ctr">
              <a:spcBef>
                <a:spcPct val="50000"/>
              </a:spcBef>
            </a:pPr>
            <a:r>
              <a:rPr lang="fr-FR" sz="1000"/>
              <a:t>Début qualifications</a:t>
            </a:r>
          </a:p>
        </p:txBody>
      </p:sp>
      <p:sp>
        <p:nvSpPr>
          <p:cNvPr id="419898" name="Text Box 27"/>
          <p:cNvSpPr txBox="1">
            <a:spLocks noChangeArrowheads="1"/>
          </p:cNvSpPr>
          <p:nvPr/>
        </p:nvSpPr>
        <p:spPr bwMode="auto">
          <a:xfrm>
            <a:off x="1187450" y="1989138"/>
            <a:ext cx="1150938" cy="476250"/>
          </a:xfrm>
          <a:prstGeom prst="rect">
            <a:avLst/>
          </a:prstGeom>
          <a:noFill/>
          <a:ln w="9525">
            <a:solidFill>
              <a:schemeClr val="tx1"/>
            </a:solidFill>
            <a:miter lim="800000"/>
            <a:headEnd/>
            <a:tailEnd/>
          </a:ln>
        </p:spPr>
        <p:txBody>
          <a:bodyPr>
            <a:spAutoFit/>
          </a:bodyPr>
          <a:lstStyle/>
          <a:p>
            <a:pPr algn="ctr">
              <a:spcBef>
                <a:spcPct val="50000"/>
              </a:spcBef>
            </a:pPr>
            <a:r>
              <a:rPr lang="fr-FR" sz="1000"/>
              <a:t>F.I.D.</a:t>
            </a:r>
          </a:p>
          <a:p>
            <a:pPr algn="ctr">
              <a:spcBef>
                <a:spcPct val="50000"/>
              </a:spcBef>
            </a:pPr>
            <a:r>
              <a:rPr lang="fr-FR" sz="1000"/>
              <a:t>Septembre 2013</a:t>
            </a:r>
          </a:p>
        </p:txBody>
      </p:sp>
      <p:sp>
        <p:nvSpPr>
          <p:cNvPr id="419899" name="Text Box 27"/>
          <p:cNvSpPr txBox="1">
            <a:spLocks noChangeArrowheads="1"/>
          </p:cNvSpPr>
          <p:nvPr/>
        </p:nvSpPr>
        <p:spPr bwMode="auto">
          <a:xfrm>
            <a:off x="1457325" y="2665413"/>
            <a:ext cx="936625" cy="4064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fr-FR" sz="1000"/>
              <a:t>Commande Four Plasma</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5697E03F-E141-4CFC-A0BB-30874F0BA963}" type="slidenum">
              <a:rPr lang="fr-FR" smtClean="0"/>
              <a:pPr>
                <a:defRPr/>
              </a:pPr>
              <a:t>20</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2"/>
          <p:cNvSpPr>
            <a:spLocks noGrp="1" noChangeArrowheads="1"/>
          </p:cNvSpPr>
          <p:nvPr>
            <p:ph idx="1"/>
          </p:nvPr>
        </p:nvSpPr>
        <p:spPr>
          <a:xfrm>
            <a:off x="468313" y="836613"/>
            <a:ext cx="8229600" cy="4824412"/>
          </a:xfrm>
        </p:spPr>
        <p:txBody>
          <a:bodyPr/>
          <a:lstStyle/>
          <a:p>
            <a:pPr marL="0" indent="0" algn="ctr" eaLnBrk="1" hangingPunct="1">
              <a:buFont typeface="Wingdings" pitchFamily="2" charset="2"/>
              <a:buNone/>
            </a:pPr>
            <a:endParaRPr lang="fr-FR" sz="3200" smtClean="0"/>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2400" smtClean="0"/>
              <a:t>Les données économiques </a:t>
            </a:r>
            <a:br>
              <a:rPr lang="fr-FR" sz="2400" smtClean="0"/>
            </a:br>
            <a:r>
              <a:rPr lang="fr-FR" sz="2400" smtClean="0"/>
              <a:t>du projet EcoTitanium :</a:t>
            </a:r>
          </a:p>
          <a:p>
            <a:pPr marL="0" indent="0" algn="ctr" eaLnBrk="1" hangingPunct="1">
              <a:buFont typeface="Wingdings" pitchFamily="2" charset="2"/>
              <a:buNone/>
            </a:pPr>
            <a:endParaRPr lang="fr-FR" sz="3200" smtClean="0"/>
          </a:p>
          <a:p>
            <a:pPr marL="0" indent="0" algn="ctr" eaLnBrk="1" hangingPunct="1">
              <a:buFont typeface="Wingdings" pitchFamily="2" charset="2"/>
              <a:buNone/>
            </a:pPr>
            <a:r>
              <a:rPr lang="fr-FR" sz="3200" b="1" smtClean="0"/>
              <a:t>Financement</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F5BE96FF-609B-42E4-B7B6-B1107BD934A3}" type="slidenum">
              <a:rPr lang="fr-FR" smtClean="0"/>
              <a:pPr>
                <a:defRPr/>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2"/>
          <p:cNvSpPr>
            <a:spLocks noGrp="1" noChangeArrowheads="1"/>
          </p:cNvSpPr>
          <p:nvPr>
            <p:ph type="title"/>
          </p:nvPr>
        </p:nvSpPr>
        <p:spPr/>
        <p:txBody>
          <a:bodyPr/>
          <a:lstStyle/>
          <a:p>
            <a:pPr eaLnBrk="1" hangingPunct="1"/>
            <a:r>
              <a:rPr lang="fr-FR" smtClean="0"/>
              <a:t>Financement</a:t>
            </a:r>
          </a:p>
        </p:txBody>
      </p:sp>
      <p:sp>
        <p:nvSpPr>
          <p:cNvPr id="421890" name="Rectangle 3"/>
          <p:cNvSpPr>
            <a:spLocks noGrp="1" noChangeArrowheads="1"/>
          </p:cNvSpPr>
          <p:nvPr>
            <p:ph type="body" idx="1"/>
          </p:nvPr>
        </p:nvSpPr>
        <p:spPr>
          <a:xfrm>
            <a:off x="0" y="1196975"/>
            <a:ext cx="9144000" cy="4608513"/>
          </a:xfrm>
        </p:spPr>
        <p:txBody>
          <a:bodyPr/>
          <a:lstStyle/>
          <a:p>
            <a:pPr eaLnBrk="1" hangingPunct="1">
              <a:buFont typeface="Wingdings" pitchFamily="2" charset="2"/>
              <a:buNone/>
            </a:pPr>
            <a:endParaRPr lang="fr-FR" sz="1600" dirty="0" smtClean="0"/>
          </a:p>
          <a:p>
            <a:pPr eaLnBrk="1" hangingPunct="1">
              <a:buFont typeface="Wingdings" pitchFamily="2" charset="2"/>
              <a:buNone/>
            </a:pPr>
            <a:r>
              <a:rPr lang="fr-FR" sz="1600" dirty="0" smtClean="0"/>
              <a:t>Le besoin de financement se décompose comme suit :</a:t>
            </a:r>
          </a:p>
          <a:p>
            <a:pPr eaLnBrk="1" hangingPunct="1">
              <a:buFont typeface="Wingdings" pitchFamily="2" charset="2"/>
              <a:buNone/>
            </a:pPr>
            <a:endParaRPr lang="fr-FR" sz="1600" dirty="0" smtClean="0"/>
          </a:p>
          <a:p>
            <a:pPr lvl="1" eaLnBrk="1" hangingPunct="1"/>
            <a:r>
              <a:rPr lang="fr-FR" sz="1600" dirty="0" smtClean="0"/>
              <a:t>Fonds propres	23 M€</a:t>
            </a:r>
          </a:p>
          <a:p>
            <a:pPr lvl="1" eaLnBrk="1" hangingPunct="1"/>
            <a:r>
              <a:rPr lang="fr-FR" sz="1600" dirty="0" smtClean="0"/>
              <a:t>Emprunts 		34,5 M</a:t>
            </a:r>
            <a:r>
              <a:rPr lang="fr-FR" sz="1600" dirty="0" smtClean="0"/>
              <a:t>€</a:t>
            </a:r>
          </a:p>
          <a:p>
            <a:pPr lvl="1" eaLnBrk="1" hangingPunct="1"/>
            <a:r>
              <a:rPr lang="fr-FR" sz="1600" dirty="0" smtClean="0"/>
              <a:t>Aides </a:t>
            </a:r>
            <a:r>
              <a:rPr lang="fr-FR" sz="1600" dirty="0" smtClean="0"/>
              <a:t>Publiques	  3,9 M€</a:t>
            </a:r>
          </a:p>
          <a:p>
            <a:pPr eaLnBrk="1" hangingPunct="1">
              <a:buFont typeface="Wingdings" pitchFamily="2" charset="2"/>
              <a:buNone/>
            </a:pPr>
            <a:endParaRPr lang="fr-FR" sz="1600" dirty="0" smtClean="0"/>
          </a:p>
          <a:p>
            <a:pPr eaLnBrk="1" hangingPunct="1">
              <a:buFont typeface="Wingdings" pitchFamily="2" charset="2"/>
              <a:buNone/>
            </a:pPr>
            <a:endParaRPr lang="fr-FR" sz="1600" dirty="0" smtClean="0"/>
          </a:p>
          <a:p>
            <a:pPr eaLnBrk="1" hangingPunct="1">
              <a:buFont typeface="Wingdings" pitchFamily="2" charset="2"/>
              <a:buNone/>
            </a:pPr>
            <a:r>
              <a:rPr lang="fr-FR" sz="1600" dirty="0" smtClean="0"/>
              <a:t>Les fonds propres sont amenés par :</a:t>
            </a:r>
          </a:p>
          <a:p>
            <a:pPr eaLnBrk="1" hangingPunct="1">
              <a:buFont typeface="Wingdings" pitchFamily="2" charset="2"/>
              <a:buNone/>
            </a:pPr>
            <a:endParaRPr lang="fr-FR" sz="1600" dirty="0" smtClean="0"/>
          </a:p>
          <a:p>
            <a:pPr lvl="1" eaLnBrk="1" hangingPunct="1"/>
            <a:r>
              <a:rPr lang="fr-FR" sz="1600" dirty="0" smtClean="0"/>
              <a:t>UKAD : 10 M€ (dont 50% </a:t>
            </a:r>
            <a:r>
              <a:rPr lang="fr-FR" sz="1600" dirty="0" smtClean="0"/>
              <a:t>Aubert et Duval</a:t>
            </a:r>
            <a:r>
              <a:rPr lang="fr-FR" sz="1600" dirty="0" smtClean="0"/>
              <a:t>, </a:t>
            </a:r>
            <a:r>
              <a:rPr lang="fr-FR" sz="1600" dirty="0" smtClean="0"/>
              <a:t>soit 5 M€)</a:t>
            </a:r>
          </a:p>
          <a:p>
            <a:pPr lvl="1" eaLnBrk="1" hangingPunct="1"/>
            <a:r>
              <a:rPr lang="fr-FR" sz="1600" dirty="0" smtClean="0"/>
              <a:t>L’ADEME dans le cadre des investissements d’avenir, à hauteur de 9,5 M</a:t>
            </a:r>
            <a:r>
              <a:rPr lang="fr-FR" sz="1600" dirty="0" smtClean="0"/>
              <a:t>€</a:t>
            </a:r>
          </a:p>
          <a:p>
            <a:pPr lvl="1" eaLnBrk="1" hangingPunct="1"/>
            <a:r>
              <a:rPr lang="fr-FR" sz="1600" dirty="0" smtClean="0"/>
              <a:t>Le </a:t>
            </a:r>
            <a:r>
              <a:rPr lang="fr-FR" sz="1600" dirty="0" smtClean="0"/>
              <a:t>CREDIT AGRICOLE, à hauteur de 3,5 M€.</a:t>
            </a:r>
          </a:p>
          <a:p>
            <a:pPr eaLnBrk="1" hangingPunct="1">
              <a:buFont typeface="Wingdings" pitchFamily="2" charset="2"/>
              <a:buNone/>
            </a:pPr>
            <a:endParaRPr lang="fr-FR" sz="1600" dirty="0" smtClean="0"/>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0617E2FB-757D-4AA2-BECC-B5ED31206F6E}" type="slidenum">
              <a:rPr lang="fr-FR" smtClean="0"/>
              <a:pPr>
                <a:defRPr/>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3"/>
          <p:cNvSpPr>
            <a:spLocks noGrp="1" noChangeArrowheads="1"/>
          </p:cNvSpPr>
          <p:nvPr>
            <p:ph type="body" idx="1"/>
          </p:nvPr>
        </p:nvSpPr>
        <p:spPr>
          <a:xfrm>
            <a:off x="179512" y="1340767"/>
            <a:ext cx="8712968" cy="4608513"/>
          </a:xfrm>
        </p:spPr>
        <p:txBody>
          <a:bodyPr/>
          <a:lstStyle/>
          <a:p>
            <a:pPr eaLnBrk="1" hangingPunct="1">
              <a:buFont typeface="Wingdings" pitchFamily="2" charset="2"/>
              <a:buNone/>
            </a:pPr>
            <a:r>
              <a:rPr lang="fr-FR" sz="1600" dirty="0" smtClean="0"/>
              <a:t>	Le développement du recyclage sans la participation </a:t>
            </a:r>
            <a:r>
              <a:rPr lang="fr-FR" sz="1600" dirty="0" smtClean="0"/>
              <a:t>du premier acteur aéronautique mondial, Airbus, </a:t>
            </a:r>
            <a:r>
              <a:rPr lang="fr-FR" sz="1600" dirty="0" smtClean="0"/>
              <a:t>nous parait difficilement envisageable.</a:t>
            </a:r>
          </a:p>
          <a:p>
            <a:pPr eaLnBrk="1" hangingPunct="1">
              <a:buFont typeface="Wingdings" pitchFamily="2" charset="2"/>
              <a:buNone/>
            </a:pPr>
            <a:endParaRPr lang="fr-FR" sz="1600" dirty="0"/>
          </a:p>
          <a:p>
            <a:pPr eaLnBrk="1" hangingPunct="1">
              <a:buFont typeface="Wingdings" pitchFamily="2" charset="2"/>
              <a:buNone/>
            </a:pPr>
            <a:r>
              <a:rPr lang="fr-FR" sz="1600" dirty="0" smtClean="0"/>
              <a:t>	Repères : </a:t>
            </a:r>
          </a:p>
          <a:p>
            <a:pPr eaLnBrk="1" hangingPunct="1">
              <a:buFont typeface="Wingdings" pitchFamily="2" charset="2"/>
              <a:buNone/>
            </a:pPr>
            <a:endParaRPr lang="fr-FR" sz="1600" dirty="0" smtClean="0"/>
          </a:p>
          <a:p>
            <a:pPr lvl="1" eaLnBrk="1" hangingPunct="1"/>
            <a:r>
              <a:rPr lang="fr-FR" sz="1400" dirty="0" smtClean="0"/>
              <a:t>1500 tonnes de chutes</a:t>
            </a:r>
            <a:br>
              <a:rPr lang="fr-FR" sz="1400" dirty="0" smtClean="0"/>
            </a:br>
            <a:r>
              <a:rPr lang="fr-FR" sz="1400" dirty="0" smtClean="0"/>
              <a:t/>
            </a:r>
            <a:br>
              <a:rPr lang="fr-FR" sz="1400" dirty="0" smtClean="0"/>
            </a:br>
            <a:r>
              <a:rPr lang="fr-FR" sz="1400" dirty="0" smtClean="0"/>
              <a:t>		1300 tonnes de lingot</a:t>
            </a:r>
            <a:br>
              <a:rPr lang="fr-FR" sz="1400" dirty="0" smtClean="0"/>
            </a:br>
            <a:r>
              <a:rPr lang="fr-FR" sz="1400" dirty="0" smtClean="0"/>
              <a:t/>
            </a:r>
            <a:br>
              <a:rPr lang="fr-FR" sz="1400" dirty="0" smtClean="0"/>
            </a:br>
            <a:r>
              <a:rPr lang="fr-FR" sz="1400" dirty="0" smtClean="0"/>
              <a:t>			 1000 tonnes de demi-produits</a:t>
            </a:r>
            <a:endParaRPr lang="fr-FR" sz="800" dirty="0" smtClean="0"/>
          </a:p>
          <a:p>
            <a:pPr lvl="1" eaLnBrk="1" hangingPunct="1"/>
            <a:endParaRPr lang="fr-FR" sz="1400" dirty="0" smtClean="0"/>
          </a:p>
          <a:p>
            <a:pPr lvl="1" eaLnBrk="1" hangingPunct="1"/>
            <a:r>
              <a:rPr lang="fr-FR" sz="1400" dirty="0" smtClean="0"/>
              <a:t>Avec des prix de vente de chutes massives à 1 $/kg et de copeaux à 0,6 $/</a:t>
            </a:r>
            <a:r>
              <a:rPr lang="fr-FR" sz="1400" dirty="0" smtClean="0"/>
              <a:t>kg (90 % copeaux et 10 % chutes massives, décote moyenne de 3,2 $/kg en 2012 et 2013), </a:t>
            </a:r>
            <a:r>
              <a:rPr lang="fr-FR" sz="1400" dirty="0" smtClean="0"/>
              <a:t>nous pouvons proposer </a:t>
            </a:r>
            <a:r>
              <a:rPr lang="fr-FR" sz="1400" dirty="0" smtClean="0"/>
              <a:t>en </a:t>
            </a:r>
            <a:r>
              <a:rPr lang="fr-FR" sz="1400" dirty="0" smtClean="0"/>
              <a:t>retour </a:t>
            </a:r>
            <a:r>
              <a:rPr lang="fr-FR" sz="1400" dirty="0" smtClean="0"/>
              <a:t>un</a:t>
            </a:r>
            <a:r>
              <a:rPr lang="fr-FR" sz="1400" dirty="0" smtClean="0"/>
              <a:t> </a:t>
            </a:r>
            <a:r>
              <a:rPr lang="fr-FR" sz="1400" dirty="0" smtClean="0"/>
              <a:t>lingot à </a:t>
            </a:r>
            <a:r>
              <a:rPr lang="fr-FR" sz="1400" dirty="0" smtClean="0"/>
              <a:t/>
            </a:r>
            <a:br>
              <a:rPr lang="fr-FR" sz="1400" dirty="0" smtClean="0"/>
            </a:br>
            <a:r>
              <a:rPr lang="fr-FR" sz="1400" dirty="0" smtClean="0"/>
              <a:t>15,8 </a:t>
            </a:r>
            <a:r>
              <a:rPr lang="fr-FR" sz="1400" dirty="0" smtClean="0"/>
              <a:t>$/kg (CONBID actuel 23 à 20 $/</a:t>
            </a:r>
            <a:r>
              <a:rPr lang="fr-FR" sz="1400" dirty="0" smtClean="0"/>
              <a:t>kg selon les élaborateurs).</a:t>
            </a:r>
            <a:endParaRPr lang="fr-FR" sz="1400" dirty="0" smtClean="0"/>
          </a:p>
          <a:p>
            <a:pPr lvl="1" eaLnBrk="1" hangingPunct="1"/>
            <a:endParaRPr lang="fr-FR" sz="1400" dirty="0"/>
          </a:p>
          <a:p>
            <a:pPr lvl="1" eaLnBrk="1" hangingPunct="1"/>
            <a:r>
              <a:rPr lang="fr-FR" sz="1400" dirty="0" smtClean="0"/>
              <a:t>Les activités prévues au business plan UKAD initial avec Airbus, lingot d’origine UKTMP, </a:t>
            </a:r>
            <a:r>
              <a:rPr lang="fr-FR" sz="1400" dirty="0" smtClean="0"/>
              <a:t>généreraient </a:t>
            </a:r>
            <a:r>
              <a:rPr lang="fr-FR" sz="1400" dirty="0" smtClean="0"/>
              <a:t>à l’horizon </a:t>
            </a:r>
            <a:r>
              <a:rPr lang="fr-FR" sz="1400" dirty="0" smtClean="0"/>
              <a:t>2020, </a:t>
            </a:r>
            <a:r>
              <a:rPr lang="fr-FR" sz="1400" dirty="0" smtClean="0"/>
              <a:t>plus de 1500 tonnes de chutes en aval d’UKAD.</a:t>
            </a:r>
            <a:endParaRPr lang="fr-FR" sz="1400" dirty="0"/>
          </a:p>
          <a:p>
            <a:pPr eaLnBrk="1" hangingPunct="1">
              <a:buFont typeface="Wingdings" pitchFamily="2" charset="2"/>
              <a:buNone/>
            </a:pPr>
            <a:endParaRPr lang="fr-FR" sz="1600" dirty="0" smtClean="0"/>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0617E2FB-757D-4AA2-BECC-B5ED31206F6E}" type="slidenum">
              <a:rPr lang="fr-FR" smtClean="0"/>
              <a:pPr>
                <a:defRPr/>
              </a:pPr>
              <a:t>23</a:t>
            </a:fld>
            <a:endParaRPr lang="fr-FR" dirty="0"/>
          </a:p>
        </p:txBody>
      </p:sp>
      <p:sp>
        <p:nvSpPr>
          <p:cNvPr id="4" name="Titre 3"/>
          <p:cNvSpPr>
            <a:spLocks noGrp="1"/>
          </p:cNvSpPr>
          <p:nvPr>
            <p:ph type="title"/>
          </p:nvPr>
        </p:nvSpPr>
        <p:spPr/>
        <p:txBody>
          <a:bodyPr/>
          <a:lstStyle/>
          <a:p>
            <a:r>
              <a:rPr lang="fr-FR" dirty="0"/>
              <a:t>Nos attentes vis-à-vis </a:t>
            </a:r>
            <a:r>
              <a:rPr lang="fr-FR" dirty="0" smtClean="0"/>
              <a:t>d’Airbus</a:t>
            </a:r>
            <a:endParaRPr lang="fr-FR" dirty="0"/>
          </a:p>
        </p:txBody>
      </p:sp>
      <p:grpSp>
        <p:nvGrpSpPr>
          <p:cNvPr id="12" name="Groupe 11"/>
          <p:cNvGrpSpPr/>
          <p:nvPr/>
        </p:nvGrpSpPr>
        <p:grpSpPr>
          <a:xfrm>
            <a:off x="1187624" y="2985377"/>
            <a:ext cx="720080" cy="299607"/>
            <a:chOff x="1187624" y="2864511"/>
            <a:chExt cx="720080" cy="299607"/>
          </a:xfrm>
        </p:grpSpPr>
        <p:cxnSp>
          <p:nvCxnSpPr>
            <p:cNvPr id="8" name="Connecteur droit avec flèche 7"/>
            <p:cNvCxnSpPr/>
            <p:nvPr/>
          </p:nvCxnSpPr>
          <p:spPr>
            <a:xfrm>
              <a:off x="1187624" y="3164118"/>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87624" y="2864511"/>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p:nvGrpSpPr>
        <p:grpSpPr>
          <a:xfrm>
            <a:off x="2267744" y="3489433"/>
            <a:ext cx="720080" cy="299607"/>
            <a:chOff x="1187624" y="2864511"/>
            <a:chExt cx="720080" cy="299607"/>
          </a:xfrm>
        </p:grpSpPr>
        <p:cxnSp>
          <p:nvCxnSpPr>
            <p:cNvPr id="16" name="Connecteur droit avec flèche 15"/>
            <p:cNvCxnSpPr/>
            <p:nvPr/>
          </p:nvCxnSpPr>
          <p:spPr>
            <a:xfrm>
              <a:off x="1187624" y="3164118"/>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187624" y="2864511"/>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7089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Espace réservé du pied de page 1"/>
          <p:cNvSpPr txBox="1">
            <a:spLocks noGrp="1"/>
          </p:cNvSpPr>
          <p:nvPr/>
        </p:nvSpPr>
        <p:spPr bwMode="auto">
          <a:xfrm>
            <a:off x="5205413" y="6486525"/>
            <a:ext cx="2895600" cy="268288"/>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422914" name="Text Box 4"/>
          <p:cNvSpPr txBox="1">
            <a:spLocks noChangeArrowheads="1"/>
          </p:cNvSpPr>
          <p:nvPr/>
        </p:nvSpPr>
        <p:spPr bwMode="auto">
          <a:xfrm>
            <a:off x="447675" y="2439988"/>
            <a:ext cx="6572250" cy="366712"/>
          </a:xfrm>
          <a:prstGeom prst="rect">
            <a:avLst/>
          </a:prstGeom>
          <a:noFill/>
          <a:ln w="9525">
            <a:noFill/>
            <a:miter lim="800000"/>
            <a:headEnd/>
            <a:tailEnd/>
          </a:ln>
        </p:spPr>
        <p:txBody>
          <a:bodyPr>
            <a:spAutoFit/>
          </a:bodyPr>
          <a:lstStyle/>
          <a:p>
            <a:endParaRPr lang="en-GB"/>
          </a:p>
        </p:txBody>
      </p:sp>
      <p:sp>
        <p:nvSpPr>
          <p:cNvPr id="422915" name="Text Box 5"/>
          <p:cNvSpPr txBox="1">
            <a:spLocks noChangeArrowheads="1"/>
          </p:cNvSpPr>
          <p:nvPr/>
        </p:nvSpPr>
        <p:spPr bwMode="auto">
          <a:xfrm>
            <a:off x="250825" y="2997200"/>
            <a:ext cx="8569325" cy="2862263"/>
          </a:xfrm>
          <a:prstGeom prst="rect">
            <a:avLst/>
          </a:prstGeom>
          <a:noFill/>
          <a:ln w="9525">
            <a:noFill/>
            <a:miter lim="800000"/>
            <a:headEnd/>
            <a:tailEnd/>
          </a:ln>
        </p:spPr>
        <p:txBody>
          <a:bodyPr>
            <a:spAutoFit/>
          </a:bodyPr>
          <a:lstStyle/>
          <a:p>
            <a:pPr>
              <a:spcBef>
                <a:spcPct val="50000"/>
              </a:spcBef>
            </a:pPr>
            <a:r>
              <a:rPr lang="fr-FR">
                <a:latin typeface="Calibri" pitchFamily="34" charset="0"/>
              </a:rPr>
              <a:t>Une opportunité unique :</a:t>
            </a:r>
          </a:p>
          <a:p>
            <a:pPr lvl="1">
              <a:spcBef>
                <a:spcPct val="50000"/>
              </a:spcBef>
              <a:buFontTx/>
              <a:buChar char="•"/>
            </a:pPr>
            <a:r>
              <a:rPr lang="fr-FR">
                <a:latin typeface="Calibri" pitchFamily="34" charset="0"/>
              </a:rPr>
              <a:t> pour acquérir des compétences dans des technologies complexes nécessitant une courbe d’apprentissage longue.</a:t>
            </a:r>
          </a:p>
          <a:p>
            <a:pPr lvl="1">
              <a:spcBef>
                <a:spcPct val="50000"/>
              </a:spcBef>
              <a:buFontTx/>
              <a:buChar char="•"/>
            </a:pPr>
            <a:r>
              <a:rPr lang="fr-FR">
                <a:latin typeface="Calibri" pitchFamily="34" charset="0"/>
              </a:rPr>
              <a:t> pour se développer sur un marché d’avenir très porteur : le recyclage des métaux nobles.</a:t>
            </a:r>
          </a:p>
          <a:p>
            <a:pPr lvl="1">
              <a:spcBef>
                <a:spcPct val="50000"/>
              </a:spcBef>
              <a:buFontTx/>
              <a:buChar char="•"/>
            </a:pPr>
            <a:r>
              <a:rPr lang="fr-FR">
                <a:latin typeface="Calibri" pitchFamily="34" charset="0"/>
              </a:rPr>
              <a:t> Pour développer la première filière de recyclage de Titane aéronautique en Europe.</a:t>
            </a:r>
          </a:p>
          <a:p>
            <a:pPr lvl="1">
              <a:spcBef>
                <a:spcPct val="50000"/>
              </a:spcBef>
              <a:buFontTx/>
              <a:buChar char="•"/>
            </a:pPr>
            <a:r>
              <a:rPr lang="fr-FR">
                <a:latin typeface="Calibri" pitchFamily="34" charset="0"/>
              </a:rPr>
              <a:t> Offrir à nos clients des prix compétitifs et partiellement décorrélés des fluctuations du marché.</a:t>
            </a:r>
          </a:p>
        </p:txBody>
      </p:sp>
      <p:sp>
        <p:nvSpPr>
          <p:cNvPr id="422916" name="Text Box 6"/>
          <p:cNvSpPr txBox="1">
            <a:spLocks noChangeArrowheads="1"/>
          </p:cNvSpPr>
          <p:nvPr/>
        </p:nvSpPr>
        <p:spPr bwMode="auto">
          <a:xfrm>
            <a:off x="2411413" y="2205038"/>
            <a:ext cx="4392612" cy="457200"/>
          </a:xfrm>
          <a:prstGeom prst="rect">
            <a:avLst/>
          </a:prstGeom>
          <a:noFill/>
          <a:ln w="9525">
            <a:noFill/>
            <a:miter lim="800000"/>
            <a:headEnd/>
            <a:tailEnd/>
          </a:ln>
        </p:spPr>
        <p:txBody>
          <a:bodyPr>
            <a:spAutoFit/>
          </a:bodyPr>
          <a:lstStyle/>
          <a:p>
            <a:pPr algn="ctr">
              <a:spcBef>
                <a:spcPct val="50000"/>
              </a:spcBef>
            </a:pPr>
            <a:r>
              <a:rPr lang="en-GB" sz="2400" dirty="0" err="1">
                <a:latin typeface="Calibri" pitchFamily="34" charset="0"/>
              </a:rPr>
              <a:t>EcoTitanium</a:t>
            </a:r>
            <a:r>
              <a:rPr lang="en-GB" sz="2400" dirty="0">
                <a:latin typeface="Calibri" pitchFamily="34" charset="0"/>
              </a:rPr>
              <a:t> :</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17488F39-3E39-4894-B046-1451AF116CEB}" type="slidenum">
              <a:rPr lang="fr-FR" smtClean="0"/>
              <a:pPr>
                <a:defRPr/>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F56DC9BA-C6DB-430D-B4ED-DD31AF1A1BE1}" type="slidenum">
              <a:rPr lang="fr-FR" smtClean="0"/>
              <a:pPr>
                <a:defRPr/>
              </a:pPr>
              <a:t>25</a:t>
            </a:fld>
            <a:endParaRPr lang="fr-FR" dirty="0"/>
          </a:p>
        </p:txBody>
      </p:sp>
      <p:sp>
        <p:nvSpPr>
          <p:cNvPr id="4" name="Text Box 6"/>
          <p:cNvSpPr txBox="1">
            <a:spLocks noChangeArrowheads="1"/>
          </p:cNvSpPr>
          <p:nvPr/>
        </p:nvSpPr>
        <p:spPr bwMode="auto">
          <a:xfrm>
            <a:off x="2379139" y="3356992"/>
            <a:ext cx="4392612" cy="830997"/>
          </a:xfrm>
          <a:prstGeom prst="rect">
            <a:avLst/>
          </a:prstGeom>
          <a:noFill/>
          <a:ln w="9525">
            <a:noFill/>
            <a:miter lim="800000"/>
            <a:headEnd/>
            <a:tailEnd/>
          </a:ln>
        </p:spPr>
        <p:txBody>
          <a:bodyPr>
            <a:spAutoFit/>
          </a:bodyPr>
          <a:lstStyle/>
          <a:p>
            <a:pPr algn="ctr">
              <a:spcBef>
                <a:spcPct val="50000"/>
              </a:spcBef>
            </a:pPr>
            <a:r>
              <a:rPr lang="en-GB" sz="4800" dirty="0" smtClean="0">
                <a:latin typeface="Calibri" pitchFamily="34" charset="0"/>
              </a:rPr>
              <a:t>Annexes</a:t>
            </a:r>
            <a:endParaRPr lang="en-GB" sz="4800" dirty="0">
              <a:latin typeface="Calibri" pitchFamily="34" charset="0"/>
            </a:endParaRPr>
          </a:p>
        </p:txBody>
      </p:sp>
    </p:spTree>
    <p:extLst>
      <p:ext uri="{BB962C8B-B14F-4D97-AF65-F5344CB8AC3E}">
        <p14:creationId xmlns:p14="http://schemas.microsoft.com/office/powerpoint/2010/main" val="773035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solidFill>
                <a:srgbClr val="000000"/>
              </a:solidFill>
            </a:endParaRPr>
          </a:p>
        </p:txBody>
      </p:sp>
      <p:sp>
        <p:nvSpPr>
          <p:cNvPr id="3" name="Espace réservé du numéro de diapositive 2"/>
          <p:cNvSpPr>
            <a:spLocks noGrp="1"/>
          </p:cNvSpPr>
          <p:nvPr>
            <p:ph type="sldNum" sz="quarter" idx="11"/>
          </p:nvPr>
        </p:nvSpPr>
        <p:spPr/>
        <p:txBody>
          <a:bodyPr/>
          <a:lstStyle/>
          <a:p>
            <a:pPr>
              <a:defRPr/>
            </a:pPr>
            <a:fld id="{B30E43BD-9773-41AB-AF3C-6BEF0587C678}" type="slidenum">
              <a:rPr lang="fr-FR" smtClean="0">
                <a:solidFill>
                  <a:srgbClr val="000000"/>
                </a:solidFill>
              </a:rPr>
              <a:pPr>
                <a:defRPr/>
              </a:pPr>
              <a:t>26</a:t>
            </a:fld>
            <a:endParaRPr lang="fr-FR"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8" y="908721"/>
            <a:ext cx="8540992"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547664" y="116632"/>
            <a:ext cx="3024336" cy="369332"/>
          </a:xfrm>
          <a:prstGeom prst="rect">
            <a:avLst/>
          </a:prstGeom>
          <a:noFill/>
        </p:spPr>
        <p:txBody>
          <a:bodyPr wrap="square" rtlCol="0">
            <a:spAutoFit/>
          </a:bodyPr>
          <a:lstStyle/>
          <a:p>
            <a:r>
              <a:rPr lang="fr-FR" dirty="0" smtClean="0"/>
              <a:t>Annexe 1</a:t>
            </a:r>
            <a:endParaRPr lang="fr-FR" dirty="0"/>
          </a:p>
        </p:txBody>
      </p:sp>
    </p:spTree>
    <p:extLst>
      <p:ext uri="{BB962C8B-B14F-4D97-AF65-F5344CB8AC3E}">
        <p14:creationId xmlns:p14="http://schemas.microsoft.com/office/powerpoint/2010/main" val="401719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5" name="Picture 2"/>
          <p:cNvPicPr>
            <a:picLocks noChangeAspect="1" noChangeArrowheads="1"/>
          </p:cNvPicPr>
          <p:nvPr/>
        </p:nvPicPr>
        <p:blipFill>
          <a:blip r:embed="rId3"/>
          <a:srcRect/>
          <a:stretch>
            <a:fillRect/>
          </a:stretch>
        </p:blipFill>
        <p:spPr bwMode="auto">
          <a:xfrm>
            <a:off x="34925" y="692150"/>
            <a:ext cx="9088438" cy="5575300"/>
          </a:xfrm>
          <a:prstGeom prst="rect">
            <a:avLst/>
          </a:prstGeom>
          <a:noFill/>
          <a:ln w="9525">
            <a:noFill/>
            <a:miter lim="800000"/>
            <a:headEnd/>
            <a:tailEnd/>
          </a:ln>
        </p:spPr>
      </p:pic>
      <p:sp>
        <p:nvSpPr>
          <p:cNvPr id="390146" name="Oval 3"/>
          <p:cNvSpPr>
            <a:spLocks noChangeArrowheads="1"/>
          </p:cNvSpPr>
          <p:nvPr/>
        </p:nvSpPr>
        <p:spPr bwMode="auto">
          <a:xfrm>
            <a:off x="3995738" y="1341438"/>
            <a:ext cx="936625" cy="1008062"/>
          </a:xfrm>
          <a:prstGeom prst="ellipse">
            <a:avLst/>
          </a:prstGeom>
          <a:noFill/>
          <a:ln w="38100">
            <a:solidFill>
              <a:schemeClr val="folHlink"/>
            </a:solidFill>
            <a:round/>
            <a:headEnd/>
            <a:tailEnd/>
          </a:ln>
        </p:spPr>
        <p:txBody>
          <a:bodyPr wrap="none" anchor="ctr"/>
          <a:lstStyle/>
          <a:p>
            <a:endParaRPr lang="en-US">
              <a:solidFill>
                <a:srgbClr val="000000"/>
              </a:solidFill>
            </a:endParaRPr>
          </a:p>
        </p:txBody>
      </p:sp>
      <p:sp>
        <p:nvSpPr>
          <p:cNvPr id="390147" name="Text Box 4"/>
          <p:cNvSpPr txBox="1">
            <a:spLocks noChangeArrowheads="1"/>
          </p:cNvSpPr>
          <p:nvPr/>
        </p:nvSpPr>
        <p:spPr bwMode="auto">
          <a:xfrm rot="-1118507">
            <a:off x="3851275" y="1125538"/>
            <a:ext cx="863600" cy="244475"/>
          </a:xfrm>
          <a:prstGeom prst="rect">
            <a:avLst/>
          </a:prstGeom>
          <a:noFill/>
          <a:ln w="9525">
            <a:noFill/>
            <a:miter lim="800000"/>
            <a:headEnd/>
            <a:tailEnd/>
          </a:ln>
        </p:spPr>
        <p:txBody>
          <a:bodyPr>
            <a:spAutoFit/>
          </a:bodyPr>
          <a:lstStyle/>
          <a:p>
            <a:pPr>
              <a:spcBef>
                <a:spcPct val="50000"/>
              </a:spcBef>
            </a:pPr>
            <a:r>
              <a:rPr lang="fr-FR" sz="1000" b="1">
                <a:solidFill>
                  <a:srgbClr val="99CC00"/>
                </a:solidFill>
              </a:rPr>
              <a:t>Europe</a:t>
            </a:r>
          </a:p>
        </p:txBody>
      </p:sp>
      <p:sp>
        <p:nvSpPr>
          <p:cNvPr id="390148" name="Line 5"/>
          <p:cNvSpPr>
            <a:spLocks noChangeShapeType="1"/>
          </p:cNvSpPr>
          <p:nvPr/>
        </p:nvSpPr>
        <p:spPr bwMode="auto">
          <a:xfrm>
            <a:off x="4716463" y="2347913"/>
            <a:ext cx="360362" cy="936625"/>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49" name="Line 6"/>
          <p:cNvSpPr>
            <a:spLocks noChangeShapeType="1"/>
          </p:cNvSpPr>
          <p:nvPr/>
        </p:nvSpPr>
        <p:spPr bwMode="auto">
          <a:xfrm flipH="1" flipV="1">
            <a:off x="4500563" y="2349500"/>
            <a:ext cx="431800" cy="1008063"/>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50" name="Text Box 7"/>
          <p:cNvSpPr txBox="1">
            <a:spLocks noChangeArrowheads="1"/>
          </p:cNvSpPr>
          <p:nvPr/>
        </p:nvSpPr>
        <p:spPr bwMode="auto">
          <a:xfrm>
            <a:off x="611188" y="339725"/>
            <a:ext cx="7523162" cy="641350"/>
          </a:xfrm>
          <a:prstGeom prst="rect">
            <a:avLst/>
          </a:prstGeom>
          <a:noFill/>
          <a:ln w="9525">
            <a:noFill/>
            <a:miter lim="800000"/>
            <a:headEnd/>
            <a:tailEnd/>
          </a:ln>
        </p:spPr>
        <p:txBody>
          <a:bodyPr>
            <a:spAutoFit/>
          </a:bodyPr>
          <a:lstStyle/>
          <a:p>
            <a:pPr>
              <a:spcBef>
                <a:spcPct val="50000"/>
              </a:spcBef>
            </a:pPr>
            <a:r>
              <a:rPr lang="fr-FR" b="1">
                <a:solidFill>
                  <a:srgbClr val="000000"/>
                </a:solidFill>
              </a:rPr>
              <a:t>Import et Export dans le monde des chutes de Titane </a:t>
            </a:r>
            <a:br>
              <a:rPr lang="fr-FR" b="1">
                <a:solidFill>
                  <a:srgbClr val="000000"/>
                </a:solidFill>
              </a:rPr>
            </a:br>
            <a:r>
              <a:rPr lang="fr-FR" b="1">
                <a:solidFill>
                  <a:srgbClr val="000000"/>
                </a:solidFill>
              </a:rPr>
              <a:t>de 2005 à 2009</a:t>
            </a:r>
          </a:p>
        </p:txBody>
      </p:sp>
      <p:sp>
        <p:nvSpPr>
          <p:cNvPr id="390151" name="Line 8"/>
          <p:cNvSpPr>
            <a:spLocks noChangeShapeType="1"/>
          </p:cNvSpPr>
          <p:nvPr/>
        </p:nvSpPr>
        <p:spPr bwMode="auto">
          <a:xfrm>
            <a:off x="6516688" y="6165850"/>
            <a:ext cx="719137" cy="0"/>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52" name="Line 9"/>
          <p:cNvSpPr>
            <a:spLocks noChangeShapeType="1"/>
          </p:cNvSpPr>
          <p:nvPr/>
        </p:nvSpPr>
        <p:spPr bwMode="auto">
          <a:xfrm>
            <a:off x="6516688" y="6524625"/>
            <a:ext cx="719137" cy="0"/>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53" name="Text Box 10"/>
          <p:cNvSpPr txBox="1">
            <a:spLocks noChangeArrowheads="1"/>
          </p:cNvSpPr>
          <p:nvPr/>
        </p:nvSpPr>
        <p:spPr bwMode="auto">
          <a:xfrm>
            <a:off x="7308850" y="5949950"/>
            <a:ext cx="1150938" cy="366713"/>
          </a:xfrm>
          <a:prstGeom prst="rect">
            <a:avLst/>
          </a:prstGeom>
          <a:noFill/>
          <a:ln w="9525">
            <a:noFill/>
            <a:miter lim="800000"/>
            <a:headEnd/>
            <a:tailEnd/>
          </a:ln>
        </p:spPr>
        <p:txBody>
          <a:bodyPr>
            <a:spAutoFit/>
          </a:bodyPr>
          <a:lstStyle/>
          <a:p>
            <a:pPr>
              <a:spcBef>
                <a:spcPct val="50000"/>
              </a:spcBef>
            </a:pPr>
            <a:r>
              <a:rPr lang="fr-FR">
                <a:solidFill>
                  <a:srgbClr val="CC3300"/>
                </a:solidFill>
              </a:rPr>
              <a:t>Export</a:t>
            </a:r>
          </a:p>
        </p:txBody>
      </p:sp>
      <p:sp>
        <p:nvSpPr>
          <p:cNvPr id="390154" name="Text Box 11"/>
          <p:cNvSpPr txBox="1">
            <a:spLocks noChangeArrowheads="1"/>
          </p:cNvSpPr>
          <p:nvPr/>
        </p:nvSpPr>
        <p:spPr bwMode="auto">
          <a:xfrm>
            <a:off x="7308850" y="6308725"/>
            <a:ext cx="1150938" cy="366713"/>
          </a:xfrm>
          <a:prstGeom prst="rect">
            <a:avLst/>
          </a:prstGeom>
          <a:noFill/>
          <a:ln w="9525">
            <a:noFill/>
            <a:miter lim="800000"/>
            <a:headEnd/>
            <a:tailEnd/>
          </a:ln>
        </p:spPr>
        <p:txBody>
          <a:bodyPr>
            <a:spAutoFit/>
          </a:bodyPr>
          <a:lstStyle/>
          <a:p>
            <a:pPr>
              <a:spcBef>
                <a:spcPct val="50000"/>
              </a:spcBef>
            </a:pPr>
            <a:r>
              <a:rPr lang="fr-FR">
                <a:solidFill>
                  <a:srgbClr val="CC00CC"/>
                </a:solidFill>
              </a:rPr>
              <a:t>Import</a:t>
            </a:r>
          </a:p>
        </p:txBody>
      </p:sp>
      <p:sp>
        <p:nvSpPr>
          <p:cNvPr id="390155" name="Text Box 12"/>
          <p:cNvSpPr txBox="1">
            <a:spLocks noChangeArrowheads="1"/>
          </p:cNvSpPr>
          <p:nvPr/>
        </p:nvSpPr>
        <p:spPr bwMode="auto">
          <a:xfrm rot="180294">
            <a:off x="4640263" y="3340100"/>
            <a:ext cx="795337"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219 t</a:t>
            </a:r>
          </a:p>
        </p:txBody>
      </p:sp>
      <p:sp>
        <p:nvSpPr>
          <p:cNvPr id="390156" name="Text Box 13"/>
          <p:cNvSpPr txBox="1">
            <a:spLocks noChangeArrowheads="1"/>
          </p:cNvSpPr>
          <p:nvPr/>
        </p:nvSpPr>
        <p:spPr bwMode="auto">
          <a:xfrm>
            <a:off x="4932363" y="2908300"/>
            <a:ext cx="719137"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- 631 t</a:t>
            </a:r>
          </a:p>
        </p:txBody>
      </p:sp>
      <p:sp>
        <p:nvSpPr>
          <p:cNvPr id="390157" name="Line 14"/>
          <p:cNvSpPr>
            <a:spLocks noChangeShapeType="1"/>
          </p:cNvSpPr>
          <p:nvPr/>
        </p:nvSpPr>
        <p:spPr bwMode="auto">
          <a:xfrm flipV="1">
            <a:off x="2843213" y="2205038"/>
            <a:ext cx="1223962" cy="1152525"/>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58" name="Line 15"/>
          <p:cNvSpPr>
            <a:spLocks noChangeShapeType="1"/>
          </p:cNvSpPr>
          <p:nvPr/>
        </p:nvSpPr>
        <p:spPr bwMode="auto">
          <a:xfrm flipH="1">
            <a:off x="2916238" y="2420938"/>
            <a:ext cx="1223962" cy="1152525"/>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59" name="Text Box 16"/>
          <p:cNvSpPr txBox="1">
            <a:spLocks noChangeArrowheads="1"/>
          </p:cNvSpPr>
          <p:nvPr/>
        </p:nvSpPr>
        <p:spPr bwMode="auto">
          <a:xfrm rot="180294">
            <a:off x="2339975" y="3268663"/>
            <a:ext cx="795338"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156 t</a:t>
            </a:r>
          </a:p>
        </p:txBody>
      </p:sp>
      <p:sp>
        <p:nvSpPr>
          <p:cNvPr id="390160" name="Text Box 17"/>
          <p:cNvSpPr txBox="1">
            <a:spLocks noChangeArrowheads="1"/>
          </p:cNvSpPr>
          <p:nvPr/>
        </p:nvSpPr>
        <p:spPr bwMode="auto">
          <a:xfrm>
            <a:off x="2700338" y="3500438"/>
            <a:ext cx="647700"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- 22 t</a:t>
            </a:r>
          </a:p>
        </p:txBody>
      </p:sp>
      <p:sp>
        <p:nvSpPr>
          <p:cNvPr id="390161" name="Line 18"/>
          <p:cNvSpPr>
            <a:spLocks noChangeShapeType="1"/>
          </p:cNvSpPr>
          <p:nvPr/>
        </p:nvSpPr>
        <p:spPr bwMode="auto">
          <a:xfrm flipH="1" flipV="1">
            <a:off x="4787900" y="2276475"/>
            <a:ext cx="2376488" cy="1728788"/>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62" name="Text Box 19"/>
          <p:cNvSpPr txBox="1">
            <a:spLocks noChangeArrowheads="1"/>
          </p:cNvSpPr>
          <p:nvPr/>
        </p:nvSpPr>
        <p:spPr bwMode="auto">
          <a:xfrm>
            <a:off x="7085013" y="3943350"/>
            <a:ext cx="1952625"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77 t </a:t>
            </a:r>
            <a:r>
              <a:rPr lang="fr-FR" sz="1000" b="1">
                <a:solidFill>
                  <a:srgbClr val="CC00CC"/>
                </a:solidFill>
              </a:rPr>
              <a:t>(Océanie + Australie)</a:t>
            </a:r>
            <a:endParaRPr lang="fr-FR" sz="1400" b="1">
              <a:solidFill>
                <a:srgbClr val="CC00CC"/>
              </a:solidFill>
            </a:endParaRPr>
          </a:p>
        </p:txBody>
      </p:sp>
      <p:sp>
        <p:nvSpPr>
          <p:cNvPr id="390163" name="Line 20"/>
          <p:cNvSpPr>
            <a:spLocks noChangeShapeType="1"/>
          </p:cNvSpPr>
          <p:nvPr/>
        </p:nvSpPr>
        <p:spPr bwMode="auto">
          <a:xfrm>
            <a:off x="4932363" y="2276475"/>
            <a:ext cx="2376487" cy="1657350"/>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64" name="Text Box 21"/>
          <p:cNvSpPr txBox="1">
            <a:spLocks noChangeArrowheads="1"/>
          </p:cNvSpPr>
          <p:nvPr/>
        </p:nvSpPr>
        <p:spPr bwMode="auto">
          <a:xfrm>
            <a:off x="7235825" y="3716338"/>
            <a:ext cx="2160588"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- 31 t </a:t>
            </a:r>
            <a:r>
              <a:rPr lang="fr-FR" sz="1000" b="1">
                <a:solidFill>
                  <a:srgbClr val="CC3300"/>
                </a:solidFill>
              </a:rPr>
              <a:t>(Océanie + Australie)</a:t>
            </a:r>
            <a:endParaRPr lang="fr-FR" sz="1400" b="1">
              <a:solidFill>
                <a:srgbClr val="CC3300"/>
              </a:solidFill>
            </a:endParaRPr>
          </a:p>
        </p:txBody>
      </p:sp>
      <p:sp>
        <p:nvSpPr>
          <p:cNvPr id="390165" name="Line 22"/>
          <p:cNvSpPr>
            <a:spLocks noChangeShapeType="1"/>
          </p:cNvSpPr>
          <p:nvPr/>
        </p:nvSpPr>
        <p:spPr bwMode="auto">
          <a:xfrm flipH="1" flipV="1">
            <a:off x="5003800" y="1989138"/>
            <a:ext cx="1152525" cy="215900"/>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66" name="Text Box 23"/>
          <p:cNvSpPr txBox="1">
            <a:spLocks noChangeArrowheads="1"/>
          </p:cNvSpPr>
          <p:nvPr/>
        </p:nvSpPr>
        <p:spPr bwMode="auto">
          <a:xfrm rot="180294">
            <a:off x="6156325" y="2133600"/>
            <a:ext cx="795338"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9 101 t</a:t>
            </a:r>
          </a:p>
        </p:txBody>
      </p:sp>
      <p:sp>
        <p:nvSpPr>
          <p:cNvPr id="390167" name="Line 24"/>
          <p:cNvSpPr>
            <a:spLocks noChangeShapeType="1"/>
          </p:cNvSpPr>
          <p:nvPr/>
        </p:nvSpPr>
        <p:spPr bwMode="auto">
          <a:xfrm>
            <a:off x="5076825" y="1844675"/>
            <a:ext cx="1223963" cy="215900"/>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68" name="Text Box 25"/>
          <p:cNvSpPr txBox="1">
            <a:spLocks noChangeArrowheads="1"/>
          </p:cNvSpPr>
          <p:nvPr/>
        </p:nvSpPr>
        <p:spPr bwMode="auto">
          <a:xfrm>
            <a:off x="6227763" y="1900238"/>
            <a:ext cx="865187"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- 2 209 t</a:t>
            </a:r>
          </a:p>
        </p:txBody>
      </p:sp>
      <p:sp>
        <p:nvSpPr>
          <p:cNvPr id="390169" name="Line 26"/>
          <p:cNvSpPr>
            <a:spLocks noChangeShapeType="1"/>
          </p:cNvSpPr>
          <p:nvPr/>
        </p:nvSpPr>
        <p:spPr bwMode="auto">
          <a:xfrm flipV="1">
            <a:off x="5003800" y="1412875"/>
            <a:ext cx="1081088" cy="215900"/>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70" name="Line 27"/>
          <p:cNvSpPr>
            <a:spLocks noChangeShapeType="1"/>
          </p:cNvSpPr>
          <p:nvPr/>
        </p:nvSpPr>
        <p:spPr bwMode="auto">
          <a:xfrm flipH="1">
            <a:off x="5076825" y="1484313"/>
            <a:ext cx="1150938" cy="215900"/>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71" name="Text Box 28"/>
          <p:cNvSpPr txBox="1">
            <a:spLocks noChangeArrowheads="1"/>
          </p:cNvSpPr>
          <p:nvPr/>
        </p:nvSpPr>
        <p:spPr bwMode="auto">
          <a:xfrm>
            <a:off x="6149975" y="1436688"/>
            <a:ext cx="1879600"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2 521 t </a:t>
            </a:r>
            <a:r>
              <a:rPr lang="fr-FR" sz="1000" b="1">
                <a:solidFill>
                  <a:srgbClr val="CC00CC"/>
                </a:solidFill>
              </a:rPr>
              <a:t>(CEI + Russie)</a:t>
            </a:r>
            <a:endParaRPr lang="fr-FR" sz="1400" b="1">
              <a:solidFill>
                <a:srgbClr val="CC00CC"/>
              </a:solidFill>
            </a:endParaRPr>
          </a:p>
        </p:txBody>
      </p:sp>
      <p:sp>
        <p:nvSpPr>
          <p:cNvPr id="390172" name="Text Box 29"/>
          <p:cNvSpPr txBox="1">
            <a:spLocks noChangeArrowheads="1"/>
          </p:cNvSpPr>
          <p:nvPr/>
        </p:nvSpPr>
        <p:spPr bwMode="auto">
          <a:xfrm>
            <a:off x="6011863" y="1196975"/>
            <a:ext cx="2232025"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- 9 229 t </a:t>
            </a:r>
            <a:r>
              <a:rPr lang="fr-FR" sz="1000" b="1">
                <a:solidFill>
                  <a:srgbClr val="CC3300"/>
                </a:solidFill>
              </a:rPr>
              <a:t>(CEI + Russie)</a:t>
            </a:r>
          </a:p>
        </p:txBody>
      </p:sp>
      <p:sp>
        <p:nvSpPr>
          <p:cNvPr id="390173" name="Line 30"/>
          <p:cNvSpPr>
            <a:spLocks noChangeShapeType="1"/>
          </p:cNvSpPr>
          <p:nvPr/>
        </p:nvSpPr>
        <p:spPr bwMode="auto">
          <a:xfrm flipV="1">
            <a:off x="2268538" y="1916113"/>
            <a:ext cx="1654175" cy="144462"/>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74" name="Line 31"/>
          <p:cNvSpPr>
            <a:spLocks noChangeShapeType="1"/>
          </p:cNvSpPr>
          <p:nvPr/>
        </p:nvSpPr>
        <p:spPr bwMode="auto">
          <a:xfrm flipH="1">
            <a:off x="2268538" y="2060575"/>
            <a:ext cx="1655762" cy="144463"/>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75" name="Text Box 32"/>
          <p:cNvSpPr txBox="1">
            <a:spLocks noChangeArrowheads="1"/>
          </p:cNvSpPr>
          <p:nvPr/>
        </p:nvSpPr>
        <p:spPr bwMode="auto">
          <a:xfrm>
            <a:off x="1403350" y="2060575"/>
            <a:ext cx="1008063"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- 27 383 t</a:t>
            </a:r>
          </a:p>
        </p:txBody>
      </p:sp>
      <p:sp>
        <p:nvSpPr>
          <p:cNvPr id="390176" name="Text Box 33"/>
          <p:cNvSpPr txBox="1">
            <a:spLocks noChangeArrowheads="1"/>
          </p:cNvSpPr>
          <p:nvPr/>
        </p:nvSpPr>
        <p:spPr bwMode="auto">
          <a:xfrm>
            <a:off x="1477963" y="1838325"/>
            <a:ext cx="933450"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28 899 t</a:t>
            </a:r>
          </a:p>
        </p:txBody>
      </p:sp>
      <p:sp>
        <p:nvSpPr>
          <p:cNvPr id="390177" name="Line 34"/>
          <p:cNvSpPr>
            <a:spLocks noChangeShapeType="1"/>
          </p:cNvSpPr>
          <p:nvPr/>
        </p:nvSpPr>
        <p:spPr bwMode="auto">
          <a:xfrm flipH="1" flipV="1">
            <a:off x="2411413" y="1557338"/>
            <a:ext cx="1512887" cy="142875"/>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78" name="Line 35"/>
          <p:cNvSpPr>
            <a:spLocks noChangeShapeType="1"/>
          </p:cNvSpPr>
          <p:nvPr/>
        </p:nvSpPr>
        <p:spPr bwMode="auto">
          <a:xfrm>
            <a:off x="2411413" y="1412875"/>
            <a:ext cx="1584325" cy="144463"/>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79" name="Text Box 36"/>
          <p:cNvSpPr txBox="1">
            <a:spLocks noChangeArrowheads="1"/>
          </p:cNvSpPr>
          <p:nvPr/>
        </p:nvSpPr>
        <p:spPr bwMode="auto">
          <a:xfrm rot="180294">
            <a:off x="1692275" y="1252538"/>
            <a:ext cx="795338"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1 993 t</a:t>
            </a:r>
          </a:p>
        </p:txBody>
      </p:sp>
      <p:sp>
        <p:nvSpPr>
          <p:cNvPr id="390180" name="Text Box 37"/>
          <p:cNvSpPr txBox="1">
            <a:spLocks noChangeArrowheads="1"/>
          </p:cNvSpPr>
          <p:nvPr/>
        </p:nvSpPr>
        <p:spPr bwMode="auto">
          <a:xfrm>
            <a:off x="1763713" y="1412875"/>
            <a:ext cx="936625"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- 429 t</a:t>
            </a:r>
          </a:p>
        </p:txBody>
      </p:sp>
      <p:sp>
        <p:nvSpPr>
          <p:cNvPr id="390181" name="Line 38"/>
          <p:cNvSpPr>
            <a:spLocks noChangeShapeType="1"/>
          </p:cNvSpPr>
          <p:nvPr/>
        </p:nvSpPr>
        <p:spPr bwMode="auto">
          <a:xfrm flipH="1" flipV="1">
            <a:off x="4932363" y="2133600"/>
            <a:ext cx="288925" cy="215900"/>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82" name="Text Box 39"/>
          <p:cNvSpPr txBox="1">
            <a:spLocks noChangeArrowheads="1"/>
          </p:cNvSpPr>
          <p:nvPr/>
        </p:nvSpPr>
        <p:spPr bwMode="auto">
          <a:xfrm rot="180294">
            <a:off x="5138738" y="2260600"/>
            <a:ext cx="657225"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413 t</a:t>
            </a:r>
          </a:p>
        </p:txBody>
      </p:sp>
      <p:sp>
        <p:nvSpPr>
          <p:cNvPr id="390183" name="Line 40"/>
          <p:cNvSpPr>
            <a:spLocks noChangeShapeType="1"/>
          </p:cNvSpPr>
          <p:nvPr/>
        </p:nvSpPr>
        <p:spPr bwMode="auto">
          <a:xfrm>
            <a:off x="4932363" y="2060575"/>
            <a:ext cx="431800" cy="215900"/>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84" name="Text Box 41"/>
          <p:cNvSpPr txBox="1">
            <a:spLocks noChangeArrowheads="1"/>
          </p:cNvSpPr>
          <p:nvPr/>
        </p:nvSpPr>
        <p:spPr bwMode="auto">
          <a:xfrm>
            <a:off x="5292725" y="2116138"/>
            <a:ext cx="792163"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- 52 t</a:t>
            </a:r>
          </a:p>
        </p:txBody>
      </p:sp>
      <p:sp>
        <p:nvSpPr>
          <p:cNvPr id="390185" name="AutoShape 42"/>
          <p:cNvSpPr>
            <a:spLocks/>
          </p:cNvSpPr>
          <p:nvPr/>
        </p:nvSpPr>
        <p:spPr bwMode="auto">
          <a:xfrm>
            <a:off x="6948488" y="1916113"/>
            <a:ext cx="287337" cy="504825"/>
          </a:xfrm>
          <a:prstGeom prst="rightBrace">
            <a:avLst>
              <a:gd name="adj1" fmla="val 14641"/>
              <a:gd name="adj2" fmla="val 50000"/>
            </a:avLst>
          </a:prstGeom>
          <a:noFill/>
          <a:ln w="38100">
            <a:solidFill>
              <a:schemeClr val="tx1"/>
            </a:solidFill>
            <a:round/>
            <a:headEnd/>
            <a:tailEnd/>
          </a:ln>
        </p:spPr>
        <p:txBody>
          <a:bodyPr wrap="none" anchor="ctr"/>
          <a:lstStyle/>
          <a:p>
            <a:endParaRPr lang="en-US">
              <a:solidFill>
                <a:srgbClr val="000000"/>
              </a:solidFill>
            </a:endParaRPr>
          </a:p>
        </p:txBody>
      </p:sp>
      <p:sp>
        <p:nvSpPr>
          <p:cNvPr id="390186" name="Text Box 43"/>
          <p:cNvSpPr txBox="1">
            <a:spLocks noChangeArrowheads="1"/>
          </p:cNvSpPr>
          <p:nvPr/>
        </p:nvSpPr>
        <p:spPr bwMode="auto">
          <a:xfrm>
            <a:off x="7164388" y="1700213"/>
            <a:ext cx="1979612" cy="822325"/>
          </a:xfrm>
          <a:prstGeom prst="rect">
            <a:avLst/>
          </a:prstGeom>
          <a:noFill/>
          <a:ln w="9525">
            <a:noFill/>
            <a:miter lim="800000"/>
            <a:headEnd/>
            <a:tailEnd/>
          </a:ln>
        </p:spPr>
        <p:txBody>
          <a:bodyPr>
            <a:spAutoFit/>
          </a:bodyPr>
          <a:lstStyle/>
          <a:p>
            <a:pPr>
              <a:spcBef>
                <a:spcPct val="50000"/>
              </a:spcBef>
            </a:pPr>
            <a:r>
              <a:rPr lang="fr-FR" sz="1200" b="1">
                <a:solidFill>
                  <a:srgbClr val="000000"/>
                </a:solidFill>
              </a:rPr>
              <a:t>Total Asie dont :</a:t>
            </a:r>
            <a:br>
              <a:rPr lang="fr-FR" sz="1200" b="1">
                <a:solidFill>
                  <a:srgbClr val="000000"/>
                </a:solidFill>
              </a:rPr>
            </a:br>
            <a:r>
              <a:rPr lang="fr-FR" sz="1200" b="1">
                <a:solidFill>
                  <a:srgbClr val="000000"/>
                </a:solidFill>
              </a:rPr>
              <a:t>- Chine (</a:t>
            </a:r>
            <a:r>
              <a:rPr lang="fr-FR" sz="1200" b="1">
                <a:solidFill>
                  <a:srgbClr val="CC00CC"/>
                </a:solidFill>
              </a:rPr>
              <a:t>1 719 t</a:t>
            </a:r>
            <a:r>
              <a:rPr lang="fr-FR" sz="1200" b="1">
                <a:solidFill>
                  <a:srgbClr val="000000"/>
                </a:solidFill>
              </a:rPr>
              <a:t> et </a:t>
            </a:r>
            <a:r>
              <a:rPr lang="fr-FR" sz="1200" b="1">
                <a:solidFill>
                  <a:srgbClr val="CC3300"/>
                </a:solidFill>
              </a:rPr>
              <a:t>-414 t</a:t>
            </a:r>
            <a:r>
              <a:rPr lang="fr-FR" sz="1200" b="1">
                <a:solidFill>
                  <a:srgbClr val="000000"/>
                </a:solidFill>
              </a:rPr>
              <a:t>)</a:t>
            </a:r>
            <a:br>
              <a:rPr lang="fr-FR" sz="1200" b="1">
                <a:solidFill>
                  <a:srgbClr val="000000"/>
                </a:solidFill>
              </a:rPr>
            </a:br>
            <a:r>
              <a:rPr lang="fr-FR" sz="1200" b="1">
                <a:solidFill>
                  <a:srgbClr val="000000"/>
                </a:solidFill>
              </a:rPr>
              <a:t>- Japon (</a:t>
            </a:r>
            <a:r>
              <a:rPr lang="fr-FR" sz="1200" b="1">
                <a:solidFill>
                  <a:srgbClr val="CC00CC"/>
                </a:solidFill>
              </a:rPr>
              <a:t>4 897 t</a:t>
            </a:r>
            <a:r>
              <a:rPr lang="fr-FR" sz="1200" b="1">
                <a:solidFill>
                  <a:srgbClr val="000000"/>
                </a:solidFill>
              </a:rPr>
              <a:t> et </a:t>
            </a:r>
            <a:r>
              <a:rPr lang="fr-FR" sz="1200" b="1">
                <a:solidFill>
                  <a:srgbClr val="CC3300"/>
                </a:solidFill>
              </a:rPr>
              <a:t>-510 t</a:t>
            </a:r>
            <a:r>
              <a:rPr lang="fr-FR" sz="1200" b="1">
                <a:solidFill>
                  <a:srgbClr val="000000"/>
                </a:solidFill>
              </a:rPr>
              <a:t>)</a:t>
            </a:r>
            <a:br>
              <a:rPr lang="fr-FR" sz="1200" b="1">
                <a:solidFill>
                  <a:srgbClr val="000000"/>
                </a:solidFill>
              </a:rPr>
            </a:br>
            <a:r>
              <a:rPr lang="fr-FR" sz="1200" b="1">
                <a:solidFill>
                  <a:srgbClr val="000000"/>
                </a:solidFill>
              </a:rPr>
              <a:t>- Inde (</a:t>
            </a:r>
            <a:r>
              <a:rPr lang="fr-FR" sz="1200" b="1">
                <a:solidFill>
                  <a:srgbClr val="CC00CC"/>
                </a:solidFill>
              </a:rPr>
              <a:t>270 t</a:t>
            </a:r>
            <a:r>
              <a:rPr lang="fr-FR" sz="1200" b="1">
                <a:solidFill>
                  <a:srgbClr val="000000"/>
                </a:solidFill>
              </a:rPr>
              <a:t> et </a:t>
            </a:r>
            <a:r>
              <a:rPr lang="fr-FR" sz="1200" b="1">
                <a:solidFill>
                  <a:srgbClr val="CC3300"/>
                </a:solidFill>
              </a:rPr>
              <a:t>-3 t</a:t>
            </a:r>
            <a:r>
              <a:rPr lang="fr-FR" sz="1200" b="1">
                <a:solidFill>
                  <a:srgbClr val="000000"/>
                </a:solidFill>
              </a:rPr>
              <a:t>)</a:t>
            </a:r>
          </a:p>
        </p:txBody>
      </p:sp>
      <p:sp>
        <p:nvSpPr>
          <p:cNvPr id="390187" name="Line 44"/>
          <p:cNvSpPr>
            <a:spLocks noChangeShapeType="1"/>
          </p:cNvSpPr>
          <p:nvPr/>
        </p:nvSpPr>
        <p:spPr bwMode="auto">
          <a:xfrm flipV="1">
            <a:off x="4498975" y="981075"/>
            <a:ext cx="360363" cy="287338"/>
          </a:xfrm>
          <a:prstGeom prst="line">
            <a:avLst/>
          </a:prstGeom>
          <a:noFill/>
          <a:ln w="38100">
            <a:solidFill>
              <a:srgbClr val="CC3300"/>
            </a:solidFill>
            <a:round/>
            <a:headEnd/>
            <a:tailEnd type="triangle" w="med" len="med"/>
          </a:ln>
        </p:spPr>
        <p:txBody>
          <a:bodyPr/>
          <a:lstStyle/>
          <a:p>
            <a:endParaRPr lang="fr-FR">
              <a:solidFill>
                <a:srgbClr val="000000"/>
              </a:solidFill>
            </a:endParaRPr>
          </a:p>
        </p:txBody>
      </p:sp>
      <p:sp>
        <p:nvSpPr>
          <p:cNvPr id="390188" name="Line 45"/>
          <p:cNvSpPr>
            <a:spLocks noChangeShapeType="1"/>
          </p:cNvSpPr>
          <p:nvPr/>
        </p:nvSpPr>
        <p:spPr bwMode="auto">
          <a:xfrm flipH="1">
            <a:off x="4716463" y="1125538"/>
            <a:ext cx="287337" cy="215900"/>
          </a:xfrm>
          <a:prstGeom prst="line">
            <a:avLst/>
          </a:prstGeom>
          <a:noFill/>
          <a:ln w="38100">
            <a:solidFill>
              <a:srgbClr val="CC00CC"/>
            </a:solidFill>
            <a:round/>
            <a:headEnd/>
            <a:tailEnd type="triangle" w="med" len="med"/>
          </a:ln>
        </p:spPr>
        <p:txBody>
          <a:bodyPr/>
          <a:lstStyle/>
          <a:p>
            <a:endParaRPr lang="fr-FR">
              <a:solidFill>
                <a:srgbClr val="000000"/>
              </a:solidFill>
            </a:endParaRPr>
          </a:p>
        </p:txBody>
      </p:sp>
      <p:sp>
        <p:nvSpPr>
          <p:cNvPr id="390189" name="Text Box 46"/>
          <p:cNvSpPr txBox="1">
            <a:spLocks noChangeArrowheads="1"/>
          </p:cNvSpPr>
          <p:nvPr/>
        </p:nvSpPr>
        <p:spPr bwMode="auto">
          <a:xfrm>
            <a:off x="4716463" y="765175"/>
            <a:ext cx="2232025" cy="304800"/>
          </a:xfrm>
          <a:prstGeom prst="rect">
            <a:avLst/>
          </a:prstGeom>
          <a:noFill/>
          <a:ln w="9525">
            <a:noFill/>
            <a:miter lim="800000"/>
            <a:headEnd/>
            <a:tailEnd/>
          </a:ln>
        </p:spPr>
        <p:txBody>
          <a:bodyPr>
            <a:spAutoFit/>
          </a:bodyPr>
          <a:lstStyle/>
          <a:p>
            <a:pPr>
              <a:spcBef>
                <a:spcPct val="50000"/>
              </a:spcBef>
            </a:pPr>
            <a:r>
              <a:rPr lang="fr-FR" sz="1400" b="1">
                <a:solidFill>
                  <a:srgbClr val="CC3300"/>
                </a:solidFill>
              </a:rPr>
              <a:t>- 190 t </a:t>
            </a:r>
            <a:r>
              <a:rPr lang="fr-FR" sz="1000" b="1">
                <a:solidFill>
                  <a:srgbClr val="CC3300"/>
                </a:solidFill>
              </a:rPr>
              <a:t>(Europe hors UE)</a:t>
            </a:r>
          </a:p>
        </p:txBody>
      </p:sp>
      <p:sp>
        <p:nvSpPr>
          <p:cNvPr id="390190" name="Text Box 47"/>
          <p:cNvSpPr txBox="1">
            <a:spLocks noChangeArrowheads="1"/>
          </p:cNvSpPr>
          <p:nvPr/>
        </p:nvSpPr>
        <p:spPr bwMode="auto">
          <a:xfrm>
            <a:off x="4932363" y="981075"/>
            <a:ext cx="1879600" cy="304800"/>
          </a:xfrm>
          <a:prstGeom prst="rect">
            <a:avLst/>
          </a:prstGeom>
          <a:noFill/>
          <a:ln w="9525">
            <a:noFill/>
            <a:miter lim="800000"/>
            <a:headEnd/>
            <a:tailEnd/>
          </a:ln>
        </p:spPr>
        <p:txBody>
          <a:bodyPr>
            <a:spAutoFit/>
          </a:bodyPr>
          <a:lstStyle/>
          <a:p>
            <a:pPr>
              <a:spcBef>
                <a:spcPct val="50000"/>
              </a:spcBef>
            </a:pPr>
            <a:r>
              <a:rPr lang="fr-FR" sz="1400" b="1">
                <a:solidFill>
                  <a:srgbClr val="CC00CC"/>
                </a:solidFill>
              </a:rPr>
              <a:t>3 519 t </a:t>
            </a:r>
            <a:r>
              <a:rPr lang="fr-FR" sz="1000" b="1">
                <a:solidFill>
                  <a:srgbClr val="CC00CC"/>
                </a:solidFill>
              </a:rPr>
              <a:t>(Europe hors UE)</a:t>
            </a:r>
            <a:endParaRPr lang="fr-FR" sz="1400" b="1">
              <a:solidFill>
                <a:srgbClr val="CC00CC"/>
              </a:solidFill>
            </a:endParaRPr>
          </a:p>
        </p:txBody>
      </p:sp>
      <p:sp>
        <p:nvSpPr>
          <p:cNvPr id="390191" name="Text Box 48"/>
          <p:cNvSpPr txBox="1">
            <a:spLocks noChangeArrowheads="1"/>
          </p:cNvSpPr>
          <p:nvPr/>
        </p:nvSpPr>
        <p:spPr bwMode="auto">
          <a:xfrm>
            <a:off x="250825" y="4941888"/>
            <a:ext cx="8785225" cy="784225"/>
          </a:xfrm>
          <a:prstGeom prst="rect">
            <a:avLst/>
          </a:prstGeom>
          <a:solidFill>
            <a:srgbClr val="FFFF00"/>
          </a:solidFill>
          <a:ln w="9525">
            <a:noFill/>
            <a:miter lim="800000"/>
            <a:headEnd/>
            <a:tailEnd/>
          </a:ln>
        </p:spPr>
        <p:txBody>
          <a:bodyPr>
            <a:spAutoFit/>
          </a:bodyPr>
          <a:lstStyle/>
          <a:p>
            <a:pPr>
              <a:spcBef>
                <a:spcPct val="50000"/>
              </a:spcBef>
            </a:pPr>
            <a:r>
              <a:rPr lang="fr-FR">
                <a:solidFill>
                  <a:srgbClr val="FF0000"/>
                </a:solidFill>
              </a:rPr>
              <a:t>Augmentation significative des exportations de chutes vers les USA en 2011 / 2012 !</a:t>
            </a:r>
          </a:p>
          <a:p>
            <a:pPr>
              <a:spcBef>
                <a:spcPct val="50000"/>
              </a:spcBef>
            </a:pPr>
            <a:r>
              <a:rPr lang="fr-FR">
                <a:solidFill>
                  <a:srgbClr val="FF0000"/>
                </a:solidFill>
              </a:rPr>
              <a:t>En 2012, l’Europe a exporté 8400 tonnes de chutes vers les US.</a:t>
            </a:r>
          </a:p>
        </p:txBody>
      </p:sp>
      <p:sp>
        <p:nvSpPr>
          <p:cNvPr id="390192" name="Espace réservé du pied de page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smtClean="0">
              <a:solidFill>
                <a:srgbClr val="000000"/>
              </a:solidFill>
            </a:endParaRPr>
          </a:p>
        </p:txBody>
      </p:sp>
      <p:sp>
        <p:nvSpPr>
          <p:cNvPr id="50" name="ZoneTexte 49"/>
          <p:cNvSpPr txBox="1"/>
          <p:nvPr/>
        </p:nvSpPr>
        <p:spPr>
          <a:xfrm>
            <a:off x="1547664" y="116632"/>
            <a:ext cx="3024336" cy="369332"/>
          </a:xfrm>
          <a:prstGeom prst="rect">
            <a:avLst/>
          </a:prstGeom>
          <a:noFill/>
        </p:spPr>
        <p:txBody>
          <a:bodyPr wrap="square" rtlCol="0">
            <a:spAutoFit/>
          </a:bodyPr>
          <a:lstStyle/>
          <a:p>
            <a:r>
              <a:rPr lang="fr-FR" dirty="0" smtClean="0"/>
              <a:t>Annexe 2</a:t>
            </a:r>
            <a:endParaRPr lang="fr-FR" dirty="0"/>
          </a:p>
        </p:txBody>
      </p:sp>
    </p:spTree>
    <p:extLst>
      <p:ext uri="{BB962C8B-B14F-4D97-AF65-F5344CB8AC3E}">
        <p14:creationId xmlns:p14="http://schemas.microsoft.com/office/powerpoint/2010/main" val="862769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2"/>
          <p:cNvPicPr>
            <a:picLocks noChangeAspect="1" noChangeArrowheads="1"/>
          </p:cNvPicPr>
          <p:nvPr/>
        </p:nvPicPr>
        <p:blipFill>
          <a:blip r:embed="rId2"/>
          <a:srcRect/>
          <a:stretch>
            <a:fillRect/>
          </a:stretch>
        </p:blipFill>
        <p:spPr bwMode="auto">
          <a:xfrm>
            <a:off x="896938" y="777875"/>
            <a:ext cx="7131050" cy="5191125"/>
          </a:xfrm>
          <a:prstGeom prst="rect">
            <a:avLst/>
          </a:prstGeom>
          <a:noFill/>
          <a:ln w="9525">
            <a:noFill/>
            <a:miter lim="800000"/>
            <a:headEnd/>
            <a:tailEnd/>
          </a:ln>
        </p:spPr>
      </p:pic>
      <p:sp>
        <p:nvSpPr>
          <p:cNvPr id="392194" name="Text Box 4"/>
          <p:cNvSpPr txBox="1">
            <a:spLocks noChangeArrowheads="1"/>
          </p:cNvSpPr>
          <p:nvPr/>
        </p:nvSpPr>
        <p:spPr bwMode="auto">
          <a:xfrm>
            <a:off x="1403350" y="6092825"/>
            <a:ext cx="6624638" cy="336550"/>
          </a:xfrm>
          <a:prstGeom prst="rect">
            <a:avLst/>
          </a:prstGeom>
          <a:noFill/>
          <a:ln w="9525">
            <a:noFill/>
            <a:miter lim="800000"/>
            <a:headEnd/>
            <a:tailEnd/>
          </a:ln>
        </p:spPr>
        <p:txBody>
          <a:bodyPr>
            <a:spAutoFit/>
          </a:bodyPr>
          <a:lstStyle/>
          <a:p>
            <a:pPr>
              <a:spcBef>
                <a:spcPct val="50000"/>
              </a:spcBef>
            </a:pPr>
            <a:r>
              <a:rPr lang="en-GB" sz="1600">
                <a:solidFill>
                  <a:srgbClr val="000000"/>
                </a:solidFill>
                <a:latin typeface="Calibri" pitchFamily="34" charset="0"/>
              </a:rPr>
              <a:t>ITA 2011, San Diego.</a:t>
            </a:r>
          </a:p>
        </p:txBody>
      </p:sp>
      <p:sp>
        <p:nvSpPr>
          <p:cNvPr id="2" name="Espace réservé du pied de page 1"/>
          <p:cNvSpPr>
            <a:spLocks noGrp="1"/>
          </p:cNvSpPr>
          <p:nvPr>
            <p:ph type="ftr" sz="quarter" idx="10"/>
          </p:nvPr>
        </p:nvSpPr>
        <p:spPr/>
        <p:txBody>
          <a:bodyPr/>
          <a:lstStyle/>
          <a:p>
            <a:pPr>
              <a:defRPr/>
            </a:pPr>
            <a:endParaRPr lang="en-GB">
              <a:solidFill>
                <a:srgbClr val="000000"/>
              </a:solidFill>
            </a:endParaRPr>
          </a:p>
        </p:txBody>
      </p:sp>
      <p:sp>
        <p:nvSpPr>
          <p:cNvPr id="3" name="Espace réservé du numéro de diapositive 2"/>
          <p:cNvSpPr>
            <a:spLocks noGrp="1"/>
          </p:cNvSpPr>
          <p:nvPr>
            <p:ph type="sldNum" sz="quarter" idx="11"/>
          </p:nvPr>
        </p:nvSpPr>
        <p:spPr/>
        <p:txBody>
          <a:bodyPr/>
          <a:lstStyle/>
          <a:p>
            <a:pPr>
              <a:defRPr/>
            </a:pPr>
            <a:fld id="{B30E43BD-9773-41AB-AF3C-6BEF0587C678}" type="slidenum">
              <a:rPr lang="fr-FR" smtClean="0">
                <a:solidFill>
                  <a:srgbClr val="000000"/>
                </a:solidFill>
              </a:rPr>
              <a:pPr>
                <a:defRPr/>
              </a:pPr>
              <a:t>28</a:t>
            </a:fld>
            <a:endParaRPr lang="fr-FR" dirty="0">
              <a:solidFill>
                <a:srgbClr val="000000"/>
              </a:solidFill>
            </a:endParaRPr>
          </a:p>
        </p:txBody>
      </p:sp>
      <p:sp>
        <p:nvSpPr>
          <p:cNvPr id="6" name="ZoneTexte 5"/>
          <p:cNvSpPr txBox="1"/>
          <p:nvPr/>
        </p:nvSpPr>
        <p:spPr>
          <a:xfrm>
            <a:off x="1547664" y="116632"/>
            <a:ext cx="3024336" cy="369332"/>
          </a:xfrm>
          <a:prstGeom prst="rect">
            <a:avLst/>
          </a:prstGeom>
          <a:noFill/>
        </p:spPr>
        <p:txBody>
          <a:bodyPr wrap="square" rtlCol="0">
            <a:spAutoFit/>
          </a:bodyPr>
          <a:lstStyle/>
          <a:p>
            <a:r>
              <a:rPr lang="fr-FR" dirty="0" smtClean="0"/>
              <a:t>Annexe 3</a:t>
            </a:r>
            <a:endParaRPr lang="fr-FR" dirty="0"/>
          </a:p>
        </p:txBody>
      </p:sp>
    </p:spTree>
    <p:extLst>
      <p:ext uri="{BB962C8B-B14F-4D97-AF65-F5344CB8AC3E}">
        <p14:creationId xmlns:p14="http://schemas.microsoft.com/office/powerpoint/2010/main" val="3856805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6"/>
          <p:cNvSpPr>
            <a:spLocks noChangeArrowheads="1"/>
          </p:cNvSpPr>
          <p:nvPr/>
        </p:nvSpPr>
        <p:spPr bwMode="auto">
          <a:xfrm>
            <a:off x="519113" y="474663"/>
            <a:ext cx="8229600" cy="650875"/>
          </a:xfrm>
          <a:prstGeom prst="rect">
            <a:avLst/>
          </a:prstGeom>
          <a:noFill/>
          <a:ln w="9525">
            <a:noFill/>
            <a:miter lim="800000"/>
            <a:headEnd/>
            <a:tailEnd/>
          </a:ln>
        </p:spPr>
        <p:txBody>
          <a:bodyPr anchor="ctr"/>
          <a:lstStyle/>
          <a:p>
            <a:r>
              <a:rPr lang="fr-FR" sz="2000" b="1">
                <a:solidFill>
                  <a:srgbClr val="000000"/>
                </a:solidFill>
                <a:latin typeface="Calibri" pitchFamily="34" charset="0"/>
              </a:rPr>
              <a:t>Evolution des prix TA6V : </a:t>
            </a:r>
            <a:br>
              <a:rPr lang="fr-FR" sz="2000" b="1">
                <a:solidFill>
                  <a:srgbClr val="000000"/>
                </a:solidFill>
                <a:latin typeface="Calibri" pitchFamily="34" charset="0"/>
              </a:rPr>
            </a:br>
            <a:r>
              <a:rPr lang="fr-FR" sz="2000" b="1">
                <a:solidFill>
                  <a:srgbClr val="000000"/>
                </a:solidFill>
                <a:latin typeface="Calibri" pitchFamily="34" charset="0"/>
              </a:rPr>
              <a:t>Eponge, lingot, massif, copeaux et ferro-titane.</a:t>
            </a:r>
          </a:p>
        </p:txBody>
      </p:sp>
      <p:sp>
        <p:nvSpPr>
          <p:cNvPr id="2" name="Espace réservé du pied de page 1"/>
          <p:cNvSpPr>
            <a:spLocks noGrp="1"/>
          </p:cNvSpPr>
          <p:nvPr>
            <p:ph type="ftr" sz="quarter" idx="10"/>
          </p:nvPr>
        </p:nvSpPr>
        <p:spPr/>
        <p:txBody>
          <a:bodyPr/>
          <a:lstStyle/>
          <a:p>
            <a:pPr>
              <a:defRPr/>
            </a:pPr>
            <a:endParaRPr lang="en-GB">
              <a:solidFill>
                <a:srgbClr val="000000"/>
              </a:solidFill>
            </a:endParaRPr>
          </a:p>
        </p:txBody>
      </p:sp>
      <p:sp>
        <p:nvSpPr>
          <p:cNvPr id="3" name="Espace réservé du numéro de diapositive 2"/>
          <p:cNvSpPr>
            <a:spLocks noGrp="1"/>
          </p:cNvSpPr>
          <p:nvPr>
            <p:ph type="sldNum" sz="quarter" idx="11"/>
          </p:nvPr>
        </p:nvSpPr>
        <p:spPr/>
        <p:txBody>
          <a:bodyPr/>
          <a:lstStyle/>
          <a:p>
            <a:pPr>
              <a:defRPr/>
            </a:pPr>
            <a:fld id="{62E88E39-3B42-44E3-8C81-62F09C91EB7B}" type="slidenum">
              <a:rPr lang="fr-FR" smtClean="0">
                <a:solidFill>
                  <a:srgbClr val="000000"/>
                </a:solidFill>
              </a:rPr>
              <a:pPr>
                <a:defRPr/>
              </a:pPr>
              <a:t>29</a:t>
            </a:fld>
            <a:endParaRPr lang="fr-FR" dirty="0">
              <a:solidFill>
                <a:srgbClr val="000000"/>
              </a:solidFill>
            </a:endParaRPr>
          </a:p>
        </p:txBody>
      </p:sp>
      <p:graphicFrame>
        <p:nvGraphicFramePr>
          <p:cNvPr id="6" name="Graphique 5"/>
          <p:cNvGraphicFramePr>
            <a:graphicFrameLocks noGrp="1"/>
          </p:cNvGraphicFramePr>
          <p:nvPr>
            <p:extLst>
              <p:ext uri="{D42A27DB-BD31-4B8C-83A1-F6EECF244321}">
                <p14:modId xmlns:p14="http://schemas.microsoft.com/office/powerpoint/2010/main" val="364339606"/>
              </p:ext>
            </p:extLst>
          </p:nvPr>
        </p:nvGraphicFramePr>
        <p:xfrm>
          <a:off x="677417" y="1125538"/>
          <a:ext cx="7912992" cy="5309443"/>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1547664" y="116632"/>
            <a:ext cx="3024336" cy="369332"/>
          </a:xfrm>
          <a:prstGeom prst="rect">
            <a:avLst/>
          </a:prstGeom>
          <a:noFill/>
        </p:spPr>
        <p:txBody>
          <a:bodyPr wrap="square" rtlCol="0">
            <a:spAutoFit/>
          </a:bodyPr>
          <a:lstStyle/>
          <a:p>
            <a:r>
              <a:rPr lang="fr-FR" dirty="0" smtClean="0"/>
              <a:t>Annexe 4</a:t>
            </a:r>
            <a:endParaRPr lang="fr-FR" dirty="0"/>
          </a:p>
        </p:txBody>
      </p:sp>
    </p:spTree>
    <p:extLst>
      <p:ext uri="{BB962C8B-B14F-4D97-AF65-F5344CB8AC3E}">
        <p14:creationId xmlns:p14="http://schemas.microsoft.com/office/powerpoint/2010/main" val="139130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re 1"/>
          <p:cNvSpPr>
            <a:spLocks noGrp="1"/>
          </p:cNvSpPr>
          <p:nvPr>
            <p:ph type="title" idx="4294967295"/>
          </p:nvPr>
        </p:nvSpPr>
        <p:spPr>
          <a:xfrm>
            <a:off x="1042988" y="3003550"/>
            <a:ext cx="7416800" cy="1289050"/>
          </a:xfrm>
        </p:spPr>
        <p:txBody>
          <a:bodyPr/>
          <a:lstStyle/>
          <a:p>
            <a:pPr algn="ctr"/>
            <a:r>
              <a:rPr lang="fr-FR" sz="3600" smtClean="0"/>
              <a:t>Les enjeux du projet EcoTitanium</a:t>
            </a:r>
            <a:endParaRPr lang="en-US" sz="3600" smtClean="0"/>
          </a:p>
        </p:txBody>
      </p:sp>
      <p:sp>
        <p:nvSpPr>
          <p:cNvPr id="394242" name="Espace réservé du pied de page 1"/>
          <p:cNvSpPr txBox="1">
            <a:spLocks noGrp="1"/>
          </p:cNvSpPr>
          <p:nvPr/>
        </p:nvSpPr>
        <p:spPr bwMode="auto">
          <a:xfrm>
            <a:off x="5205413" y="6486525"/>
            <a:ext cx="2895600" cy="268288"/>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394243" name="Espace réservé du pied de page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smtClean="0"/>
          </a:p>
        </p:txBody>
      </p:sp>
      <p:sp>
        <p:nvSpPr>
          <p:cNvPr id="3" name="Espace réservé du numéro de diapositive 2"/>
          <p:cNvSpPr>
            <a:spLocks noGrp="1"/>
          </p:cNvSpPr>
          <p:nvPr>
            <p:ph type="sldNum" sz="quarter" idx="11"/>
          </p:nvPr>
        </p:nvSpPr>
        <p:spPr/>
        <p:txBody>
          <a:bodyPr/>
          <a:lstStyle/>
          <a:p>
            <a:pPr>
              <a:defRPr/>
            </a:pPr>
            <a:fld id="{613DE7A1-C898-4C90-9DAE-FA302CDCD478}" type="slidenum">
              <a:rPr lang="fr-FR" smtClean="0"/>
              <a:pPr>
                <a:defRPr/>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3"/>
          <p:cNvSpPr>
            <a:spLocks noGrp="1" noChangeArrowheads="1"/>
          </p:cNvSpPr>
          <p:nvPr>
            <p:ph type="body" idx="4294967295"/>
          </p:nvPr>
        </p:nvSpPr>
        <p:spPr>
          <a:xfrm>
            <a:off x="179388" y="1052513"/>
            <a:ext cx="8641084" cy="4824412"/>
          </a:xfrm>
        </p:spPr>
        <p:txBody>
          <a:bodyPr/>
          <a:lstStyle/>
          <a:p>
            <a:pPr eaLnBrk="1" hangingPunct="1">
              <a:lnSpc>
                <a:spcPct val="80000"/>
              </a:lnSpc>
            </a:pPr>
            <a:endParaRPr lang="fr-FR" sz="1600" dirty="0" smtClean="0"/>
          </a:p>
          <a:p>
            <a:pPr eaLnBrk="1" hangingPunct="1">
              <a:lnSpc>
                <a:spcPct val="80000"/>
              </a:lnSpc>
            </a:pPr>
            <a:r>
              <a:rPr lang="fr-FR" sz="1600" dirty="0" smtClean="0"/>
              <a:t>L’Europe est un acteur mondial majeur dans l’industrie aéronautique. Or, elle ne maîtrise pas la filière d’approvisionnement de cette matière première stratégique. Elle ne possède pas de moyens de recyclage du titane. </a:t>
            </a:r>
            <a:r>
              <a:rPr lang="fr-FR" sz="1600" dirty="0" smtClean="0"/>
              <a:t>L’état participe à hauteur de 41 % aux fonds propres d’</a:t>
            </a:r>
            <a:r>
              <a:rPr lang="fr-FR" sz="1600" dirty="0" err="1" smtClean="0"/>
              <a:t>EcoTitanium</a:t>
            </a:r>
            <a:r>
              <a:rPr lang="fr-FR" sz="1600" dirty="0" smtClean="0"/>
              <a:t> (voir annexe 1, autorisation d’engagement de l’Etat par le Premier Ministre).</a:t>
            </a:r>
            <a:endParaRPr lang="fr-FR" sz="1600" dirty="0" smtClean="0"/>
          </a:p>
          <a:p>
            <a:pPr eaLnBrk="1" hangingPunct="1">
              <a:lnSpc>
                <a:spcPct val="80000"/>
              </a:lnSpc>
            </a:pPr>
            <a:endParaRPr lang="fr-FR" sz="1600" dirty="0" smtClean="0"/>
          </a:p>
          <a:p>
            <a:pPr eaLnBrk="1" hangingPunct="1">
              <a:lnSpc>
                <a:spcPct val="80000"/>
              </a:lnSpc>
            </a:pPr>
            <a:r>
              <a:rPr lang="fr-FR" sz="1600" dirty="0" smtClean="0"/>
              <a:t>Cette situation profite pleinement aux producteurs U.S. qui collectent et recyclent les chutes nobles produites en </a:t>
            </a:r>
            <a:r>
              <a:rPr lang="fr-FR" sz="1600" dirty="0" smtClean="0"/>
              <a:t>Europe (voir annexes 2 et 3).</a:t>
            </a:r>
            <a:endParaRPr lang="fr-FR" sz="1600" dirty="0" smtClean="0"/>
          </a:p>
          <a:p>
            <a:pPr eaLnBrk="1" hangingPunct="1">
              <a:lnSpc>
                <a:spcPct val="80000"/>
              </a:lnSpc>
            </a:pPr>
            <a:endParaRPr lang="fr-FR" sz="1600" dirty="0" smtClean="0"/>
          </a:p>
          <a:p>
            <a:pPr eaLnBrk="1" hangingPunct="1">
              <a:lnSpc>
                <a:spcPct val="80000"/>
              </a:lnSpc>
            </a:pPr>
            <a:r>
              <a:rPr lang="fr-FR" sz="1600" dirty="0" smtClean="0"/>
              <a:t>L’objectif du projet est de construire et d’exploiter la première unité de recyclage de titane aéronautique en Europe pour amener notre filière de Titane UKAD au meilleur niveau mondial de compétitivité. </a:t>
            </a:r>
          </a:p>
          <a:p>
            <a:pPr eaLnBrk="1" hangingPunct="1">
              <a:lnSpc>
                <a:spcPct val="80000"/>
              </a:lnSpc>
            </a:pPr>
            <a:endParaRPr lang="fr-FR" sz="1600" dirty="0" smtClean="0"/>
          </a:p>
          <a:p>
            <a:pPr eaLnBrk="1" hangingPunct="1">
              <a:lnSpc>
                <a:spcPct val="80000"/>
              </a:lnSpc>
            </a:pPr>
            <a:r>
              <a:rPr lang="fr-FR" sz="1600" dirty="0" smtClean="0"/>
              <a:t>Ce projet s’inscrit dans une politique de développement durable.</a:t>
            </a:r>
          </a:p>
          <a:p>
            <a:pPr eaLnBrk="1" hangingPunct="1">
              <a:lnSpc>
                <a:spcPct val="80000"/>
              </a:lnSpc>
            </a:pPr>
            <a:endParaRPr lang="fr-FR" sz="1600" dirty="0" smtClean="0"/>
          </a:p>
          <a:p>
            <a:pPr eaLnBrk="1" hangingPunct="1">
              <a:lnSpc>
                <a:spcPct val="80000"/>
              </a:lnSpc>
            </a:pPr>
            <a:r>
              <a:rPr lang="fr-FR" sz="1600" dirty="0" smtClean="0"/>
              <a:t>Cette unité serait installée en Auvergne à proximité immédiate d’UKAD, qui a été inaugurée en septembre 2011.</a:t>
            </a:r>
          </a:p>
          <a:p>
            <a:pPr eaLnBrk="1" hangingPunct="1">
              <a:lnSpc>
                <a:spcPct val="80000"/>
              </a:lnSpc>
            </a:pPr>
            <a:endParaRPr lang="fr-FR" sz="1600" dirty="0" smtClean="0"/>
          </a:p>
          <a:p>
            <a:pPr eaLnBrk="1" hangingPunct="1">
              <a:lnSpc>
                <a:spcPct val="80000"/>
              </a:lnSpc>
            </a:pPr>
            <a:r>
              <a:rPr lang="fr-FR" sz="1600" dirty="0" smtClean="0"/>
              <a:t>Nous avons une opportunité unique avec le démarrage des programmes A350</a:t>
            </a:r>
            <a:r>
              <a:rPr lang="fr-FR" sz="1600" dirty="0" smtClean="0"/>
              <a:t>, A320 </a:t>
            </a:r>
            <a:r>
              <a:rPr lang="fr-FR" sz="1600" dirty="0" err="1" smtClean="0"/>
              <a:t>neo</a:t>
            </a:r>
            <a:r>
              <a:rPr lang="fr-FR" sz="1600" dirty="0" smtClean="0"/>
              <a:t> et B787 de </a:t>
            </a:r>
            <a:r>
              <a:rPr lang="fr-FR" sz="1600" dirty="0" smtClean="0"/>
              <a:t>mettre en place les circuits de collecte européens pour alimenter une usine de recyclage de titane aéronautique en France.</a:t>
            </a:r>
          </a:p>
        </p:txBody>
      </p:sp>
      <p:sp>
        <p:nvSpPr>
          <p:cNvPr id="395266" name="Espace réservé du pied de page 1"/>
          <p:cNvSpPr txBox="1">
            <a:spLocks noGrp="1"/>
          </p:cNvSpPr>
          <p:nvPr/>
        </p:nvSpPr>
        <p:spPr bwMode="auto">
          <a:xfrm>
            <a:off x="5205413" y="6453188"/>
            <a:ext cx="2895600" cy="268287"/>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395267"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Contexte et objectif du</a:t>
            </a:r>
            <a:r>
              <a:rPr lang="fr-FR" smtClean="0"/>
              <a:t> projet</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9E851BF5-4814-464D-A448-8598EF37CEE1}" type="slidenum">
              <a:rPr lang="fr-FR" smtClean="0"/>
              <a:pPr>
                <a:defRPr/>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BDF60B48-48D5-4F3D-942E-998949F2A338}" type="slidenum">
              <a:rPr lang="fr-FR"/>
              <a:pPr>
                <a:defRPr/>
              </a:pPr>
              <a:t>5</a:t>
            </a:fld>
            <a:endParaRPr lang="fr-FR" dirty="0"/>
          </a:p>
        </p:txBody>
      </p:sp>
      <p:sp>
        <p:nvSpPr>
          <p:cNvPr id="21507" name="Rectangle 3"/>
          <p:cNvSpPr>
            <a:spLocks noGrp="1" noChangeArrowheads="1"/>
          </p:cNvSpPr>
          <p:nvPr>
            <p:ph type="body" idx="4294967295"/>
          </p:nvPr>
        </p:nvSpPr>
        <p:spPr>
          <a:xfrm>
            <a:off x="179388" y="1052513"/>
            <a:ext cx="8713787" cy="4824412"/>
          </a:xfrm>
        </p:spPr>
        <p:txBody>
          <a:bodyPr/>
          <a:lstStyle/>
          <a:p>
            <a:pPr marL="457200" lvl="1" indent="0" eaLnBrk="1" hangingPunct="1">
              <a:lnSpc>
                <a:spcPct val="90000"/>
              </a:lnSpc>
              <a:buNone/>
              <a:defRPr/>
            </a:pPr>
            <a:endParaRPr lang="fr-FR" sz="1400" dirty="0" smtClean="0"/>
          </a:p>
          <a:p>
            <a:pPr eaLnBrk="1" hangingPunct="1">
              <a:lnSpc>
                <a:spcPct val="90000"/>
              </a:lnSpc>
              <a:defRPr/>
            </a:pPr>
            <a:r>
              <a:rPr lang="fr-FR" sz="1600" dirty="0" smtClean="0"/>
              <a:t>Avec un lancement du projet</a:t>
            </a:r>
            <a:r>
              <a:rPr lang="fr-FR" sz="1600" dirty="0" smtClean="0"/>
              <a:t> </a:t>
            </a:r>
            <a:r>
              <a:rPr lang="fr-FR" sz="1600" dirty="0" smtClean="0"/>
              <a:t>en 2013 :</a:t>
            </a:r>
            <a:endParaRPr lang="fr-FR" sz="1600" i="1" dirty="0" smtClean="0"/>
          </a:p>
          <a:p>
            <a:pPr eaLnBrk="1" hangingPunct="1">
              <a:lnSpc>
                <a:spcPct val="90000"/>
              </a:lnSpc>
              <a:buFont typeface="Wingdings" pitchFamily="2" charset="2"/>
              <a:buNone/>
              <a:defRPr/>
            </a:pPr>
            <a:endParaRPr lang="fr-FR" sz="1600" dirty="0" smtClean="0"/>
          </a:p>
          <a:p>
            <a:pPr lvl="1" eaLnBrk="1" hangingPunct="1">
              <a:lnSpc>
                <a:spcPct val="90000"/>
              </a:lnSpc>
              <a:defRPr/>
            </a:pPr>
            <a:r>
              <a:rPr lang="fr-FR" sz="1400" dirty="0" smtClean="0"/>
              <a:t>L’unité </a:t>
            </a:r>
            <a:r>
              <a:rPr lang="fr-FR" sz="1400" dirty="0" smtClean="0"/>
              <a:t>démarrera </a:t>
            </a:r>
            <a:r>
              <a:rPr lang="fr-FR" sz="1400" dirty="0" smtClean="0"/>
              <a:t>en 2016 avec la phase de </a:t>
            </a:r>
            <a:r>
              <a:rPr lang="fr-FR" sz="1400" dirty="0" smtClean="0"/>
              <a:t>qualification. </a:t>
            </a:r>
            <a:r>
              <a:rPr lang="fr-FR" sz="1400" dirty="0"/>
              <a:t>L</a:t>
            </a:r>
            <a:r>
              <a:rPr lang="fr-FR" sz="1400" dirty="0" smtClean="0"/>
              <a:t>a </a:t>
            </a:r>
            <a:r>
              <a:rPr lang="fr-FR" sz="1400" dirty="0" smtClean="0"/>
              <a:t>montée en </a:t>
            </a:r>
            <a:r>
              <a:rPr lang="fr-FR" sz="1400" dirty="0" smtClean="0"/>
              <a:t>régime commencera </a:t>
            </a:r>
            <a:r>
              <a:rPr lang="fr-FR" sz="1400" dirty="0" smtClean="0"/>
              <a:t>à partir de </a:t>
            </a:r>
            <a:r>
              <a:rPr lang="fr-FR" sz="1400" dirty="0" smtClean="0"/>
              <a:t>2017 </a:t>
            </a:r>
            <a:r>
              <a:rPr lang="fr-FR" sz="1400" dirty="0" smtClean="0"/>
              <a:t>pour être à plein régime en </a:t>
            </a:r>
            <a:r>
              <a:rPr lang="fr-FR" sz="1400" dirty="0" smtClean="0"/>
              <a:t>2021. </a:t>
            </a:r>
            <a:r>
              <a:rPr lang="fr-FR" sz="1400" dirty="0" smtClean="0"/>
              <a:t>Elle </a:t>
            </a:r>
            <a:r>
              <a:rPr lang="fr-FR" sz="1400" dirty="0" smtClean="0"/>
              <a:t>produira </a:t>
            </a:r>
            <a:r>
              <a:rPr lang="fr-FR" sz="1400" dirty="0" smtClean="0"/>
              <a:t>4 000 tonnes de lingots par an.</a:t>
            </a:r>
          </a:p>
          <a:p>
            <a:pPr eaLnBrk="1" hangingPunct="1">
              <a:lnSpc>
                <a:spcPct val="90000"/>
              </a:lnSpc>
              <a:buFont typeface="Wingdings" pitchFamily="2" charset="2"/>
              <a:buNone/>
              <a:defRPr/>
            </a:pPr>
            <a:endParaRPr lang="fr-FR" sz="1600" dirty="0" smtClean="0"/>
          </a:p>
          <a:p>
            <a:pPr lvl="1" eaLnBrk="1" hangingPunct="1">
              <a:lnSpc>
                <a:spcPct val="90000"/>
              </a:lnSpc>
              <a:defRPr/>
            </a:pPr>
            <a:r>
              <a:rPr lang="fr-FR" sz="1400" dirty="0" smtClean="0"/>
              <a:t>L’organisation de la collecte des chutes se </a:t>
            </a:r>
            <a:r>
              <a:rPr lang="fr-FR" sz="1400" dirty="0" smtClean="0"/>
              <a:t>fera </a:t>
            </a:r>
            <a:r>
              <a:rPr lang="fr-FR" sz="1400" dirty="0" smtClean="0"/>
              <a:t>entre 2013 et 2016 via un prestataire externe (PRAXY). Ce délai </a:t>
            </a:r>
            <a:r>
              <a:rPr lang="fr-FR" sz="1400" dirty="0" smtClean="0"/>
              <a:t>permettra </a:t>
            </a:r>
            <a:r>
              <a:rPr lang="fr-FR" sz="1400" dirty="0" smtClean="0"/>
              <a:t>aussi aux grands donneurs </a:t>
            </a:r>
            <a:r>
              <a:rPr lang="fr-FR" sz="1400" dirty="0" smtClean="0"/>
              <a:t>d’ordre </a:t>
            </a:r>
            <a:r>
              <a:rPr lang="fr-FR" sz="1400" dirty="0" smtClean="0"/>
              <a:t>de renégocier les contrats avec </a:t>
            </a:r>
            <a:r>
              <a:rPr lang="fr-FR" sz="1400" dirty="0" smtClean="0"/>
              <a:t>leurs</a:t>
            </a:r>
            <a:r>
              <a:rPr lang="fr-FR" sz="1400" dirty="0" smtClean="0"/>
              <a:t> </a:t>
            </a:r>
            <a:r>
              <a:rPr lang="fr-FR" sz="1400" dirty="0" smtClean="0"/>
              <a:t>sous-traitants afin de mieux maîtriser la gestion de leurs chutes.</a:t>
            </a:r>
          </a:p>
          <a:p>
            <a:pPr marL="457200" lvl="1" indent="0" eaLnBrk="1" hangingPunct="1">
              <a:lnSpc>
                <a:spcPct val="90000"/>
              </a:lnSpc>
              <a:buFontTx/>
              <a:buNone/>
              <a:defRPr/>
            </a:pPr>
            <a:endParaRPr lang="fr-FR" sz="1400" dirty="0" smtClean="0"/>
          </a:p>
          <a:p>
            <a:pPr lvl="1" eaLnBrk="1" hangingPunct="1">
              <a:lnSpc>
                <a:spcPct val="90000"/>
              </a:lnSpc>
              <a:defRPr/>
            </a:pPr>
            <a:r>
              <a:rPr lang="fr-FR" sz="1400" dirty="0" smtClean="0"/>
              <a:t>Le traitement des </a:t>
            </a:r>
            <a:r>
              <a:rPr lang="fr-FR" sz="1400" dirty="0" smtClean="0"/>
              <a:t>chutes, étape essentielle du </a:t>
            </a:r>
            <a:r>
              <a:rPr lang="fr-FR" sz="1400" dirty="0" err="1" smtClean="0"/>
              <a:t>process</a:t>
            </a:r>
            <a:r>
              <a:rPr lang="fr-FR" sz="1400" dirty="0" smtClean="0"/>
              <a:t> de recyclage, sera </a:t>
            </a:r>
            <a:r>
              <a:rPr lang="fr-FR" sz="1400" dirty="0" smtClean="0"/>
              <a:t>réalisé par une filiale française du groupe ELG. ELG est un </a:t>
            </a:r>
            <a:r>
              <a:rPr lang="fr-FR" sz="1400" dirty="0" smtClean="0"/>
              <a:t>acteur homologué pour </a:t>
            </a:r>
            <a:r>
              <a:rPr lang="fr-FR" sz="1400" dirty="0" smtClean="0"/>
              <a:t>la préparation des chutes de titane.</a:t>
            </a:r>
          </a:p>
          <a:p>
            <a:pPr eaLnBrk="1" hangingPunct="1">
              <a:lnSpc>
                <a:spcPct val="90000"/>
              </a:lnSpc>
              <a:buFont typeface="Wingdings" pitchFamily="2" charset="2"/>
              <a:buNone/>
              <a:defRPr/>
            </a:pPr>
            <a:endParaRPr lang="fr-FR" sz="1600" dirty="0" smtClean="0"/>
          </a:p>
          <a:p>
            <a:pPr lvl="1" eaLnBrk="1" hangingPunct="1">
              <a:lnSpc>
                <a:spcPct val="90000"/>
              </a:lnSpc>
              <a:defRPr/>
            </a:pPr>
            <a:r>
              <a:rPr lang="fr-FR" sz="1400" dirty="0" smtClean="0"/>
              <a:t>Cette unité de recyclage </a:t>
            </a:r>
            <a:r>
              <a:rPr lang="fr-FR" sz="1400" dirty="0" smtClean="0"/>
              <a:t>permettra </a:t>
            </a:r>
            <a:r>
              <a:rPr lang="fr-FR" sz="1400" dirty="0" smtClean="0"/>
              <a:t>à nos clients d’avoir accès à des prix compétitifs, quelles que soient les fluctuations des coûts des matières premières, en échange d’un retour de </a:t>
            </a:r>
            <a:r>
              <a:rPr lang="fr-FR" sz="1400" dirty="0" smtClean="0"/>
              <a:t>chutes (voir annexe 4) </a:t>
            </a:r>
            <a:r>
              <a:rPr lang="fr-FR" sz="1400" dirty="0" smtClean="0"/>
              <a:t>: </a:t>
            </a:r>
          </a:p>
          <a:p>
            <a:pPr algn="ctr" eaLnBrk="1" hangingPunct="1">
              <a:lnSpc>
                <a:spcPct val="90000"/>
              </a:lnSpc>
              <a:buFont typeface="Wingdings" pitchFamily="2" charset="2"/>
              <a:buNone/>
              <a:defRPr/>
            </a:pPr>
            <a:endParaRPr lang="fr-FR" sz="1800" b="1" dirty="0"/>
          </a:p>
          <a:p>
            <a:pPr algn="ctr" eaLnBrk="1" hangingPunct="1">
              <a:lnSpc>
                <a:spcPct val="90000"/>
              </a:lnSpc>
              <a:buFont typeface="Wingdings" pitchFamily="2" charset="2"/>
              <a:buNone/>
              <a:defRPr/>
            </a:pPr>
            <a:r>
              <a:rPr lang="fr-FR" sz="1400" b="1" dirty="0" smtClean="0"/>
              <a:t>C’est le principe de l’Economie Circulaire</a:t>
            </a:r>
          </a:p>
          <a:p>
            <a:pPr eaLnBrk="1" hangingPunct="1">
              <a:lnSpc>
                <a:spcPct val="90000"/>
              </a:lnSpc>
              <a:buFont typeface="Wingdings" pitchFamily="2" charset="2"/>
              <a:buNone/>
              <a:defRPr/>
            </a:pPr>
            <a:endParaRPr lang="fr-FR" sz="1400" b="1" dirty="0" smtClean="0"/>
          </a:p>
          <a:p>
            <a:pPr eaLnBrk="1" hangingPunct="1">
              <a:lnSpc>
                <a:spcPct val="90000"/>
              </a:lnSpc>
              <a:buFont typeface="Wingdings" pitchFamily="2" charset="2"/>
              <a:buNone/>
              <a:defRPr/>
            </a:pPr>
            <a:endParaRPr lang="fr-FR" sz="1600" dirty="0" smtClean="0"/>
          </a:p>
          <a:p>
            <a:pPr eaLnBrk="1" hangingPunct="1">
              <a:lnSpc>
                <a:spcPct val="90000"/>
              </a:lnSpc>
              <a:defRPr/>
            </a:pPr>
            <a:endParaRPr lang="fr-FR" sz="1600" dirty="0" smtClean="0"/>
          </a:p>
          <a:p>
            <a:pPr eaLnBrk="1" hangingPunct="1">
              <a:lnSpc>
                <a:spcPct val="90000"/>
              </a:lnSpc>
              <a:buFont typeface="Wingdings" pitchFamily="2" charset="2"/>
              <a:buNone/>
              <a:defRPr/>
            </a:pPr>
            <a:endParaRPr lang="fr-FR" dirty="0" smtClean="0"/>
          </a:p>
        </p:txBody>
      </p:sp>
      <p:sp>
        <p:nvSpPr>
          <p:cNvPr id="396291" name="Espace réservé du pied de page 1"/>
          <p:cNvSpPr txBox="1">
            <a:spLocks noGrp="1"/>
          </p:cNvSpPr>
          <p:nvPr/>
        </p:nvSpPr>
        <p:spPr bwMode="auto">
          <a:xfrm>
            <a:off x="5205413" y="6453188"/>
            <a:ext cx="2895600" cy="268287"/>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396292"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Conditions de réussite</a:t>
            </a:r>
            <a:r>
              <a:rPr lang="fr-FR" smtClean="0"/>
              <a:t> du projet</a:t>
            </a:r>
          </a:p>
        </p:txBody>
      </p:sp>
      <p:sp>
        <p:nvSpPr>
          <p:cNvPr id="2" name="Espace réservé du pied de page 1"/>
          <p:cNvSpPr>
            <a:spLocks noGrp="1"/>
          </p:cNvSpPr>
          <p:nvPr>
            <p:ph type="ftr" sz="quarter" idx="10"/>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3"/>
          <p:cNvSpPr>
            <a:spLocks noGrp="1" noChangeArrowheads="1"/>
          </p:cNvSpPr>
          <p:nvPr>
            <p:ph type="body" idx="4294967295"/>
          </p:nvPr>
        </p:nvSpPr>
        <p:spPr>
          <a:xfrm>
            <a:off x="179388" y="981075"/>
            <a:ext cx="8713787" cy="5184775"/>
          </a:xfrm>
        </p:spPr>
        <p:txBody>
          <a:bodyPr/>
          <a:lstStyle/>
          <a:p>
            <a:pPr eaLnBrk="1" hangingPunct="1">
              <a:lnSpc>
                <a:spcPct val="90000"/>
              </a:lnSpc>
              <a:buFont typeface="Wingdings" pitchFamily="2" charset="2"/>
              <a:buNone/>
            </a:pPr>
            <a:r>
              <a:rPr lang="fr-FR" sz="1600" dirty="0" smtClean="0"/>
              <a:t>	Pour  élaborer des lingots de qualité aéronautique, nous avons choisi la technologie de fusion par torches plasma, plus adaptée que la technologie </a:t>
            </a:r>
            <a:r>
              <a:rPr lang="fr-FR" sz="1600" dirty="0" smtClean="0"/>
              <a:t>par canons à électrons </a:t>
            </a:r>
            <a:r>
              <a:rPr lang="fr-FR" sz="1600" dirty="0" smtClean="0"/>
              <a:t>pour refondre des chutes massives et maîtriser la composition chimique de l’alliages </a:t>
            </a:r>
            <a:r>
              <a:rPr lang="fr-FR" sz="1600" dirty="0" smtClean="0"/>
              <a:t>TA6V et des autres alliages de Titane ultérieurement.</a:t>
            </a:r>
            <a:endParaRPr lang="fr-FR" sz="1600" dirty="0" smtClean="0"/>
          </a:p>
          <a:p>
            <a:pPr eaLnBrk="1" hangingPunct="1">
              <a:lnSpc>
                <a:spcPct val="90000"/>
              </a:lnSpc>
              <a:buFont typeface="Wingdings" pitchFamily="2" charset="2"/>
              <a:buNone/>
            </a:pPr>
            <a:endParaRPr lang="fr-FR" sz="1600" b="1" dirty="0" smtClean="0">
              <a:solidFill>
                <a:schemeClr val="accent2"/>
              </a:solidFill>
            </a:endParaRPr>
          </a:p>
          <a:p>
            <a:pPr eaLnBrk="1" hangingPunct="1">
              <a:lnSpc>
                <a:spcPct val="90000"/>
              </a:lnSpc>
              <a:buFont typeface="Wingdings" pitchFamily="2" charset="2"/>
              <a:buNone/>
            </a:pPr>
            <a:r>
              <a:rPr lang="fr-FR" sz="1400" dirty="0" smtClean="0"/>
              <a:t>	</a:t>
            </a:r>
            <a:r>
              <a:rPr lang="fr-FR" sz="1600" dirty="0" smtClean="0"/>
              <a:t>Cette technologie est exploitée depuis plus d’une décennie par certains de nos concurrents U.S. (ATI, RTI) et qualifiée, voire imposée pour les pièces tournantes chez certains motoristes aéronautiques. A noter que TIMET, grand spécialiste du recyclage par la technologie EB-CHR (four de fusion sous vide </a:t>
            </a:r>
            <a:r>
              <a:rPr lang="fr-FR" sz="1600" dirty="0" smtClean="0"/>
              <a:t>par</a:t>
            </a:r>
            <a:r>
              <a:rPr lang="fr-FR" sz="1600" dirty="0" smtClean="0"/>
              <a:t> </a:t>
            </a:r>
            <a:r>
              <a:rPr lang="fr-FR" sz="1600" dirty="0" smtClean="0"/>
              <a:t>canons à électrons) est en train d’installer un four plasma.</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Les besoins de R&amp;D sont importants, c’est pourquoi nous prévoyons de faire appel à l’Institut Jean Lamour (Ecole des Mines de Nancy) qui dispose des compétences requises et d’un four EBCHR de laboratoire. Aubert &amp; Duval travaille depuis plus de 10 ans sur les procédés de fusion et de </a:t>
            </a:r>
            <a:r>
              <a:rPr lang="fr-FR" sz="1600" dirty="0" err="1" smtClean="0"/>
              <a:t>refusion</a:t>
            </a:r>
            <a:r>
              <a:rPr lang="fr-FR" sz="1600" dirty="0" smtClean="0"/>
              <a:t> des métaux avec cet institut. </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durée de la  montée en régime de 5 ans entre 2017 et 2021 participera à la maîtrise du risque technique.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filière de recyclage envisagée présente un impact environnemental très favorable comparée à la filière classique (Procédé </a:t>
            </a:r>
            <a:r>
              <a:rPr lang="fr-FR" sz="1600" dirty="0" err="1" smtClean="0"/>
              <a:t>Kroll</a:t>
            </a:r>
            <a:r>
              <a:rPr lang="fr-FR" sz="1600" dirty="0" smtClean="0"/>
              <a:t>). Elle permet d’économiser 100 000 tonnes de CO2  par an.</a:t>
            </a:r>
          </a:p>
          <a:p>
            <a:pPr eaLnBrk="1" hangingPunct="1">
              <a:lnSpc>
                <a:spcPct val="90000"/>
              </a:lnSpc>
              <a:buFont typeface="Wingdings" pitchFamily="2" charset="2"/>
              <a:buNone/>
            </a:pPr>
            <a:r>
              <a:rPr lang="fr-FR" sz="1600" dirty="0" smtClean="0"/>
              <a:t>	Elle rejette 3.6 fois moins de CO2  que la filière minerai.</a:t>
            </a:r>
          </a:p>
          <a:p>
            <a:pPr eaLnBrk="1" hangingPunct="1">
              <a:lnSpc>
                <a:spcPct val="90000"/>
              </a:lnSpc>
              <a:buFont typeface="Wingdings" pitchFamily="2" charset="2"/>
              <a:buNone/>
            </a:pPr>
            <a:endParaRPr lang="fr-FR" sz="1800" dirty="0" smtClean="0"/>
          </a:p>
        </p:txBody>
      </p:sp>
      <p:sp>
        <p:nvSpPr>
          <p:cNvPr id="397314" name="Espace réservé du pied de page 1"/>
          <p:cNvSpPr txBox="1">
            <a:spLocks noGrp="1"/>
          </p:cNvSpPr>
          <p:nvPr/>
        </p:nvSpPr>
        <p:spPr bwMode="auto">
          <a:xfrm>
            <a:off x="5205413" y="6453188"/>
            <a:ext cx="2895600" cy="268287"/>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397315"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Aspects technologiques</a:t>
            </a:r>
            <a:r>
              <a:rPr lang="fr-FR" smtClean="0"/>
              <a:t> du projet</a:t>
            </a: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D6A34C7A-435E-4610-BAA2-DC72421129C5}" type="slidenum">
              <a:rPr lang="fr-FR" smtClean="0"/>
              <a:pPr>
                <a:defRPr/>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itre 1"/>
          <p:cNvSpPr>
            <a:spLocks noGrp="1"/>
          </p:cNvSpPr>
          <p:nvPr>
            <p:ph type="title" idx="4294967295"/>
          </p:nvPr>
        </p:nvSpPr>
        <p:spPr>
          <a:xfrm>
            <a:off x="1042988" y="3003550"/>
            <a:ext cx="7416800" cy="1289050"/>
          </a:xfrm>
        </p:spPr>
        <p:txBody>
          <a:bodyPr/>
          <a:lstStyle/>
          <a:p>
            <a:pPr algn="ctr" eaLnBrk="1" hangingPunct="1"/>
            <a:r>
              <a:rPr lang="fr-FR" sz="4000" smtClean="0"/>
              <a:t>La description du projet</a:t>
            </a:r>
            <a:endParaRPr lang="en-US" sz="4000" smtClean="0"/>
          </a:p>
        </p:txBody>
      </p:sp>
      <p:sp>
        <p:nvSpPr>
          <p:cNvPr id="398338" name="Espace réservé du pied de page 1"/>
          <p:cNvSpPr txBox="1">
            <a:spLocks noGrp="1"/>
          </p:cNvSpPr>
          <p:nvPr/>
        </p:nvSpPr>
        <p:spPr bwMode="auto">
          <a:xfrm>
            <a:off x="5205413" y="6486525"/>
            <a:ext cx="2895600" cy="268288"/>
          </a:xfrm>
          <a:prstGeom prst="rect">
            <a:avLst/>
          </a:prstGeom>
          <a:noFill/>
          <a:ln w="9525">
            <a:noFill/>
            <a:miter lim="800000"/>
            <a:headEnd/>
            <a:tailEnd/>
          </a:ln>
        </p:spPr>
        <p:txBody>
          <a:bodyPr/>
          <a:lstStyle/>
          <a:p>
            <a:pPr algn="r"/>
            <a:endParaRPr lang="en-GB" sz="1200" b="1">
              <a:latin typeface="Constantia" pitchFamily="18" charset="0"/>
            </a:endParaRP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FD6D691E-088B-481A-A46C-2A1BD278AD5E}" type="slidenum">
              <a:rPr lang="fr-FR" smtClean="0"/>
              <a:pPr>
                <a:defRPr/>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ChangeArrowheads="1"/>
          </p:cNvSpPr>
          <p:nvPr>
            <p:ph type="title"/>
          </p:nvPr>
        </p:nvSpPr>
        <p:spPr/>
        <p:txBody>
          <a:bodyPr/>
          <a:lstStyle/>
          <a:p>
            <a:pPr eaLnBrk="1" hangingPunct="1"/>
            <a:r>
              <a:rPr lang="fr-FR" smtClean="0"/>
              <a:t>Description du projet</a:t>
            </a:r>
          </a:p>
        </p:txBody>
      </p:sp>
      <p:sp>
        <p:nvSpPr>
          <p:cNvPr id="399362" name="Rectangle 3"/>
          <p:cNvSpPr>
            <a:spLocks noGrp="1" noChangeArrowheads="1"/>
          </p:cNvSpPr>
          <p:nvPr>
            <p:ph type="body" idx="1"/>
          </p:nvPr>
        </p:nvSpPr>
        <p:spPr>
          <a:xfrm>
            <a:off x="250825" y="1700213"/>
            <a:ext cx="8642350" cy="4608512"/>
          </a:xfrm>
        </p:spPr>
        <p:txBody>
          <a:bodyPr/>
          <a:lstStyle/>
          <a:p>
            <a:pPr eaLnBrk="1" hangingPunct="1">
              <a:buFont typeface="Wingdings" pitchFamily="2" charset="2"/>
              <a:buNone/>
            </a:pPr>
            <a:r>
              <a:rPr lang="fr-FR" sz="1200" dirty="0" smtClean="0">
                <a:latin typeface="Arial" charset="0"/>
              </a:rPr>
              <a:t> 	</a:t>
            </a:r>
            <a:r>
              <a:rPr lang="fr-FR" sz="1600" dirty="0" smtClean="0"/>
              <a:t>Le projet comporte 3 volets : </a:t>
            </a:r>
          </a:p>
          <a:p>
            <a:pPr eaLnBrk="1" hangingPunct="1">
              <a:buFont typeface="Wingdings" pitchFamily="2" charset="2"/>
              <a:buNone/>
            </a:pPr>
            <a:endParaRPr lang="fr-FR" sz="1600" dirty="0" smtClean="0"/>
          </a:p>
          <a:p>
            <a:pPr lvl="1" eaLnBrk="1" hangingPunct="1">
              <a:buFontTx/>
              <a:buChar char="-"/>
            </a:pPr>
            <a:r>
              <a:rPr lang="fr-FR" sz="1400" dirty="0" smtClean="0"/>
              <a:t>Une nouvelle organisation en Europe pour faire le tri et la collecte des chutes de TA6V.</a:t>
            </a:r>
          </a:p>
          <a:p>
            <a:pPr eaLnBrk="1" hangingPunct="1">
              <a:buFontTx/>
              <a:buChar char="-"/>
            </a:pPr>
            <a:endParaRPr lang="fr-FR" sz="1600" dirty="0" smtClean="0"/>
          </a:p>
          <a:p>
            <a:pPr lvl="1" eaLnBrk="1" hangingPunct="1">
              <a:buFontTx/>
              <a:buChar char="-"/>
            </a:pPr>
            <a:r>
              <a:rPr lang="fr-FR" sz="1400" dirty="0" smtClean="0"/>
              <a:t>Le traitement de ces chutes et copeaux.</a:t>
            </a:r>
          </a:p>
          <a:p>
            <a:pPr eaLnBrk="1" hangingPunct="1">
              <a:buFont typeface="Wingdings" pitchFamily="2" charset="2"/>
              <a:buNone/>
            </a:pPr>
            <a:endParaRPr lang="fr-FR" sz="1600" dirty="0" smtClean="0"/>
          </a:p>
          <a:p>
            <a:pPr lvl="1" eaLnBrk="1" hangingPunct="1">
              <a:buFontTx/>
              <a:buChar char="-"/>
            </a:pPr>
            <a:r>
              <a:rPr lang="fr-FR" sz="1400" dirty="0" smtClean="0"/>
              <a:t>Une nouvelle usine en France pour réaliser la fusion PAMCHR et la </a:t>
            </a:r>
            <a:r>
              <a:rPr lang="fr-FR" sz="1400" dirty="0" err="1" smtClean="0"/>
              <a:t>refusion</a:t>
            </a:r>
            <a:r>
              <a:rPr lang="fr-FR" sz="1400" dirty="0" smtClean="0"/>
              <a:t> VAR.</a:t>
            </a:r>
          </a:p>
          <a:p>
            <a:pPr eaLnBrk="1" hangingPunct="1">
              <a:buFontTx/>
              <a:buChar char="-"/>
            </a:pPr>
            <a:endParaRPr lang="fr-FR" sz="1600" dirty="0" smtClean="0"/>
          </a:p>
          <a:p>
            <a:pPr eaLnBrk="1" hangingPunct="1">
              <a:buFontTx/>
              <a:buChar char="-"/>
            </a:pPr>
            <a:endParaRPr lang="fr-FR" sz="1600" dirty="0" smtClean="0"/>
          </a:p>
          <a:p>
            <a:pPr eaLnBrk="1" hangingPunct="1">
              <a:buFont typeface="Wingdings" pitchFamily="2" charset="2"/>
              <a:buNone/>
            </a:pPr>
            <a:r>
              <a:rPr lang="fr-FR" sz="1600" dirty="0" smtClean="0"/>
              <a:t>	Les 2 premiers points </a:t>
            </a:r>
            <a:r>
              <a:rPr lang="fr-FR" sz="1600" dirty="0" smtClean="0"/>
              <a:t>seront réalisés avec </a:t>
            </a:r>
            <a:r>
              <a:rPr lang="fr-FR" sz="1600" dirty="0" smtClean="0"/>
              <a:t>des </a:t>
            </a:r>
            <a:r>
              <a:rPr lang="fr-FR" sz="1600" dirty="0" smtClean="0"/>
              <a:t>partenaires</a:t>
            </a:r>
            <a:r>
              <a:rPr lang="fr-FR" sz="1600" dirty="0" smtClean="0"/>
              <a:t> </a:t>
            </a:r>
            <a:r>
              <a:rPr lang="fr-FR" sz="1600" dirty="0" smtClean="0"/>
              <a:t>externes </a:t>
            </a:r>
            <a:r>
              <a:rPr lang="fr-FR" sz="1600" dirty="0" smtClean="0"/>
              <a:t>compétents </a:t>
            </a:r>
            <a:r>
              <a:rPr lang="fr-FR" sz="1600" dirty="0" smtClean="0"/>
              <a:t> </a:t>
            </a:r>
            <a:r>
              <a:rPr lang="fr-FR" sz="1600" dirty="0" smtClean="0"/>
              <a:t>dans ce type d’activité.</a:t>
            </a:r>
          </a:p>
          <a:p>
            <a:pPr eaLnBrk="1" hangingPunct="1">
              <a:buFont typeface="Wingdings" pitchFamily="2" charset="2"/>
              <a:buNone/>
            </a:pPr>
            <a:endParaRPr lang="fr-FR" sz="1600" dirty="0" smtClean="0"/>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8F65681B-A39F-40A5-9A8B-70C4D77598D6}" type="slidenum">
              <a:rPr lang="fr-FR" smtClean="0"/>
              <a:pPr>
                <a:defRPr/>
              </a:pPr>
              <a:t>8</a:t>
            </a:fld>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p:nvPr>
        </p:nvSpPr>
        <p:spPr/>
        <p:txBody>
          <a:bodyPr/>
          <a:lstStyle/>
          <a:p>
            <a:pPr eaLnBrk="1" hangingPunct="1"/>
            <a:r>
              <a:rPr lang="fr-FR" smtClean="0"/>
              <a:t>Description du projet</a:t>
            </a:r>
          </a:p>
        </p:txBody>
      </p:sp>
      <p:sp>
        <p:nvSpPr>
          <p:cNvPr id="402434" name="Text Box 3"/>
          <p:cNvSpPr txBox="1">
            <a:spLocks noChangeArrowheads="1"/>
          </p:cNvSpPr>
          <p:nvPr/>
        </p:nvSpPr>
        <p:spPr bwMode="auto">
          <a:xfrm>
            <a:off x="755650" y="1557338"/>
            <a:ext cx="7345363" cy="366712"/>
          </a:xfrm>
          <a:prstGeom prst="rect">
            <a:avLst/>
          </a:prstGeom>
          <a:noFill/>
          <a:ln w="9525">
            <a:noFill/>
            <a:miter lim="800000"/>
            <a:headEnd/>
            <a:tailEnd/>
          </a:ln>
        </p:spPr>
        <p:txBody>
          <a:bodyPr>
            <a:spAutoFit/>
          </a:bodyPr>
          <a:lstStyle/>
          <a:p>
            <a:pPr>
              <a:spcBef>
                <a:spcPct val="50000"/>
              </a:spcBef>
            </a:pPr>
            <a:endParaRPr lang="en-GB"/>
          </a:p>
        </p:txBody>
      </p:sp>
      <p:sp>
        <p:nvSpPr>
          <p:cNvPr id="402435" name="Text Box 4"/>
          <p:cNvSpPr txBox="1">
            <a:spLocks noChangeArrowheads="1"/>
          </p:cNvSpPr>
          <p:nvPr/>
        </p:nvSpPr>
        <p:spPr bwMode="auto">
          <a:xfrm>
            <a:off x="323850" y="1412875"/>
            <a:ext cx="8351838" cy="336550"/>
          </a:xfrm>
          <a:prstGeom prst="rect">
            <a:avLst/>
          </a:prstGeom>
          <a:noFill/>
          <a:ln w="9525">
            <a:noFill/>
            <a:miter lim="800000"/>
            <a:headEnd/>
            <a:tailEnd/>
          </a:ln>
        </p:spPr>
        <p:txBody>
          <a:bodyPr>
            <a:spAutoFit/>
          </a:bodyPr>
          <a:lstStyle/>
          <a:p>
            <a:pPr>
              <a:spcBef>
                <a:spcPct val="50000"/>
              </a:spcBef>
            </a:pPr>
            <a:r>
              <a:rPr lang="fr-FR" sz="1600">
                <a:solidFill>
                  <a:srgbClr val="000000"/>
                </a:solidFill>
                <a:latin typeface="Calibri" pitchFamily="34" charset="0"/>
                <a:cs typeface="Times New Roman" pitchFamily="18" charset="0"/>
              </a:rPr>
              <a:t>La figure ci-dessous, illustre le principe de fonctionnement d’un four PAMCHR.</a:t>
            </a:r>
          </a:p>
        </p:txBody>
      </p:sp>
      <p:pic>
        <p:nvPicPr>
          <p:cNvPr id="402436" name="Picture 5"/>
          <p:cNvPicPr>
            <a:picLocks noChangeAspect="1" noChangeArrowheads="1"/>
          </p:cNvPicPr>
          <p:nvPr/>
        </p:nvPicPr>
        <p:blipFill>
          <a:blip r:embed="rId2"/>
          <a:srcRect/>
          <a:stretch>
            <a:fillRect/>
          </a:stretch>
        </p:blipFill>
        <p:spPr bwMode="auto">
          <a:xfrm>
            <a:off x="1258888" y="1858963"/>
            <a:ext cx="6408737" cy="4665662"/>
          </a:xfrm>
          <a:prstGeom prst="rect">
            <a:avLst/>
          </a:prstGeom>
          <a:noFill/>
          <a:ln w="9525">
            <a:noFill/>
            <a:miter lim="800000"/>
            <a:headEnd/>
            <a:tailEnd/>
          </a:ln>
        </p:spPr>
      </p:pic>
      <p:sp>
        <p:nvSpPr>
          <p:cNvPr id="402437" name="Line 7"/>
          <p:cNvSpPr>
            <a:spLocks noChangeShapeType="1"/>
          </p:cNvSpPr>
          <p:nvPr/>
        </p:nvSpPr>
        <p:spPr bwMode="auto">
          <a:xfrm flipH="1" flipV="1">
            <a:off x="5580063" y="4292600"/>
            <a:ext cx="863600" cy="792163"/>
          </a:xfrm>
          <a:prstGeom prst="line">
            <a:avLst/>
          </a:prstGeom>
          <a:noFill/>
          <a:ln w="25400">
            <a:solidFill>
              <a:srgbClr val="990099"/>
            </a:solidFill>
            <a:round/>
            <a:headEnd/>
            <a:tailEnd/>
          </a:ln>
        </p:spPr>
        <p:txBody>
          <a:bodyPr/>
          <a:lstStyle/>
          <a:p>
            <a:endParaRPr lang="fr-FR"/>
          </a:p>
        </p:txBody>
      </p:sp>
      <p:sp>
        <p:nvSpPr>
          <p:cNvPr id="402438" name="Text Box 8"/>
          <p:cNvSpPr txBox="1">
            <a:spLocks noChangeArrowheads="1"/>
          </p:cNvSpPr>
          <p:nvPr/>
        </p:nvSpPr>
        <p:spPr bwMode="auto">
          <a:xfrm>
            <a:off x="6437313" y="2060575"/>
            <a:ext cx="2095500" cy="776288"/>
          </a:xfrm>
          <a:prstGeom prst="rect">
            <a:avLst/>
          </a:prstGeom>
          <a:solidFill>
            <a:srgbClr val="FFFFFF"/>
          </a:solidFill>
          <a:ln w="9525">
            <a:noFill/>
            <a:miter lim="800000"/>
            <a:headEnd/>
            <a:tailEnd/>
          </a:ln>
        </p:spPr>
        <p:txBody>
          <a:bodyPr/>
          <a:lstStyle/>
          <a:p>
            <a:r>
              <a:rPr lang="en-GB" sz="1700" b="1" i="1">
                <a:solidFill>
                  <a:srgbClr val="606060"/>
                </a:solidFill>
                <a:latin typeface="Comic Sans MS" pitchFamily="66" charset="0"/>
              </a:rPr>
              <a:t>Plasma Torches</a:t>
            </a:r>
            <a:endParaRPr lang="fr-FR"/>
          </a:p>
        </p:txBody>
      </p:sp>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D0865E08-3D66-4802-A55A-2756BF42D7F2}" type="slidenum">
              <a:rPr lang="fr-FR" smtClean="0"/>
              <a:pPr>
                <a:defRPr/>
              </a:pPr>
              <a:t>9</a:t>
            </a:fld>
            <a:endParaRPr lang="fr-F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nception personnalisée">
  <a:themeElements>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2295</TotalTime>
  <Words>1391</Words>
  <Application>Microsoft Office PowerPoint</Application>
  <PresentationFormat>Affichage à l'écran (4:3)</PresentationFormat>
  <Paragraphs>360</Paragraphs>
  <Slides>29</Slides>
  <Notes>3</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29</vt:i4>
      </vt:variant>
    </vt:vector>
  </HeadingPairs>
  <TitlesOfParts>
    <vt:vector size="37" baseType="lpstr">
      <vt:lpstr>1_Conception personnalisée</vt:lpstr>
      <vt:lpstr>4_Conception personnalisée</vt:lpstr>
      <vt:lpstr>5_Conception personnalisée</vt:lpstr>
      <vt:lpstr>6_Conception personnalisée</vt:lpstr>
      <vt:lpstr>7_Conception personnalisée</vt:lpstr>
      <vt:lpstr>2_Conception personnalisée</vt:lpstr>
      <vt:lpstr>8_Conception personnalisée</vt:lpstr>
      <vt:lpstr>think-cell Slide</vt:lpstr>
      <vt:lpstr>Présentation PowerPoint</vt:lpstr>
      <vt:lpstr>Présentation PowerPoint</vt:lpstr>
      <vt:lpstr>Les enjeux du projet EcoTitanium</vt:lpstr>
      <vt:lpstr>Contexte et objectif du projet</vt:lpstr>
      <vt:lpstr>Conditions de réussite du projet</vt:lpstr>
      <vt:lpstr>Aspects technologiques du projet</vt:lpstr>
      <vt:lpstr>La description du projet</vt:lpstr>
      <vt:lpstr>Description du projet</vt:lpstr>
      <vt:lpstr>Description du projet</vt:lpstr>
      <vt:lpstr>Description du projet</vt:lpstr>
      <vt:lpstr>Organisation et moyens</vt:lpstr>
      <vt:lpstr>Présentation PowerPoint</vt:lpstr>
      <vt:lpstr>Marché sur lequel se positionne l’entreprise</vt:lpstr>
      <vt:lpstr>Présentation PowerPoint</vt:lpstr>
      <vt:lpstr>Outil d’aide à la détermination du prix de vente théorique du lingot</vt:lpstr>
      <vt:lpstr>Exemple de pièce structure aéro de type Doorframes en économie circulaire</vt:lpstr>
      <vt:lpstr>Schéma d’enfournement des chutes à pleine capacité</vt:lpstr>
      <vt:lpstr>Présentation PowerPoint</vt:lpstr>
      <vt:lpstr>Investissements </vt:lpstr>
      <vt:lpstr>Planning</vt:lpstr>
      <vt:lpstr>Présentation PowerPoint</vt:lpstr>
      <vt:lpstr>Financement</vt:lpstr>
      <vt:lpstr>Nos attentes vis-à-vis d’Airbus</vt:lpstr>
      <vt:lpstr>Présentation PowerPoint</vt:lpstr>
      <vt:lpstr>Présentation PowerPoint</vt:lpstr>
      <vt:lpstr>Présentation PowerPoint</vt:lpstr>
      <vt:lpstr>Présentation PowerPoint</vt:lpstr>
      <vt:lpstr>Présentation PowerPoint</vt:lpstr>
      <vt:lpstr>Présentation PowerPoint</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Verena Bonnet</cp:lastModifiedBy>
  <cp:revision>392</cp:revision>
  <cp:lastPrinted>2013-09-10T13:36:48Z</cp:lastPrinted>
  <dcterms:created xsi:type="dcterms:W3CDTF">2012-01-16T09:24:08Z</dcterms:created>
  <dcterms:modified xsi:type="dcterms:W3CDTF">2013-09-10T14:03:12Z</dcterms:modified>
</cp:coreProperties>
</file>