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1" r:id="rId1"/>
  </p:sldMasterIdLst>
  <p:notesMasterIdLst>
    <p:notesMasterId r:id="rId3"/>
  </p:notesMasterIdLst>
  <p:handoutMasterIdLst>
    <p:handoutMasterId r:id="rId4"/>
  </p:handoutMasterIdLst>
  <p:sldIdLst>
    <p:sldId id="347" r:id="rId2"/>
  </p:sldIdLst>
  <p:sldSz cx="9144000" cy="6858000" type="screen4x3"/>
  <p:notesSz cx="6797675" cy="9926638"/>
  <p:custDataLst>
    <p:tags r:id="rId5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  <a:srgbClr val="8B745A"/>
    <a:srgbClr val="D3C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51" autoAdjust="0"/>
    <p:restoredTop sz="94668" autoAdjust="0"/>
  </p:normalViewPr>
  <p:slideViewPr>
    <p:cSldViewPr>
      <p:cViewPr>
        <p:scale>
          <a:sx n="66" d="100"/>
          <a:sy n="66" d="100"/>
        </p:scale>
        <p:origin x="-1099" y="-1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064"/>
    </p:cViewPr>
  </p:sorterViewPr>
  <p:notesViewPr>
    <p:cSldViewPr>
      <p:cViewPr varScale="1">
        <p:scale>
          <a:sx n="81" d="100"/>
          <a:sy n="81" d="100"/>
        </p:scale>
        <p:origin x="-3936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B745A"/>
            </a:gs>
            <a:gs pos="100000">
              <a:srgbClr val="D3C0A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9EE25C-FA67-4D0C-B27F-0D142C1482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69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47F3BE-4612-4DF3-AAC8-0F05D4BA75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324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51AA4-4F39-4E39-BF85-A9F5494DE9E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5F8A2-C27E-42EA-8690-B274804E5CD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0513" y="476250"/>
            <a:ext cx="2057400" cy="56165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476250"/>
            <a:ext cx="6019800" cy="56165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B35F2-5A4E-4849-8960-FD329FF97CD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4AB6F-C4B7-4893-BD55-CE5053942AE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C0D04-8DF3-47FC-BACA-BC92245104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26841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E59AB-7FAD-48B9-94C2-8AC64DD61C8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89C43-1377-4319-8D1E-83B1F6D4EFE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32D59-9072-4489-B8FD-D14C5B3DD8E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BF8DD-0AD3-4BC7-812C-9030DA424F4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0E4D4-C715-4FA4-8310-B4FBA888AF7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15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40DFC-3DB5-4505-AD78-16AC1D3208A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tags" Target="../tags/tag6.xml"/><Relationship Id="rId26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9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29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23" Type="http://schemas.openxmlformats.org/officeDocument/2006/relationships/image" Target="../media/image2.jpeg"/><Relationship Id="rId28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Relationship Id="rId22" Type="http://schemas.openxmlformats.org/officeDocument/2006/relationships/tags" Target="../tags/tag10.xml"/><Relationship Id="rId27" Type="http://schemas.openxmlformats.org/officeDocument/2006/relationships/image" Target="../media/image4.emf"/><Relationship Id="rId30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8" name="Picture 14" descr="Des alliages des minerais et des hommes - logo eramet_fr"/>
          <p:cNvPicPr>
            <a:picLocks noChangeAspect="1" noChangeArrowheads="1"/>
          </p:cNvPicPr>
          <p:nvPr userDrawn="1">
            <p:custDataLst>
              <p:tags r:id="rId14"/>
            </p:custDataLst>
          </p:nvPr>
        </p:nvPicPr>
        <p:blipFill>
          <a:blip r:embed="rId23"/>
          <a:srcRect/>
          <a:stretch>
            <a:fillRect/>
          </a:stretch>
        </p:blipFill>
        <p:spPr bwMode="auto">
          <a:xfrm>
            <a:off x="0" y="5808663"/>
            <a:ext cx="1403350" cy="1049337"/>
          </a:xfrm>
          <a:prstGeom prst="rect">
            <a:avLst/>
          </a:prstGeom>
          <a:solidFill>
            <a:srgbClr val="D3C0A3"/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Rectangle 10"/>
          <p:cNvSpPr>
            <a:spLocks noChangeArrowheads="1"/>
          </p:cNvSpPr>
          <p:nvPr userDrawn="1"/>
        </p:nvSpPr>
        <p:spPr bwMode="auto">
          <a:xfrm>
            <a:off x="87313" y="134938"/>
            <a:ext cx="9036050" cy="274637"/>
          </a:xfrm>
          <a:prstGeom prst="rect">
            <a:avLst/>
          </a:prstGeom>
          <a:gradFill rotWithShape="0">
            <a:gsLst>
              <a:gs pos="0">
                <a:srgbClr val="D3C0A3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3176" name="Object 104"/>
          <p:cNvGraphicFramePr>
            <a:graphicFrameLocks noChangeAspect="1"/>
          </p:cNvGraphicFramePr>
          <p:nvPr>
            <p:custDataLst>
              <p:tags r:id="rId15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think-cell Slide" r:id="rId24" imgW="360" imgH="360" progId="">
                  <p:embed/>
                </p:oleObj>
              </mc:Choice>
              <mc:Fallback>
                <p:oleObj name="think-cell Slide" r:id="rId24" imgW="360" imgH="360" progId="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80" name="Picture 2" descr="C:\Documents and Settings\jerome.fabre\Mes documents\WEDA BAY\Photos\2011 11 M Jouve\EOS-Platform.jpg"/>
          <p:cNvPicPr>
            <a:picLocks noChangeAspect="1" noChangeArrowheads="1"/>
          </p:cNvPicPr>
          <p:nvPr userDrawn="1">
            <p:custDataLst>
              <p:tags r:id="rId16"/>
            </p:custDataLst>
          </p:nvPr>
        </p:nvPicPr>
        <p:blipFill>
          <a:blip r:embed="rId26"/>
          <a:srcRect r="5914" b="5505"/>
          <a:stretch>
            <a:fillRect/>
          </a:stretch>
        </p:blipFill>
        <p:spPr bwMode="auto">
          <a:xfrm>
            <a:off x="6211888" y="561975"/>
            <a:ext cx="192405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1" name="Picture 30"/>
          <p:cNvPicPr>
            <a:picLocks noChangeAspect="1" noChangeArrowheads="1"/>
          </p:cNvPicPr>
          <p:nvPr userDrawn="1">
            <p:custDataLst>
              <p:tags r:id="rId17"/>
            </p:custDataLst>
          </p:nvPr>
        </p:nvPicPr>
        <p:blipFill>
          <a:blip r:embed="rId27"/>
          <a:srcRect/>
          <a:stretch>
            <a:fillRect/>
          </a:stretch>
        </p:blipFill>
        <p:spPr bwMode="auto">
          <a:xfrm>
            <a:off x="4124325" y="561975"/>
            <a:ext cx="215582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2" name="Picture 8"/>
          <p:cNvPicPr>
            <a:picLocks noChangeAspect="1" noChangeArrowheads="1"/>
          </p:cNvPicPr>
          <p:nvPr userDrawn="1">
            <p:custDataLst>
              <p:tags r:id="rId18"/>
            </p:custDataLst>
          </p:nvPr>
        </p:nvPicPr>
        <p:blipFill>
          <a:blip r:embed="rId28"/>
          <a:srcRect/>
          <a:stretch>
            <a:fillRect/>
          </a:stretch>
        </p:blipFill>
        <p:spPr bwMode="auto">
          <a:xfrm>
            <a:off x="2187575" y="561975"/>
            <a:ext cx="2011363" cy="17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3" name="Picture 8"/>
          <p:cNvPicPr>
            <a:picLocks noChangeAspect="1" noChangeArrowheads="1"/>
          </p:cNvPicPr>
          <p:nvPr userDrawn="1">
            <p:custDataLst>
              <p:tags r:id="rId19"/>
            </p:custDataLst>
          </p:nvPr>
        </p:nvPicPr>
        <p:blipFill>
          <a:blip r:embed="rId29"/>
          <a:srcRect/>
          <a:stretch>
            <a:fillRect/>
          </a:stretch>
        </p:blipFill>
        <p:spPr bwMode="auto">
          <a:xfrm>
            <a:off x="8085138" y="560388"/>
            <a:ext cx="96678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4" name="Picture 33" descr="IMG_1105"/>
          <p:cNvPicPr>
            <a:picLocks noChangeAspect="1" noChangeArrowheads="1"/>
          </p:cNvPicPr>
          <p:nvPr userDrawn="1">
            <p:custDataLst>
              <p:tags r:id="rId20"/>
            </p:custDataLst>
          </p:nvPr>
        </p:nvPicPr>
        <p:blipFill>
          <a:blip r:embed="rId30"/>
          <a:srcRect/>
          <a:stretch>
            <a:fillRect/>
          </a:stretch>
        </p:blipFill>
        <p:spPr bwMode="auto">
          <a:xfrm>
            <a:off x="90488" y="561975"/>
            <a:ext cx="209708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Organigramme : Document 13"/>
          <p:cNvSpPr/>
          <p:nvPr userDrawn="1">
            <p:custDataLst>
              <p:tags r:id="rId21"/>
            </p:custDataLst>
          </p:nvPr>
        </p:nvSpPr>
        <p:spPr>
          <a:xfrm rot="10800000">
            <a:off x="90488" y="1181100"/>
            <a:ext cx="8961437" cy="4824413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25400" y="549275"/>
            <a:ext cx="9037638" cy="52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318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18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82296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6" name="Espace réservé du pied de page 15"/>
          <p:cNvSpPr>
            <a:spLocks noGrp="1" noChangeArrowheads="1"/>
          </p:cNvSpPr>
          <p:nvPr>
            <p:ph type="ftr" sz="quarter" idx="3"/>
            <p:custDataLst>
              <p:tags r:id="rId22"/>
            </p:custDataLst>
          </p:nvPr>
        </p:nvSpPr>
        <p:spPr bwMode="auto">
          <a:xfrm>
            <a:off x="5205413" y="6486525"/>
            <a:ext cx="2895600" cy="268288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6453188"/>
            <a:ext cx="585787" cy="2682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6F642DF-2E90-45A3-8096-979A44649B9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grpSp>
        <p:nvGrpSpPr>
          <p:cNvPr id="3191" name="Group 33"/>
          <p:cNvGrpSpPr>
            <a:grpSpLocks/>
          </p:cNvGrpSpPr>
          <p:nvPr userDrawn="1"/>
        </p:nvGrpSpPr>
        <p:grpSpPr bwMode="auto">
          <a:xfrm rot="944328">
            <a:off x="31750" y="295275"/>
            <a:ext cx="1371600" cy="360363"/>
            <a:chOff x="2160" y="3744"/>
            <a:chExt cx="2160" cy="568"/>
          </a:xfrm>
        </p:grpSpPr>
        <p:sp>
          <p:nvSpPr>
            <p:cNvPr id="3089" name="Oval 34"/>
            <p:cNvSpPr>
              <a:spLocks noChangeArrowheads="1"/>
            </p:cNvSpPr>
            <p:nvPr/>
          </p:nvSpPr>
          <p:spPr bwMode="auto">
            <a:xfrm rot="-1837094">
              <a:off x="2160" y="3744"/>
              <a:ext cx="2160" cy="56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93" name="WordArt 35"/>
            <p:cNvSpPr>
              <a:spLocks noChangeArrowheads="1" noChangeShapeType="1" noTextEdit="1"/>
            </p:cNvSpPr>
            <p:nvPr/>
          </p:nvSpPr>
          <p:spPr bwMode="auto">
            <a:xfrm rot="-1168463">
              <a:off x="2592" y="3744"/>
              <a:ext cx="1272" cy="529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55556"/>
                </a:avLst>
              </a:prstTxWarp>
            </a:bodyPr>
            <a:lstStyle/>
            <a:p>
              <a:pPr algn="ctr"/>
              <a:r>
                <a:rPr lang="fr-FR" sz="12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Confidentiel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8" r:id="rId1"/>
    <p:sldLayoutId id="2147484649" r:id="rId2"/>
    <p:sldLayoutId id="2147484650" r:id="rId3"/>
    <p:sldLayoutId id="2147484651" r:id="rId4"/>
    <p:sldLayoutId id="2147484652" r:id="rId5"/>
    <p:sldLayoutId id="2147484653" r:id="rId6"/>
    <p:sldLayoutId id="2147484654" r:id="rId7"/>
    <p:sldLayoutId id="2147484655" r:id="rId8"/>
    <p:sldLayoutId id="2147484656" r:id="rId9"/>
    <p:sldLayoutId id="2147484657" r:id="rId10"/>
    <p:sldLayoutId id="214748465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Char char="•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SzPct val="90000"/>
        <a:buFont typeface="Wingdings" pitchFamily="2" charset="2"/>
        <a:buChar char="Ø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29" name="Espace réservé du pied de page 1"/>
          <p:cNvSpPr txBox="1">
            <a:spLocks noGrp="1"/>
          </p:cNvSpPr>
          <p:nvPr/>
        </p:nvSpPr>
        <p:spPr bwMode="auto">
          <a:xfrm>
            <a:off x="5205413" y="6486525"/>
            <a:ext cx="2895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GB" sz="1200" b="1">
              <a:latin typeface="Constantia" pitchFamily="18" charset="0"/>
            </a:endParaRPr>
          </a:p>
        </p:txBody>
      </p:sp>
      <p:sp>
        <p:nvSpPr>
          <p:cNvPr id="611330" name="Text Box 5"/>
          <p:cNvSpPr txBox="1">
            <a:spLocks noChangeArrowheads="1"/>
          </p:cNvSpPr>
          <p:nvPr/>
        </p:nvSpPr>
        <p:spPr bwMode="auto">
          <a:xfrm>
            <a:off x="250825" y="2420888"/>
            <a:ext cx="8569325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smtClean="0">
                <a:latin typeface="Calibri" pitchFamily="34" charset="0"/>
              </a:rPr>
              <a:t>AIRBUS envisage-t-il de conclure des contrats en économie circulaire ?</a:t>
            </a:r>
          </a:p>
          <a:p>
            <a:pPr>
              <a:spcBef>
                <a:spcPct val="50000"/>
              </a:spcBef>
            </a:pPr>
            <a:endParaRPr lang="fr-FR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alibri" pitchFamily="34" charset="0"/>
              </a:rPr>
              <a:t>AIRBUS </a:t>
            </a:r>
            <a:r>
              <a:rPr lang="fr-FR" dirty="0" err="1" smtClean="0">
                <a:latin typeface="Calibri" pitchFamily="34" charset="0"/>
              </a:rPr>
              <a:t>prévoit-il</a:t>
            </a:r>
            <a:r>
              <a:rPr lang="fr-FR" dirty="0" smtClean="0">
                <a:latin typeface="Calibri" pitchFamily="34" charset="0"/>
              </a:rPr>
              <a:t> d’acquérir le contrôle de ses chutes ? </a:t>
            </a:r>
            <a:br>
              <a:rPr lang="fr-FR" dirty="0" smtClean="0">
                <a:latin typeface="Calibri" pitchFamily="34" charset="0"/>
              </a:rPr>
            </a:br>
            <a:r>
              <a:rPr lang="fr-FR" dirty="0" smtClean="0">
                <a:latin typeface="Calibri" pitchFamily="34" charset="0"/>
              </a:rPr>
              <a:t>(AIRBUS est propriétaire de ses chutes).</a:t>
            </a:r>
          </a:p>
          <a:p>
            <a:pPr>
              <a:spcBef>
                <a:spcPct val="50000"/>
              </a:spcBef>
            </a:pPr>
            <a:endParaRPr lang="fr-FR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alibri" pitchFamily="34" charset="0"/>
              </a:rPr>
              <a:t>Comment AIRBUS compte-t-il maîtriser le tri des ses chutes en interne ou en externe ?</a:t>
            </a:r>
          </a:p>
          <a:p>
            <a:pPr>
              <a:spcBef>
                <a:spcPct val="50000"/>
              </a:spcBef>
            </a:pPr>
            <a:endParaRPr lang="fr-FR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alibri" pitchFamily="34" charset="0"/>
              </a:rPr>
              <a:t>Comment AIRBUS et </a:t>
            </a:r>
            <a:r>
              <a:rPr lang="fr-FR" dirty="0" err="1" smtClean="0">
                <a:latin typeface="Calibri" pitchFamily="34" charset="0"/>
              </a:rPr>
              <a:t>Aubert&amp;Duval</a:t>
            </a:r>
            <a:r>
              <a:rPr lang="fr-FR" dirty="0" smtClean="0">
                <a:latin typeface="Calibri" pitchFamily="34" charset="0"/>
              </a:rPr>
              <a:t> peuvent-ils construire un partenariat gagnant-gagnant autour du recyclage des alliages de Titane (</a:t>
            </a:r>
            <a:r>
              <a:rPr lang="fr-FR" dirty="0" err="1" smtClean="0">
                <a:latin typeface="Calibri" pitchFamily="34" charset="0"/>
              </a:rPr>
              <a:t>Aubert&amp;Duval</a:t>
            </a:r>
            <a:r>
              <a:rPr lang="fr-FR" dirty="0" smtClean="0">
                <a:latin typeface="Calibri" pitchFamily="34" charset="0"/>
              </a:rPr>
              <a:t> a un objectif de </a:t>
            </a:r>
            <a:r>
              <a:rPr lang="fr-FR" dirty="0" err="1" smtClean="0">
                <a:latin typeface="Calibri" pitchFamily="34" charset="0"/>
              </a:rPr>
              <a:t>sourcing</a:t>
            </a:r>
            <a:r>
              <a:rPr lang="fr-FR" dirty="0" smtClean="0">
                <a:latin typeface="Calibri" pitchFamily="34" charset="0"/>
              </a:rPr>
              <a:t> de </a:t>
            </a:r>
            <a:br>
              <a:rPr lang="fr-FR" dirty="0" smtClean="0">
                <a:latin typeface="Calibri" pitchFamily="34" charset="0"/>
              </a:rPr>
            </a:br>
            <a:r>
              <a:rPr lang="fr-FR" dirty="0" smtClean="0">
                <a:latin typeface="Calibri" pitchFamily="34" charset="0"/>
              </a:rPr>
              <a:t>1 500 t de chutes).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611331" name="Text Box 6"/>
          <p:cNvSpPr txBox="1">
            <a:spLocks noChangeArrowheads="1"/>
          </p:cNvSpPr>
          <p:nvPr/>
        </p:nvSpPr>
        <p:spPr bwMode="auto">
          <a:xfrm>
            <a:off x="1763713" y="1844824"/>
            <a:ext cx="604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 smtClean="0">
                <a:latin typeface="Calibri" pitchFamily="34" charset="0"/>
              </a:rPr>
              <a:t>Questions</a:t>
            </a:r>
            <a:endParaRPr lang="fr-FR" sz="2400" dirty="0">
              <a:latin typeface="Calibri" pitchFamily="34" charset="0"/>
            </a:endParaRPr>
          </a:p>
        </p:txBody>
      </p:sp>
      <p:sp>
        <p:nvSpPr>
          <p:cNvPr id="2" name="Espace réservé du pied de page 1"/>
          <p:cNvSpPr txBox="1">
            <a:spLocks noGrp="1"/>
          </p:cNvSpPr>
          <p:nvPr/>
        </p:nvSpPr>
        <p:spPr bwMode="auto">
          <a:xfrm>
            <a:off x="5205413" y="6486525"/>
            <a:ext cx="2895600" cy="268288"/>
          </a:xfrm>
          <a:prstGeom prst="rect">
            <a:avLst/>
          </a:prstGeom>
          <a:noFill/>
          <a:extLst/>
        </p:spPr>
        <p:txBody>
          <a:bodyPr/>
          <a:lstStyle/>
          <a:p>
            <a:pPr algn="r">
              <a:defRPr/>
            </a:pPr>
            <a:endParaRPr lang="en-GB" sz="1200" b="1">
              <a:latin typeface="+mn-lt"/>
            </a:endParaRPr>
          </a:p>
        </p:txBody>
      </p:sp>
      <p:sp>
        <p:nvSpPr>
          <p:cNvPr id="3" name="Espace réservé du numéro de diapositive 2"/>
          <p:cNvSpPr txBox="1">
            <a:spLocks noGrp="1"/>
          </p:cNvSpPr>
          <p:nvPr/>
        </p:nvSpPr>
        <p:spPr bwMode="auto">
          <a:xfrm>
            <a:off x="8101013" y="6453188"/>
            <a:ext cx="585787" cy="268287"/>
          </a:xfrm>
          <a:prstGeom prst="rect">
            <a:avLst/>
          </a:prstGeom>
          <a:noFill/>
          <a:extLst/>
        </p:spPr>
        <p:txBody>
          <a:bodyPr/>
          <a:lstStyle/>
          <a:p>
            <a:pPr algn="r">
              <a:defRPr/>
            </a:pPr>
            <a:fld id="{DBC7EB67-E9A8-4AAC-ACD3-CFFF9FD8FBE6}" type="slidenum">
              <a:rPr lang="fr-FR" sz="1200" b="1">
                <a:latin typeface="+mn-lt"/>
              </a:rPr>
              <a:pPr algn="r">
                <a:defRPr/>
              </a:pPr>
              <a:t>1</a:t>
            </a:fld>
            <a:endParaRPr lang="fr-FR" sz="12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LMrDTl0jUWDH3kEA1.wO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LOC4MEKk27fjqGL0jJD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lA.HcD9qkKqvk1MjgITK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5Ro.Wv_gEunFLumKmgk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mfjQ2YRQUKnVNQeU26dE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gPu4cKHzUGj5T5D17ZKy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U0VuqswSUyeKjyWMCwh2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1PIOdWd0kCeeOBvUQRPtA"/>
</p:tagLst>
</file>

<file path=ppt/theme/theme1.xml><?xml version="1.0" encoding="utf-8"?>
<a:theme xmlns:a="http://schemas.openxmlformats.org/drawingml/2006/main" name="5_Conception personnalisée">
  <a:themeElements>
    <a:clrScheme name="5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onception personnalisé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2602</TotalTime>
  <Words>21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5_Conception personnalisée</vt:lpstr>
      <vt:lpstr>think-cell Slide</vt:lpstr>
      <vt:lpstr>Présentation PowerPoint</vt:lpstr>
    </vt:vector>
  </TitlesOfParts>
  <Company>Groupe 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dfortin</dc:creator>
  <cp:lastModifiedBy>Verena Bonnet</cp:lastModifiedBy>
  <cp:revision>356</cp:revision>
  <cp:lastPrinted>2013-04-30T14:22:19Z</cp:lastPrinted>
  <dcterms:created xsi:type="dcterms:W3CDTF">2012-01-16T09:24:08Z</dcterms:created>
  <dcterms:modified xsi:type="dcterms:W3CDTF">2013-04-30T14:31:54Z</dcterms:modified>
</cp:coreProperties>
</file>