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2" r:id="rId3"/>
    <p:sldId id="293" r:id="rId4"/>
    <p:sldId id="294" r:id="rId5"/>
    <p:sldId id="295" r:id="rId6"/>
    <p:sldId id="297" r:id="rId7"/>
    <p:sldId id="298" r:id="rId8"/>
    <p:sldId id="299" r:id="rId9"/>
    <p:sldId id="301" r:id="rId10"/>
    <p:sldId id="302" r:id="rId11"/>
    <p:sldId id="303" r:id="rId12"/>
    <p:sldId id="304" r:id="rId13"/>
    <p:sldId id="305" r:id="rId14"/>
    <p:sldId id="300" r:id="rId15"/>
    <p:sldId id="307" r:id="rId16"/>
    <p:sldId id="306" r:id="rId17"/>
    <p:sldId id="308" r:id="rId18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06" autoAdjust="0"/>
    <p:restoredTop sz="94518" autoAdjust="0"/>
  </p:normalViewPr>
  <p:slideViewPr>
    <p:cSldViewPr>
      <p:cViewPr>
        <p:scale>
          <a:sx n="81" d="100"/>
          <a:sy n="81" d="100"/>
        </p:scale>
        <p:origin x="-1176" y="-5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862" cy="49579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defTabSz="955731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94" y="0"/>
            <a:ext cx="2945862" cy="49579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 defTabSz="955731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305"/>
            <a:ext cx="2945862" cy="49579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defTabSz="955731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94" y="9429305"/>
            <a:ext cx="2945862" cy="49579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 defTabSz="955731">
              <a:defRPr sz="1300"/>
            </a:lvl1pPr>
          </a:lstStyle>
          <a:p>
            <a:pPr>
              <a:defRPr/>
            </a:pPr>
            <a:fld id="{41D6913C-64E7-4627-B97C-AD290EFDCC2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98760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501" cy="51734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7014" y="0"/>
            <a:ext cx="2918501" cy="51734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6788" y="739775"/>
            <a:ext cx="4924425" cy="36941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5550" y="4730050"/>
            <a:ext cx="5034414" cy="443442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60099"/>
            <a:ext cx="2918501" cy="44344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7014" y="9460099"/>
            <a:ext cx="2918501" cy="44344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60BBB6F-A0ED-489E-BF3B-7969A69982A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1181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6413" y="333375"/>
            <a:ext cx="2128837" cy="575945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68313" y="333375"/>
            <a:ext cx="6235700" cy="5759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484313"/>
            <a:ext cx="409892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19638" y="1484313"/>
            <a:ext cx="4100512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0" descr="Mtge_INTERFORGE_PPT_v11T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-1588" y="-1588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84313"/>
            <a:ext cx="8351837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  <a:p>
            <a:pPr lvl="4"/>
            <a:endParaRPr lang="fr-FR" smtClean="0"/>
          </a:p>
          <a:p>
            <a:pPr lvl="4"/>
            <a:endParaRPr lang="fr-FR" smtClean="0"/>
          </a:p>
          <a:p>
            <a:pPr lvl="4"/>
            <a:endParaRPr lang="fr-FR" smtClean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00338" y="333375"/>
            <a:ext cx="6284912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1029" name="Text Box 25"/>
          <p:cNvSpPr txBox="1">
            <a:spLocks noChangeArrowheads="1"/>
          </p:cNvSpPr>
          <p:nvPr/>
        </p:nvSpPr>
        <p:spPr bwMode="auto">
          <a:xfrm>
            <a:off x="0" y="3500438"/>
            <a:ext cx="6443663" cy="3667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030" name="Text Box 26"/>
          <p:cNvSpPr txBox="1">
            <a:spLocks noChangeArrowheads="1"/>
          </p:cNvSpPr>
          <p:nvPr/>
        </p:nvSpPr>
        <p:spPr bwMode="auto">
          <a:xfrm>
            <a:off x="0" y="2924175"/>
            <a:ext cx="6227763" cy="366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9pPr>
    </p:titleStyle>
    <p:bodyStyle>
      <a:lvl1pPr marL="190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73100" indent="-1905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1841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65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06600" indent="-177800" algn="l" rtl="0" eaLnBrk="0" fontAlgn="base" hangingPunct="0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5pPr>
      <a:lvl6pPr marL="24638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6pPr>
      <a:lvl7pPr marL="29210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7pPr>
      <a:lvl8pPr marL="33782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8pPr>
      <a:lvl9pPr marL="38354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97-2003_Worksheet1.xls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Pièces TITANE A350 / A320 NEO</a:t>
            </a:r>
            <a:endParaRPr lang="en-US" dirty="0" smtClean="0"/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766763"/>
          </a:xfrm>
        </p:spPr>
        <p:txBody>
          <a:bodyPr/>
          <a:lstStyle/>
          <a:p>
            <a:pPr eaLnBrk="1" hangingPunct="1"/>
            <a:r>
              <a:rPr lang="en-US" dirty="0" smtClean="0"/>
              <a:t>For ECO Titanium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A350 1000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" y="1484313"/>
            <a:ext cx="9144000" cy="4608512"/>
          </a:xfrm>
        </p:spPr>
        <p:txBody>
          <a:bodyPr/>
          <a:lstStyle/>
          <a:p>
            <a:r>
              <a:rPr lang="fr-FR" sz="1800" dirty="0"/>
              <a:t>Pièces </a:t>
            </a:r>
            <a:r>
              <a:rPr lang="fr-FR" sz="1800" dirty="0" smtClean="0"/>
              <a:t>à chiffrer en matricés ou en forgés</a:t>
            </a:r>
            <a:endParaRPr lang="fr-FR" sz="1800" dirty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488806"/>
              </p:ext>
            </p:extLst>
          </p:nvPr>
        </p:nvGraphicFramePr>
        <p:xfrm>
          <a:off x="0" y="2132856"/>
          <a:ext cx="9144000" cy="2450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2188637"/>
                <a:gridCol w="1468963"/>
                <a:gridCol w="1541174"/>
                <a:gridCol w="2116426"/>
              </a:tblGrid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Client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Localisation</a:t>
                      </a:r>
                    </a:p>
                    <a:p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Pièce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Coefficient </a:t>
                      </a:r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Spirit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Fuselage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Cadres 64/66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65kt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Airbus</a:t>
                      </a:r>
                      <a:r>
                        <a:rPr lang="fr-FR" baseline="0" dirty="0" smtClean="0"/>
                        <a:t> France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Mât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Nervure 1 à10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 pour forgés libres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9781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A350 1000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" y="1484313"/>
            <a:ext cx="9144000" cy="4608512"/>
          </a:xfrm>
        </p:spPr>
        <p:txBody>
          <a:bodyPr/>
          <a:lstStyle/>
          <a:p>
            <a:r>
              <a:rPr lang="fr-FR" sz="1800" dirty="0"/>
              <a:t>Pièces </a:t>
            </a:r>
            <a:r>
              <a:rPr lang="fr-FR" sz="1800" dirty="0" smtClean="0"/>
              <a:t>à chiffrer ?</a:t>
            </a:r>
            <a:endParaRPr lang="fr-FR" sz="1800" dirty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013617"/>
              </p:ext>
            </p:extLst>
          </p:nvPr>
        </p:nvGraphicFramePr>
        <p:xfrm>
          <a:off x="0" y="2132856"/>
          <a:ext cx="9144000" cy="2304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2188637"/>
                <a:gridCol w="1468963"/>
                <a:gridCol w="1828800"/>
                <a:gridCol w="1828800"/>
              </a:tblGrid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Client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Localisation</a:t>
                      </a:r>
                    </a:p>
                    <a:p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Pièce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Coefficient </a:t>
                      </a:r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Figeac </a:t>
                      </a:r>
                      <a:r>
                        <a:rPr lang="fr-FR" dirty="0" err="1" smtClean="0"/>
                        <a:t>Aero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Voilure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Aft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Pick</a:t>
                      </a:r>
                      <a:r>
                        <a:rPr lang="fr-FR" dirty="0" smtClean="0"/>
                        <a:t> 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ASCO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Voilure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Lever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Pilon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4258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A350 1000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" y="1484313"/>
            <a:ext cx="9144000" cy="4608512"/>
          </a:xfrm>
        </p:spPr>
        <p:txBody>
          <a:bodyPr/>
          <a:lstStyle/>
          <a:p>
            <a:r>
              <a:rPr lang="fr-FR" sz="1800" dirty="0"/>
              <a:t>Pièces </a:t>
            </a:r>
            <a:r>
              <a:rPr lang="fr-FR" sz="1800" dirty="0" smtClean="0"/>
              <a:t>à chiffrer ?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464424"/>
              </p:ext>
            </p:extLst>
          </p:nvPr>
        </p:nvGraphicFramePr>
        <p:xfrm>
          <a:off x="0" y="2204866"/>
          <a:ext cx="9144000" cy="4608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1680"/>
                <a:gridCol w="2168148"/>
                <a:gridCol w="1540812"/>
                <a:gridCol w="1811680"/>
                <a:gridCol w="1811680"/>
              </a:tblGrid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Client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Localisation</a:t>
                      </a:r>
                    </a:p>
                    <a:p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Pièce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Coefficient </a:t>
                      </a:r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Premium </a:t>
                      </a:r>
                      <a:r>
                        <a:rPr lang="fr-FR" dirty="0" err="1" smtClean="0"/>
                        <a:t>Aerotech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Fuselage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Cadres 35/37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 puis 65KT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 ?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Premium </a:t>
                      </a:r>
                      <a:r>
                        <a:rPr lang="fr-FR" dirty="0" err="1" smtClean="0"/>
                        <a:t>Aerotech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Fuselage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Cadres 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 puis 65KT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Premium </a:t>
                      </a:r>
                      <a:r>
                        <a:rPr lang="fr-FR" dirty="0" err="1" smtClean="0"/>
                        <a:t>AErotech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Fuselage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Cadres</a:t>
                      </a:r>
                      <a:r>
                        <a:rPr lang="fr-FR" baseline="0" dirty="0" smtClean="0"/>
                        <a:t> 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 puis 65KT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Airbus France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Mât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Pyramide Gauche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65KT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Airbus France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Mât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Pyramide Droite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65KT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8648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A350 1000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" y="1484313"/>
            <a:ext cx="9144000" cy="4608512"/>
          </a:xfrm>
        </p:spPr>
        <p:txBody>
          <a:bodyPr/>
          <a:lstStyle/>
          <a:p>
            <a:r>
              <a:rPr lang="fr-FR" sz="1800" dirty="0"/>
              <a:t>Pièces </a:t>
            </a:r>
            <a:r>
              <a:rPr lang="fr-FR" sz="1800" dirty="0" smtClean="0"/>
              <a:t>chiffrées en attente de décision airbus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444978"/>
              </p:ext>
            </p:extLst>
          </p:nvPr>
        </p:nvGraphicFramePr>
        <p:xfrm>
          <a:off x="0" y="2420888"/>
          <a:ext cx="9143999" cy="2304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5332"/>
                <a:gridCol w="2052843"/>
                <a:gridCol w="1945160"/>
                <a:gridCol w="1715332"/>
                <a:gridCol w="1715332"/>
              </a:tblGrid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Client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Localisation</a:t>
                      </a:r>
                    </a:p>
                    <a:p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Pièce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Coefficient </a:t>
                      </a:r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ADI USA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Voilure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Underwing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Inboard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 puis 65KT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ADI USA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Voilure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Underwing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Outboard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 puis 65KT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7454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A350 1000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" y="1484313"/>
            <a:ext cx="9144000" cy="4608512"/>
          </a:xfrm>
        </p:spPr>
        <p:txBody>
          <a:bodyPr/>
          <a:lstStyle/>
          <a:p>
            <a:r>
              <a:rPr lang="fr-FR" sz="1800" dirty="0" smtClean="0"/>
              <a:t>Pièces qui seraient acquises pour toute la vie du projet :</a:t>
            </a:r>
          </a:p>
          <a:p>
            <a:endParaRPr lang="fr-FR" sz="1800" dirty="0" smtClean="0"/>
          </a:p>
          <a:p>
            <a:endParaRPr lang="fr-FR" sz="1800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206861"/>
              </p:ext>
            </p:extLst>
          </p:nvPr>
        </p:nvGraphicFramePr>
        <p:xfrm>
          <a:off x="-2" y="1988840"/>
          <a:ext cx="9144001" cy="2304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541176"/>
                <a:gridCol w="2116425"/>
              </a:tblGrid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Client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Localisation</a:t>
                      </a:r>
                    </a:p>
                    <a:p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Pièce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Coefficient </a:t>
                      </a:r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Premium </a:t>
                      </a:r>
                      <a:r>
                        <a:rPr lang="fr-FR" dirty="0" err="1" smtClean="0"/>
                        <a:t>Aerotech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Voilure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Outer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Trunion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Premium </a:t>
                      </a:r>
                      <a:r>
                        <a:rPr lang="fr-FR" dirty="0" err="1" smtClean="0"/>
                        <a:t>Aerotech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Voilure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Fuse Pin carrier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5344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A320 Classique vs A320 NEO</a:t>
            </a:r>
            <a:endParaRPr lang="en-US" dirty="0"/>
          </a:p>
        </p:txBody>
      </p:sp>
      <p:graphicFrame>
        <p:nvGraphicFramePr>
          <p:cNvPr id="9" name="Obje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2918710"/>
              </p:ext>
            </p:extLst>
          </p:nvPr>
        </p:nvGraphicFramePr>
        <p:xfrm>
          <a:off x="0" y="1366838"/>
          <a:ext cx="9144000" cy="549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Worksheet" r:id="rId4" imgW="4191135" imgH="4124341" progId="Excel.Sheet.8">
                  <p:embed/>
                </p:oleObj>
              </mc:Choice>
              <mc:Fallback>
                <p:oleObj name="Worksheet" r:id="rId4" imgW="4191135" imgH="4124341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0" y="1366838"/>
                        <a:ext cx="9144000" cy="5491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3268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fr-FR" dirty="0" smtClean="0"/>
              <a:t>A320 NEO ( PIECES TITANE Mât en chiffrage)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Round 2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 smtClean="0"/>
              <a:t>Longeron Supérieur (</a:t>
            </a:r>
            <a:r>
              <a:rPr lang="fr-FR" dirty="0" err="1" smtClean="0"/>
              <a:t>coeff</a:t>
            </a:r>
            <a:r>
              <a:rPr lang="fr-FR" dirty="0" smtClean="0"/>
              <a:t> 2)</a:t>
            </a:r>
          </a:p>
          <a:p>
            <a:r>
              <a:rPr lang="fr-FR" dirty="0" err="1" smtClean="0"/>
              <a:t>Rib</a:t>
            </a:r>
            <a:r>
              <a:rPr lang="fr-FR" dirty="0" smtClean="0"/>
              <a:t> 5 (</a:t>
            </a:r>
            <a:r>
              <a:rPr lang="fr-FR" dirty="0" err="1" smtClean="0"/>
              <a:t>coeff</a:t>
            </a:r>
            <a:r>
              <a:rPr lang="fr-FR" dirty="0" smtClean="0"/>
              <a:t> 2)</a:t>
            </a:r>
          </a:p>
          <a:p>
            <a:r>
              <a:rPr lang="fr-FR" dirty="0" err="1" smtClean="0"/>
              <a:t>Rib</a:t>
            </a:r>
            <a:r>
              <a:rPr lang="fr-FR" dirty="0" smtClean="0"/>
              <a:t> 10 (</a:t>
            </a:r>
            <a:r>
              <a:rPr lang="fr-FR" dirty="0" err="1" smtClean="0"/>
              <a:t>coeff</a:t>
            </a:r>
            <a:r>
              <a:rPr lang="fr-FR" dirty="0" smtClean="0"/>
              <a:t> 2)</a:t>
            </a:r>
          </a:p>
          <a:p>
            <a:r>
              <a:rPr lang="fr-FR" dirty="0" smtClean="0"/>
              <a:t>Pyramide Gauche (2)</a:t>
            </a:r>
          </a:p>
          <a:p>
            <a:r>
              <a:rPr lang="fr-FR" dirty="0" smtClean="0"/>
              <a:t>Pyramide droite (2)</a:t>
            </a:r>
          </a:p>
          <a:p>
            <a:r>
              <a:rPr lang="fr-FR" dirty="0" err="1" smtClean="0"/>
              <a:t>Engine</a:t>
            </a:r>
            <a:r>
              <a:rPr lang="fr-FR" dirty="0" smtClean="0"/>
              <a:t> </a:t>
            </a:r>
            <a:r>
              <a:rPr lang="fr-FR" dirty="0" err="1" smtClean="0"/>
              <a:t>Fitting</a:t>
            </a:r>
            <a:r>
              <a:rPr lang="fr-FR" dirty="0" smtClean="0"/>
              <a:t> (2)</a:t>
            </a:r>
          </a:p>
          <a:p>
            <a:r>
              <a:rPr lang="fr-FR" dirty="0" err="1" smtClean="0"/>
              <a:t>Inner</a:t>
            </a:r>
            <a:r>
              <a:rPr lang="fr-FR" dirty="0" smtClean="0"/>
              <a:t> Wing </a:t>
            </a:r>
            <a:r>
              <a:rPr lang="fr-FR" dirty="0" err="1" smtClean="0"/>
              <a:t>Fitting</a:t>
            </a:r>
            <a:r>
              <a:rPr lang="fr-FR" dirty="0" smtClean="0"/>
              <a:t> (2)</a:t>
            </a:r>
          </a:p>
          <a:p>
            <a:r>
              <a:rPr lang="fr-FR" dirty="0" err="1" smtClean="0"/>
              <a:t>Outer</a:t>
            </a:r>
            <a:r>
              <a:rPr lang="fr-FR" dirty="0" smtClean="0"/>
              <a:t> Wing </a:t>
            </a:r>
            <a:r>
              <a:rPr lang="fr-FR" dirty="0" err="1" smtClean="0"/>
              <a:t>fitting</a:t>
            </a:r>
            <a:r>
              <a:rPr lang="fr-FR" dirty="0" smtClean="0"/>
              <a:t>(2)</a:t>
            </a:r>
          </a:p>
          <a:p>
            <a:endParaRPr lang="fr-FR" dirty="0" smtClean="0"/>
          </a:p>
          <a:p>
            <a:endParaRPr lang="en-US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Round 3</a:t>
            </a:r>
            <a:endParaRPr lang="en-US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r-FR" dirty="0" smtClean="0"/>
              <a:t>Longeron Supérieur (</a:t>
            </a:r>
            <a:r>
              <a:rPr lang="fr-FR" dirty="0" err="1" smtClean="0"/>
              <a:t>coeff</a:t>
            </a:r>
            <a:r>
              <a:rPr lang="fr-FR" dirty="0" smtClean="0"/>
              <a:t> </a:t>
            </a:r>
            <a:r>
              <a:rPr lang="fr-FR" dirty="0"/>
              <a:t>2</a:t>
            </a:r>
            <a:r>
              <a:rPr lang="fr-FR" dirty="0" smtClean="0"/>
              <a:t>)</a:t>
            </a:r>
          </a:p>
          <a:p>
            <a:r>
              <a:rPr lang="fr-FR" strike="sngStrike" dirty="0" err="1" smtClean="0"/>
              <a:t>Rib</a:t>
            </a:r>
            <a:r>
              <a:rPr lang="fr-FR" strike="sngStrike" dirty="0" smtClean="0"/>
              <a:t> 5</a:t>
            </a:r>
            <a:endParaRPr lang="fr-FR" dirty="0"/>
          </a:p>
          <a:p>
            <a:r>
              <a:rPr lang="fr-FR" dirty="0" err="1" smtClean="0"/>
              <a:t>Rib</a:t>
            </a:r>
            <a:r>
              <a:rPr lang="fr-FR" dirty="0" smtClean="0"/>
              <a:t> 10 (</a:t>
            </a:r>
            <a:r>
              <a:rPr lang="fr-FR" dirty="0" err="1" smtClean="0"/>
              <a:t>coeff</a:t>
            </a:r>
            <a:r>
              <a:rPr lang="fr-FR" dirty="0" smtClean="0"/>
              <a:t> 2)</a:t>
            </a:r>
          </a:p>
          <a:p>
            <a:r>
              <a:rPr lang="fr-FR" dirty="0"/>
              <a:t>Pyramide Gauche (2)</a:t>
            </a:r>
          </a:p>
          <a:p>
            <a:r>
              <a:rPr lang="fr-FR" dirty="0"/>
              <a:t>Pyramide droite (2)</a:t>
            </a:r>
          </a:p>
          <a:p>
            <a:r>
              <a:rPr lang="fr-FR" strike="sngStrike" dirty="0" err="1"/>
              <a:t>Engine</a:t>
            </a:r>
            <a:r>
              <a:rPr lang="fr-FR" strike="sngStrike" dirty="0"/>
              <a:t> </a:t>
            </a:r>
            <a:r>
              <a:rPr lang="fr-FR" strike="sngStrike" dirty="0" err="1"/>
              <a:t>Fitting</a:t>
            </a:r>
            <a:r>
              <a:rPr lang="fr-FR" strike="sngStrike" dirty="0"/>
              <a:t> (2)</a:t>
            </a:r>
          </a:p>
          <a:p>
            <a:r>
              <a:rPr lang="fr-FR" strike="sngStrike" dirty="0" err="1"/>
              <a:t>Inner</a:t>
            </a:r>
            <a:r>
              <a:rPr lang="fr-FR" strike="sngStrike" dirty="0"/>
              <a:t> Wing </a:t>
            </a:r>
            <a:r>
              <a:rPr lang="fr-FR" strike="sngStrike" dirty="0" err="1"/>
              <a:t>Fitting</a:t>
            </a:r>
            <a:r>
              <a:rPr lang="fr-FR" strike="sngStrike" dirty="0"/>
              <a:t> (2)</a:t>
            </a:r>
          </a:p>
          <a:p>
            <a:r>
              <a:rPr lang="fr-FR" strike="sngStrike" dirty="0" err="1"/>
              <a:t>Outer</a:t>
            </a:r>
            <a:r>
              <a:rPr lang="fr-FR" strike="sngStrike" dirty="0"/>
              <a:t> Wing </a:t>
            </a:r>
            <a:r>
              <a:rPr lang="fr-FR" strike="sngStrike" dirty="0" err="1"/>
              <a:t>fitting</a:t>
            </a:r>
            <a:r>
              <a:rPr lang="fr-FR" strike="sngStrike" dirty="0"/>
              <a:t>(2)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345898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 320 NEO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AIRBUS UK nous alloué le </a:t>
            </a:r>
            <a:r>
              <a:rPr lang="fr-FR" dirty="0" err="1" smtClean="0"/>
              <a:t>Nested</a:t>
            </a:r>
            <a:r>
              <a:rPr lang="fr-FR" dirty="0" smtClean="0"/>
              <a:t> </a:t>
            </a:r>
            <a:r>
              <a:rPr lang="fr-FR" dirty="0" err="1" smtClean="0"/>
              <a:t>Spigot</a:t>
            </a:r>
            <a:r>
              <a:rPr lang="fr-FR" dirty="0" smtClean="0"/>
              <a:t> (voilure) coefficient 2 en 2013, pièce qui est capable du </a:t>
            </a:r>
            <a:r>
              <a:rPr lang="fr-FR" dirty="0" err="1" smtClean="0"/>
              <a:t>spigot</a:t>
            </a:r>
            <a:r>
              <a:rPr lang="fr-FR" dirty="0" smtClean="0"/>
              <a:t> actuel et du futur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976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59832" y="332656"/>
            <a:ext cx="4752528" cy="432048"/>
          </a:xfrm>
        </p:spPr>
        <p:txBody>
          <a:bodyPr/>
          <a:lstStyle/>
          <a:p>
            <a:r>
              <a:rPr lang="fr-FR" dirty="0" smtClean="0"/>
              <a:t>AGENDA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916831"/>
            <a:ext cx="8351837" cy="4175993"/>
          </a:xfrm>
        </p:spPr>
        <p:txBody>
          <a:bodyPr/>
          <a:lstStyle/>
          <a:p>
            <a:r>
              <a:rPr lang="fr-FR" dirty="0" smtClean="0"/>
              <a:t> A350 900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 A350 1000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 A320 NEO</a:t>
            </a:r>
          </a:p>
        </p:txBody>
      </p:sp>
    </p:spTree>
    <p:extLst>
      <p:ext uri="{BB962C8B-B14F-4D97-AF65-F5344CB8AC3E}">
        <p14:creationId xmlns:p14="http://schemas.microsoft.com/office/powerpoint/2010/main" val="22258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A350 900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" y="1484313"/>
            <a:ext cx="9144000" cy="4608512"/>
          </a:xfrm>
        </p:spPr>
        <p:txBody>
          <a:bodyPr/>
          <a:lstStyle/>
          <a:p>
            <a:r>
              <a:rPr lang="fr-FR" sz="1800" dirty="0" smtClean="0"/>
              <a:t>Pièces acquises pour toute la vie du projet :</a:t>
            </a:r>
          </a:p>
          <a:p>
            <a:endParaRPr lang="fr-FR" sz="1800" dirty="0" smtClean="0"/>
          </a:p>
          <a:p>
            <a:endParaRPr lang="fr-FR" sz="1800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307914"/>
              </p:ext>
            </p:extLst>
          </p:nvPr>
        </p:nvGraphicFramePr>
        <p:xfrm>
          <a:off x="-2" y="1988840"/>
          <a:ext cx="9144001" cy="4608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541176"/>
                <a:gridCol w="2116425"/>
              </a:tblGrid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Client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Localisation</a:t>
                      </a:r>
                    </a:p>
                    <a:p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Pièce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Coefficient </a:t>
                      </a:r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Airbus France </a:t>
                      </a:r>
                    </a:p>
                    <a:p>
                      <a:r>
                        <a:rPr lang="fr-FR" dirty="0" smtClean="0"/>
                        <a:t>ST ELOI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Mât réacteur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Pyramide</a:t>
                      </a:r>
                      <a:r>
                        <a:rPr lang="fr-FR" baseline="0" dirty="0" smtClean="0"/>
                        <a:t> gauche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65KT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Airbus France</a:t>
                      </a:r>
                    </a:p>
                    <a:p>
                      <a:r>
                        <a:rPr lang="fr-FR" dirty="0" smtClean="0"/>
                        <a:t>ST</a:t>
                      </a:r>
                      <a:r>
                        <a:rPr lang="fr-FR" baseline="0" dirty="0" smtClean="0"/>
                        <a:t> ELOI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Mât Réacteur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Pyramide Droite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65KT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Premium </a:t>
                      </a:r>
                      <a:r>
                        <a:rPr lang="fr-FR" dirty="0" err="1" smtClean="0"/>
                        <a:t>Aerotech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Voilure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Outer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Trunion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Premium </a:t>
                      </a:r>
                      <a:r>
                        <a:rPr lang="fr-FR" dirty="0" err="1" smtClean="0"/>
                        <a:t>Aerotech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Voilure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Fuse Pin carrier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ASCO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Voilure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Lever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Pilon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9324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A350 900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" y="1484313"/>
            <a:ext cx="9144000" cy="4608512"/>
          </a:xfrm>
        </p:spPr>
        <p:txBody>
          <a:bodyPr/>
          <a:lstStyle/>
          <a:p>
            <a:r>
              <a:rPr lang="fr-FR" sz="1800" dirty="0"/>
              <a:t>Pièces acquises pour toute la vie du projet mais qui devraient être </a:t>
            </a:r>
            <a:r>
              <a:rPr lang="fr-FR" sz="1800" dirty="0" smtClean="0"/>
              <a:t>optimisées par une baisse du PMO et du poids livré (horizon 2015)</a:t>
            </a:r>
          </a:p>
          <a:p>
            <a:endParaRPr lang="fr-FR" sz="1800" dirty="0" smtClean="0"/>
          </a:p>
          <a:p>
            <a:endParaRPr lang="fr-FR" sz="1800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165942"/>
              </p:ext>
            </p:extLst>
          </p:nvPr>
        </p:nvGraphicFramePr>
        <p:xfrm>
          <a:off x="0" y="2420888"/>
          <a:ext cx="9144000" cy="3072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Client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Localisation</a:t>
                      </a:r>
                    </a:p>
                    <a:p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Pièce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Coefficient </a:t>
                      </a:r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Premium </a:t>
                      </a:r>
                      <a:r>
                        <a:rPr lang="fr-FR" dirty="0" err="1" smtClean="0"/>
                        <a:t>Aerotech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Voilure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Pintles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Inoboard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40KT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Premium </a:t>
                      </a:r>
                      <a:r>
                        <a:rPr lang="fr-FR" dirty="0" err="1" smtClean="0"/>
                        <a:t>Aerotech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Voilure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Pintles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Outboard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65KT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ADI USA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Voilure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Swing Link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22KT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625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A350 900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" y="1484313"/>
            <a:ext cx="9144000" cy="4608512"/>
          </a:xfrm>
        </p:spPr>
        <p:txBody>
          <a:bodyPr/>
          <a:lstStyle/>
          <a:p>
            <a:r>
              <a:rPr lang="fr-FR" sz="1800" dirty="0"/>
              <a:t>Pièces acquises </a:t>
            </a:r>
            <a:r>
              <a:rPr lang="fr-FR" sz="1800" dirty="0" smtClean="0"/>
              <a:t>en matricé à partir du MSN 17 pour toute la vie du projet</a:t>
            </a:r>
            <a:endParaRPr lang="fr-FR" sz="1800" dirty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098522"/>
              </p:ext>
            </p:extLst>
          </p:nvPr>
        </p:nvGraphicFramePr>
        <p:xfrm>
          <a:off x="0" y="2132856"/>
          <a:ext cx="9144000" cy="1536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2188637"/>
                <a:gridCol w="1468963"/>
                <a:gridCol w="1541174"/>
                <a:gridCol w="2116426"/>
              </a:tblGrid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Client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Localisation</a:t>
                      </a:r>
                    </a:p>
                    <a:p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Pièce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Coefficient </a:t>
                      </a:r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Spirit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Fuselage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Cadres 64/66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65kt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2084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A350 900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" y="1484313"/>
            <a:ext cx="9144000" cy="4608512"/>
          </a:xfrm>
        </p:spPr>
        <p:txBody>
          <a:bodyPr/>
          <a:lstStyle/>
          <a:p>
            <a:r>
              <a:rPr lang="fr-FR" sz="1800" dirty="0"/>
              <a:t>Pièces acquises en </a:t>
            </a:r>
            <a:r>
              <a:rPr lang="fr-FR" sz="1800" dirty="0" smtClean="0"/>
              <a:t>forgées pour une durée limitée sans suite (arrêt 2013)</a:t>
            </a:r>
            <a:endParaRPr lang="fr-FR" sz="1800" dirty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773844"/>
              </p:ext>
            </p:extLst>
          </p:nvPr>
        </p:nvGraphicFramePr>
        <p:xfrm>
          <a:off x="0" y="2132856"/>
          <a:ext cx="9144000" cy="4608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2188637"/>
                <a:gridCol w="1468963"/>
                <a:gridCol w="1828800"/>
                <a:gridCol w="1828800"/>
              </a:tblGrid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Client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Localisation</a:t>
                      </a:r>
                    </a:p>
                    <a:p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Pièce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Coefficient </a:t>
                      </a:r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Aerolia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Fuselage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Cadres 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Aerolia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Fuselage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Cadres 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Figeac </a:t>
                      </a:r>
                      <a:r>
                        <a:rPr lang="fr-FR" dirty="0" err="1" smtClean="0"/>
                        <a:t>Aero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Voilure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Aft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Pick</a:t>
                      </a:r>
                      <a:r>
                        <a:rPr lang="fr-FR" dirty="0" smtClean="0"/>
                        <a:t> 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Premium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Aerotech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Fuselage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Lower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sill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Beam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Premium </a:t>
                      </a:r>
                      <a:r>
                        <a:rPr lang="fr-FR" dirty="0" err="1" smtClean="0"/>
                        <a:t>Aerotech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Fuselage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Sill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Beam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0608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A350 900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" y="1484313"/>
            <a:ext cx="9144000" cy="4608512"/>
          </a:xfrm>
        </p:spPr>
        <p:txBody>
          <a:bodyPr/>
          <a:lstStyle/>
          <a:p>
            <a:r>
              <a:rPr lang="fr-FR" sz="1800" dirty="0"/>
              <a:t>Pièces acquises en </a:t>
            </a:r>
            <a:r>
              <a:rPr lang="fr-FR" sz="1800" dirty="0" smtClean="0"/>
              <a:t>forgées pour une durée limitée (MSN 1 à 47) avec suite en matricé Flou MSN 48 à 68 acquise…Matricée optimisé (probable 2015 ?)</a:t>
            </a:r>
            <a:endParaRPr lang="fr-FR" sz="1800" dirty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708634"/>
              </p:ext>
            </p:extLst>
          </p:nvPr>
        </p:nvGraphicFramePr>
        <p:xfrm>
          <a:off x="0" y="2132856"/>
          <a:ext cx="9144000" cy="3072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2188637"/>
                <a:gridCol w="1468963"/>
                <a:gridCol w="1828800"/>
                <a:gridCol w="1828800"/>
              </a:tblGrid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Client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Localisation</a:t>
                      </a:r>
                    </a:p>
                    <a:p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Pièce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Coefficient </a:t>
                      </a:r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Premium </a:t>
                      </a:r>
                      <a:r>
                        <a:rPr lang="fr-FR" dirty="0" err="1" smtClean="0"/>
                        <a:t>Aerotech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Fuselage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Cadres 35/37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 puis 65KT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Premium </a:t>
                      </a:r>
                      <a:r>
                        <a:rPr lang="fr-FR" dirty="0" err="1" smtClean="0"/>
                        <a:t>Aerotech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Fuselage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Cadres 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 puis 65KT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Premium </a:t>
                      </a:r>
                      <a:r>
                        <a:rPr lang="fr-FR" dirty="0" err="1" smtClean="0"/>
                        <a:t>AErotech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Fuselage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Cadres</a:t>
                      </a:r>
                      <a:r>
                        <a:rPr lang="fr-FR" baseline="0" dirty="0" smtClean="0"/>
                        <a:t> 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 puis 65KT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5790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A350 900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" y="1484313"/>
            <a:ext cx="9144000" cy="4608512"/>
          </a:xfrm>
        </p:spPr>
        <p:txBody>
          <a:bodyPr/>
          <a:lstStyle/>
          <a:p>
            <a:r>
              <a:rPr lang="fr-FR" sz="1800" dirty="0"/>
              <a:t>Pièces acquises en </a:t>
            </a:r>
            <a:r>
              <a:rPr lang="fr-FR" sz="1800" dirty="0" smtClean="0"/>
              <a:t>forgées pour une durée limitée (MSN 1 à 22) avec suite en matricé déjà acquise (à partir de 2013)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019442"/>
              </p:ext>
            </p:extLst>
          </p:nvPr>
        </p:nvGraphicFramePr>
        <p:xfrm>
          <a:off x="0" y="2420888"/>
          <a:ext cx="9143999" cy="2304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5332"/>
                <a:gridCol w="2052843"/>
                <a:gridCol w="1945160"/>
                <a:gridCol w="1715332"/>
                <a:gridCol w="1715332"/>
              </a:tblGrid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Client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Localisation</a:t>
                      </a:r>
                    </a:p>
                    <a:p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Pièce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Coefficient </a:t>
                      </a:r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ADI USA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Voilure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Underwing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Inboard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 puis 65KT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ADI USA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Voilure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Underwing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Outboard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Forgeage puis 65KT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4465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A350 1000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" y="1484313"/>
            <a:ext cx="9144000" cy="4608512"/>
          </a:xfrm>
        </p:spPr>
        <p:txBody>
          <a:bodyPr/>
          <a:lstStyle/>
          <a:p>
            <a:r>
              <a:rPr lang="fr-FR" sz="1800" dirty="0"/>
              <a:t>Pièces acquises pour toute la vie du </a:t>
            </a:r>
            <a:r>
              <a:rPr lang="fr-FR" sz="1800" dirty="0" smtClean="0"/>
              <a:t>projet</a:t>
            </a:r>
          </a:p>
          <a:p>
            <a:endParaRPr lang="fr-FR" sz="1800" dirty="0" smtClean="0"/>
          </a:p>
          <a:p>
            <a:endParaRPr lang="fr-FR" sz="1800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956526"/>
              </p:ext>
            </p:extLst>
          </p:nvPr>
        </p:nvGraphicFramePr>
        <p:xfrm>
          <a:off x="0" y="2420888"/>
          <a:ext cx="9144000" cy="3072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Client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Localisation</a:t>
                      </a:r>
                    </a:p>
                    <a:p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Pièce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Coefficient </a:t>
                      </a:r>
                      <a:r>
                        <a:rPr lang="fr-FR" dirty="0" err="1" smtClean="0"/>
                        <a:t>AVion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Premium </a:t>
                      </a:r>
                      <a:r>
                        <a:rPr lang="fr-FR" dirty="0" err="1" smtClean="0"/>
                        <a:t>Aerotech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Voilure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Pintles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Inoboard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40KT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Premium </a:t>
                      </a:r>
                      <a:r>
                        <a:rPr lang="fr-FR" dirty="0" err="1" smtClean="0"/>
                        <a:t>Aerotech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Voilure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Pintles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Outboard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65KT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fr-FR" dirty="0" smtClean="0"/>
                        <a:t>ADI USA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Voilure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Swing Link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22KT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1427503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_AD08_interne">
  <a:themeElements>
    <a:clrScheme name="Presentation_AD08_inter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AD08_intern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_AD08_inter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_inter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_inter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_inter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_inter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_inter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_inter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_inter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_inter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_inter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_inter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_inter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12236</TotalTime>
  <Words>687</Words>
  <Application>Microsoft Office PowerPoint</Application>
  <PresentationFormat>Affichage à l'écran (4:3)</PresentationFormat>
  <Paragraphs>307</Paragraphs>
  <Slides>17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9" baseType="lpstr">
      <vt:lpstr>Presentation_AD08_interne</vt:lpstr>
      <vt:lpstr>Worksheet</vt:lpstr>
      <vt:lpstr>Pièces TITANE A350 / A320 NEO</vt:lpstr>
      <vt:lpstr>AGENDA</vt:lpstr>
      <vt:lpstr>A350 900</vt:lpstr>
      <vt:lpstr>A350 900</vt:lpstr>
      <vt:lpstr>A350 900</vt:lpstr>
      <vt:lpstr>A350 900</vt:lpstr>
      <vt:lpstr>A350 900</vt:lpstr>
      <vt:lpstr>A350 900</vt:lpstr>
      <vt:lpstr>A350 1000</vt:lpstr>
      <vt:lpstr>A350 1000</vt:lpstr>
      <vt:lpstr>A350 1000</vt:lpstr>
      <vt:lpstr>A350 1000</vt:lpstr>
      <vt:lpstr>A350 1000</vt:lpstr>
      <vt:lpstr>A350 1000</vt:lpstr>
      <vt:lpstr>A320 Classique vs A320 NEO</vt:lpstr>
      <vt:lpstr>A320 NEO ( PIECES TITANE Mât en chiffrage)</vt:lpstr>
      <vt:lpstr>A 320 NEO</vt:lpstr>
    </vt:vector>
  </TitlesOfParts>
  <Company>Aubert &amp; Duval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cohadonv</dc:creator>
  <cp:lastModifiedBy>Benjamin Goudergues</cp:lastModifiedBy>
  <cp:revision>331</cp:revision>
  <cp:lastPrinted>2013-02-08T19:26:37Z</cp:lastPrinted>
  <dcterms:created xsi:type="dcterms:W3CDTF">2008-05-27T15:56:34Z</dcterms:created>
  <dcterms:modified xsi:type="dcterms:W3CDTF">2013-04-26T12:04:19Z</dcterms:modified>
</cp:coreProperties>
</file>