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6723B-E8B5-4CC1-B55C-3D269A8406E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5ECA7F-1091-40E4-804B-6FEF30AB3C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9471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27384-ACFB-492C-AB09-0E4CA9DA2204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159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PdL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27384-ACFB-492C-AB09-0E4CA9DA220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114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PdL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27384-ACFB-492C-AB09-0E4CA9DA220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7114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941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59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529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9E987-9371-41A0-AB78-45D0BF2BA808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696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545D5-917F-4DC8-864A-4A123737081A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782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B341D-1575-4EBD-BA28-719203FFD55E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3397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8313" y="1268413"/>
            <a:ext cx="40386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9313" y="1268413"/>
            <a:ext cx="4038600" cy="4824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B9802-CD8D-4FE3-A792-4FD71FA56D87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048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648DB-0063-4989-B7A1-89DD9A91CC28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3123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A7CCE-AF7D-4C18-8B2D-7539B82C3BAD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7637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912FC-3A92-471F-8A59-92F7620E2E8F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8750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0635C-4C4C-4851-A6A7-581D89207CAF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730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37926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F7C67-71F4-414B-8CCE-53191E1E0140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531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843ED-812E-4766-9F57-4E8F767D239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3123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40513" y="476250"/>
            <a:ext cx="2057400" cy="56165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68313" y="476250"/>
            <a:ext cx="6019800" cy="56165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B29B7-54E4-4DAE-8B6F-FEC6DACA0CA3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437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1764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23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781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59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7137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8614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169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9994B-87F6-4280-A885-3316ECFD18B5}" type="datetimeFigureOut">
              <a:rPr lang="fr-FR" smtClean="0"/>
              <a:t>15/01/2014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5F5F7-5B09-4E78-B3B1-52C6907A3D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10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4" descr="Des alliages des minerais et des hommes - logo eramet_fr"/>
          <p:cNvPicPr>
            <a:picLocks noChangeAspect="1" noChangeArrowheads="1"/>
          </p:cNvPicPr>
          <p:nvPr userDrawn="1"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08663"/>
            <a:ext cx="1403350" cy="1049337"/>
          </a:xfrm>
          <a:prstGeom prst="rect">
            <a:avLst/>
          </a:prstGeom>
          <a:solidFill>
            <a:srgbClr val="D3C0A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205413" y="6453188"/>
            <a:ext cx="2895600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2052" name="Rectangle 10"/>
          <p:cNvSpPr>
            <a:spLocks noChangeArrowheads="1"/>
          </p:cNvSpPr>
          <p:nvPr userDrawn="1"/>
        </p:nvSpPr>
        <p:spPr bwMode="auto">
          <a:xfrm>
            <a:off x="87313" y="134938"/>
            <a:ext cx="9036050" cy="274637"/>
          </a:xfrm>
          <a:prstGeom prst="rect">
            <a:avLst/>
          </a:prstGeom>
          <a:gradFill rotWithShape="0">
            <a:gsLst>
              <a:gs pos="0">
                <a:srgbClr val="D3C0A3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53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268413"/>
            <a:ext cx="8229600" cy="482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205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476250"/>
            <a:ext cx="8229600" cy="64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1013" y="6453188"/>
            <a:ext cx="585787" cy="26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89BCB-0FE8-46A9-80B5-8E397ACAFD6C}" type="slidenum">
              <a:rPr 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  <p:grpSp>
        <p:nvGrpSpPr>
          <p:cNvPr id="2056" name="Group 33"/>
          <p:cNvGrpSpPr>
            <a:grpSpLocks/>
          </p:cNvGrpSpPr>
          <p:nvPr userDrawn="1"/>
        </p:nvGrpSpPr>
        <p:grpSpPr bwMode="auto">
          <a:xfrm rot="944328">
            <a:off x="31750" y="223838"/>
            <a:ext cx="1371600" cy="360362"/>
            <a:chOff x="2160" y="3744"/>
            <a:chExt cx="2160" cy="568"/>
          </a:xfrm>
        </p:grpSpPr>
        <p:sp>
          <p:nvSpPr>
            <p:cNvPr id="2058" name="Oval 34"/>
            <p:cNvSpPr>
              <a:spLocks noChangeArrowheads="1"/>
            </p:cNvSpPr>
            <p:nvPr/>
          </p:nvSpPr>
          <p:spPr bwMode="auto">
            <a:xfrm rot="-1837094">
              <a:off x="2160" y="3744"/>
              <a:ext cx="2160" cy="568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GB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059" name="WordArt 35"/>
            <p:cNvSpPr>
              <a:spLocks noChangeArrowheads="1" noChangeShapeType="1" noTextEdit="1"/>
            </p:cNvSpPr>
            <p:nvPr/>
          </p:nvSpPr>
          <p:spPr bwMode="auto">
            <a:xfrm rot="-1168463">
              <a:off x="2592" y="3744"/>
              <a:ext cx="1272" cy="529"/>
            </a:xfrm>
            <a:prstGeom prst="rect">
              <a:avLst/>
            </a:prstGeom>
          </p:spPr>
          <p:txBody>
            <a:bodyPr wrap="none" fromWordArt="1">
              <a:prstTxWarp prst="textSlantUp">
                <a:avLst>
                  <a:gd name="adj" fmla="val 55556"/>
                </a:avLst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</a:rPr>
                <a:t>Confidentiel</a:t>
              </a:r>
            </a:p>
          </p:txBody>
        </p:sp>
      </p:grp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16632"/>
            <a:ext cx="1800200" cy="838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3462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tx2"/>
          </a:solidFill>
          <a:latin typeface="Calibri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Font typeface="Wingdings" pitchFamily="2" charset="2"/>
        <a:buChar char="q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Char char="•"/>
        <a:defRPr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SzPct val="90000"/>
        <a:buFont typeface="Wingdings" pitchFamily="2" charset="2"/>
        <a:buChar char="Ø"/>
        <a:defRPr sz="16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Font typeface="Wingdings" pitchFamily="2" charset="2"/>
        <a:buChar char="v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D3C0A3"/>
        </a:buClr>
        <a:buSzPct val="80000"/>
        <a:buChar char="o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Eléments </a:t>
            </a:r>
            <a:r>
              <a:rPr lang="fr-FR" dirty="0" err="1" smtClean="0"/>
              <a:t>EcoTitanium</a:t>
            </a:r>
            <a:r>
              <a:rPr lang="fr-FR" dirty="0" smtClean="0"/>
              <a:t> pour analyse Concurrence / Concentration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59632" y="5877272"/>
            <a:ext cx="6400800" cy="550912"/>
          </a:xfrm>
        </p:spPr>
        <p:txBody>
          <a:bodyPr>
            <a:normAutofit/>
          </a:bodyPr>
          <a:lstStyle/>
          <a:p>
            <a:r>
              <a:rPr lang="fr-FR" sz="1800" dirty="0" smtClean="0"/>
              <a:t>P </a:t>
            </a:r>
            <a:r>
              <a:rPr lang="fr-FR" sz="1800" dirty="0" err="1" smtClean="0"/>
              <a:t>Delaborde</a:t>
            </a:r>
            <a:r>
              <a:rPr lang="fr-FR" sz="1800" dirty="0" smtClean="0"/>
              <a:t>, le 15 Janvier 2014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75897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6889A1C-BF0B-4B84-903A-C33DF6C2F039}" type="slidenum">
              <a:rPr lang="fr-FR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Organisation et moyens</a:t>
            </a:r>
          </a:p>
        </p:txBody>
      </p:sp>
      <p:sp>
        <p:nvSpPr>
          <p:cNvPr id="30724" name="Text Box 3"/>
          <p:cNvSpPr txBox="1">
            <a:spLocks noChangeArrowheads="1"/>
          </p:cNvSpPr>
          <p:nvPr/>
        </p:nvSpPr>
        <p:spPr bwMode="auto">
          <a:xfrm>
            <a:off x="539750" y="1196975"/>
            <a:ext cx="68405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600">
                <a:solidFill>
                  <a:srgbClr val="000000"/>
                </a:solidFill>
                <a:latin typeface="Calibri" pitchFamily="34" charset="0"/>
              </a:rPr>
              <a:t>Au-delà de la montée en régime, la structure opérationnelle sera la suivante :</a:t>
            </a:r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1187450" y="5556250"/>
            <a:ext cx="7705725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FR" sz="1600" dirty="0">
                <a:solidFill>
                  <a:srgbClr val="000000"/>
                </a:solidFill>
                <a:latin typeface="Calibri" pitchFamily="34" charset="0"/>
              </a:rPr>
              <a:t>L’effectif de la filiale sera de </a:t>
            </a:r>
            <a:r>
              <a:rPr lang="fr-FR" sz="1600" dirty="0" smtClean="0">
                <a:solidFill>
                  <a:srgbClr val="000000"/>
                </a:solidFill>
                <a:latin typeface="Calibri" pitchFamily="34" charset="0"/>
              </a:rPr>
              <a:t>62 </a:t>
            </a:r>
            <a:r>
              <a:rPr lang="fr-FR" sz="1600" dirty="0">
                <a:solidFill>
                  <a:srgbClr val="000000"/>
                </a:solidFill>
                <a:latin typeface="Calibri" pitchFamily="34" charset="0"/>
              </a:rPr>
              <a:t>personnes. </a:t>
            </a:r>
          </a:p>
          <a:p>
            <a:pPr eaLnBrk="1" hangingPunct="1"/>
            <a:r>
              <a:rPr lang="fr-FR" sz="1600" dirty="0">
                <a:solidFill>
                  <a:srgbClr val="000000"/>
                </a:solidFill>
                <a:latin typeface="Calibri" pitchFamily="34" charset="0"/>
              </a:rPr>
              <a:t>EcoTitanium s’appuiera sur les fonctions supports d’Aubert &amp; Duval, au travers d’une convention de services.</a:t>
            </a:r>
          </a:p>
        </p:txBody>
      </p:sp>
      <p:pic>
        <p:nvPicPr>
          <p:cNvPr id="3072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484313"/>
            <a:ext cx="7200900" cy="404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6948264" y="3512041"/>
            <a:ext cx="129614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technicien</a:t>
            </a:r>
            <a:endParaRPr lang="fr-FR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6876256" y="3429000"/>
            <a:ext cx="1080120" cy="432047"/>
          </a:xfrm>
          <a:prstGeom prst="roundRect">
            <a:avLst/>
          </a:prstGeom>
          <a:noFill/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6620882" y="3245634"/>
            <a:ext cx="0" cy="365556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620882" y="3627446"/>
            <a:ext cx="255374" cy="1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08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7DB4F3-CC02-4CCC-8695-64550DB080FE}" type="slidenum">
              <a:rPr lang="fr-FR"/>
              <a:pPr>
                <a:defRPr/>
              </a:pPr>
              <a:t>3</a:t>
            </a:fld>
            <a:endParaRPr lang="fr-FR" dirty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000" dirty="0" smtClean="0"/>
              <a:t>Schéma d’enfournement des chutes année 2023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2700338" y="1196975"/>
            <a:ext cx="403225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b="1" dirty="0" smtClean="0">
                <a:solidFill>
                  <a:srgbClr val="FF0000"/>
                </a:solidFill>
              </a:rPr>
              <a:t>4000</a:t>
            </a:r>
            <a:r>
              <a:rPr lang="fr-FR" sz="1000" b="1" dirty="0"/>
              <a:t> </a:t>
            </a:r>
            <a:r>
              <a:rPr lang="fr-FR" sz="1000" b="1" dirty="0" smtClean="0"/>
              <a:t>t </a:t>
            </a:r>
            <a:r>
              <a:rPr lang="fr-FR" sz="1000" dirty="0" smtClean="0"/>
              <a:t>de </a:t>
            </a:r>
            <a:r>
              <a:rPr lang="fr-FR" sz="1000" dirty="0"/>
              <a:t>lingots refondus VAR</a:t>
            </a:r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2700338" y="1600200"/>
            <a:ext cx="403225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dirty="0"/>
              <a:t>4200 </a:t>
            </a:r>
            <a:r>
              <a:rPr lang="fr-FR" sz="1000" dirty="0" smtClean="0"/>
              <a:t>t </a:t>
            </a:r>
            <a:r>
              <a:rPr lang="fr-FR" sz="1000" dirty="0"/>
              <a:t>d’électrodes PAMCHR</a:t>
            </a:r>
          </a:p>
        </p:txBody>
      </p:sp>
      <p:sp>
        <p:nvSpPr>
          <p:cNvPr id="34822" name="Text Box 5"/>
          <p:cNvSpPr txBox="1">
            <a:spLocks noChangeArrowheads="1"/>
          </p:cNvSpPr>
          <p:nvPr/>
        </p:nvSpPr>
        <p:spPr bwMode="auto">
          <a:xfrm>
            <a:off x="2700338" y="1984375"/>
            <a:ext cx="403225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b="1" dirty="0">
                <a:solidFill>
                  <a:schemeClr val="accent2"/>
                </a:solidFill>
              </a:rPr>
              <a:t>4400 </a:t>
            </a:r>
            <a:r>
              <a:rPr lang="fr-FR" sz="1000" b="1" dirty="0" smtClean="0">
                <a:solidFill>
                  <a:schemeClr val="accent2"/>
                </a:solidFill>
              </a:rPr>
              <a:t>t</a:t>
            </a:r>
            <a:r>
              <a:rPr lang="fr-FR" sz="1000" dirty="0" smtClean="0"/>
              <a:t> </a:t>
            </a:r>
            <a:r>
              <a:rPr lang="fr-FR" sz="1000" dirty="0"/>
              <a:t>à enfourner</a:t>
            </a:r>
          </a:p>
        </p:txBody>
      </p:sp>
      <p:sp>
        <p:nvSpPr>
          <p:cNvPr id="34823" name="Text Box 6"/>
          <p:cNvSpPr txBox="1">
            <a:spLocks noChangeArrowheads="1"/>
          </p:cNvSpPr>
          <p:nvPr/>
        </p:nvSpPr>
        <p:spPr bwMode="auto">
          <a:xfrm>
            <a:off x="1547813" y="2387600"/>
            <a:ext cx="2376487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b="1" dirty="0">
                <a:solidFill>
                  <a:schemeClr val="folHlink"/>
                </a:solidFill>
              </a:rPr>
              <a:t>900 </a:t>
            </a:r>
            <a:r>
              <a:rPr lang="fr-FR" sz="1000" b="1" dirty="0" smtClean="0">
                <a:solidFill>
                  <a:schemeClr val="folHlink"/>
                </a:solidFill>
              </a:rPr>
              <a:t>t</a:t>
            </a:r>
            <a:r>
              <a:rPr lang="fr-FR" sz="1000" dirty="0" smtClean="0"/>
              <a:t> </a:t>
            </a:r>
            <a:r>
              <a:rPr lang="fr-FR" sz="1000" dirty="0"/>
              <a:t>d’éponges</a:t>
            </a:r>
          </a:p>
        </p:txBody>
      </p:sp>
      <p:sp>
        <p:nvSpPr>
          <p:cNvPr id="34824" name="Text Box 7"/>
          <p:cNvSpPr txBox="1">
            <a:spLocks noChangeArrowheads="1"/>
          </p:cNvSpPr>
          <p:nvPr/>
        </p:nvSpPr>
        <p:spPr bwMode="auto">
          <a:xfrm>
            <a:off x="4067944" y="2378075"/>
            <a:ext cx="3528244" cy="2462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b="1" dirty="0"/>
              <a:t>3500 </a:t>
            </a:r>
            <a:r>
              <a:rPr lang="fr-FR" sz="1000" b="1" dirty="0" smtClean="0"/>
              <a:t>t</a:t>
            </a:r>
            <a:r>
              <a:rPr lang="fr-FR" sz="1000" dirty="0" smtClean="0"/>
              <a:t> </a:t>
            </a:r>
            <a:r>
              <a:rPr lang="fr-FR" sz="1000" dirty="0"/>
              <a:t>de massifs et copeaux </a:t>
            </a:r>
            <a:r>
              <a:rPr lang="fr-FR" sz="1000" dirty="0" smtClean="0"/>
              <a:t>traités</a:t>
            </a:r>
          </a:p>
        </p:txBody>
      </p:sp>
      <p:sp>
        <p:nvSpPr>
          <p:cNvPr id="34825" name="Text Box 8"/>
          <p:cNvSpPr txBox="1">
            <a:spLocks noChangeArrowheads="1"/>
          </p:cNvSpPr>
          <p:nvPr/>
        </p:nvSpPr>
        <p:spPr bwMode="auto">
          <a:xfrm>
            <a:off x="4067944" y="2771775"/>
            <a:ext cx="3528244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000" dirty="0"/>
              <a:t>UKAD et </a:t>
            </a:r>
            <a:r>
              <a:rPr lang="fr-FR" sz="1000" dirty="0" smtClean="0"/>
              <a:t>AD (</a:t>
            </a:r>
            <a:r>
              <a:rPr lang="fr-FR" sz="1000" dirty="0" err="1" smtClean="0"/>
              <a:t>EcoTi</a:t>
            </a:r>
            <a:r>
              <a:rPr lang="fr-FR" sz="1000" dirty="0" smtClean="0"/>
              <a:t>) </a:t>
            </a:r>
            <a:r>
              <a:rPr lang="fr-FR" sz="1000" dirty="0"/>
              <a:t>génèrent </a:t>
            </a:r>
            <a:r>
              <a:rPr lang="fr-FR" sz="1000" b="1" dirty="0" smtClean="0"/>
              <a:t>1240 </a:t>
            </a:r>
            <a:r>
              <a:rPr lang="fr-FR" sz="1000" b="1" dirty="0"/>
              <a:t>t</a:t>
            </a:r>
            <a:r>
              <a:rPr lang="fr-FR" sz="1000" dirty="0" smtClean="0"/>
              <a:t> </a:t>
            </a:r>
            <a:r>
              <a:rPr lang="fr-FR" sz="1000" dirty="0"/>
              <a:t>(après traitement) :</a:t>
            </a:r>
          </a:p>
          <a:p>
            <a:pPr eaLnBrk="1" hangingPunct="1">
              <a:spcBef>
                <a:spcPct val="50000"/>
              </a:spcBef>
            </a:pPr>
            <a:r>
              <a:rPr lang="fr-FR" sz="1000" dirty="0" smtClean="0">
                <a:sym typeface="Wingdings" pitchFamily="2" charset="2"/>
              </a:rPr>
              <a:t> 760</a:t>
            </a:r>
            <a:r>
              <a:rPr lang="fr-FR" sz="1000" dirty="0" smtClean="0"/>
              <a:t> t </a:t>
            </a:r>
            <a:r>
              <a:rPr lang="fr-FR" sz="1000" dirty="0"/>
              <a:t>de massifs, </a:t>
            </a:r>
          </a:p>
          <a:p>
            <a:pPr eaLnBrk="1" hangingPunct="1">
              <a:spcBef>
                <a:spcPct val="50000"/>
              </a:spcBef>
            </a:pPr>
            <a:r>
              <a:rPr lang="fr-FR" sz="1000" dirty="0" smtClean="0">
                <a:sym typeface="Wingdings" pitchFamily="2" charset="2"/>
              </a:rPr>
              <a:t> 480 t</a:t>
            </a:r>
            <a:r>
              <a:rPr lang="fr-FR" sz="1000" dirty="0" smtClean="0"/>
              <a:t> </a:t>
            </a:r>
            <a:r>
              <a:rPr lang="fr-FR" sz="1000" dirty="0"/>
              <a:t>copeaux.</a:t>
            </a:r>
          </a:p>
        </p:txBody>
      </p:sp>
      <p:sp>
        <p:nvSpPr>
          <p:cNvPr id="34826" name="Text Box 9"/>
          <p:cNvSpPr txBox="1">
            <a:spLocks noChangeArrowheads="1"/>
          </p:cNvSpPr>
          <p:nvPr/>
        </p:nvSpPr>
        <p:spPr bwMode="auto">
          <a:xfrm>
            <a:off x="4067944" y="3616325"/>
            <a:ext cx="3528244" cy="8617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000" dirty="0" smtClean="0"/>
              <a:t>Les marchés en Economie Circulaire génèrent </a:t>
            </a:r>
            <a:r>
              <a:rPr lang="fr-FR" sz="1000" b="1" dirty="0" smtClean="0"/>
              <a:t>530 t  </a:t>
            </a:r>
            <a:r>
              <a:rPr lang="fr-FR" sz="1000" dirty="0" smtClean="0"/>
              <a:t>issues de nos clients (après traitement) </a:t>
            </a:r>
            <a:endParaRPr lang="fr-FR" sz="1000" dirty="0"/>
          </a:p>
          <a:p>
            <a:pPr eaLnBrk="1" hangingPunct="1">
              <a:spcBef>
                <a:spcPct val="50000"/>
              </a:spcBef>
            </a:pPr>
            <a:r>
              <a:rPr lang="fr-FR" sz="1000" dirty="0" smtClean="0">
                <a:sym typeface="Wingdings" pitchFamily="2" charset="2"/>
              </a:rPr>
              <a:t>   50 t</a:t>
            </a:r>
            <a:r>
              <a:rPr lang="fr-FR" sz="1000" dirty="0" smtClean="0"/>
              <a:t> </a:t>
            </a:r>
            <a:r>
              <a:rPr lang="fr-FR" sz="1000" dirty="0"/>
              <a:t>de massifs</a:t>
            </a:r>
          </a:p>
          <a:p>
            <a:pPr marL="171450" indent="-171450" eaLnBrk="1" hangingPunct="1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fr-FR" sz="1000" dirty="0" smtClean="0"/>
              <a:t>480 t de </a:t>
            </a:r>
            <a:r>
              <a:rPr lang="fr-FR" sz="1000" dirty="0"/>
              <a:t>copeaux.</a:t>
            </a:r>
          </a:p>
        </p:txBody>
      </p:sp>
      <p:sp>
        <p:nvSpPr>
          <p:cNvPr id="34827" name="Text Box 10"/>
          <p:cNvSpPr txBox="1">
            <a:spLocks noChangeArrowheads="1"/>
          </p:cNvSpPr>
          <p:nvPr/>
        </p:nvSpPr>
        <p:spPr bwMode="auto">
          <a:xfrm>
            <a:off x="4057315" y="4797425"/>
            <a:ext cx="3528244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eaLnBrk="1" hangingPunct="1">
              <a:spcBef>
                <a:spcPct val="50000"/>
              </a:spcBef>
            </a:pPr>
            <a:r>
              <a:rPr lang="fr-FR" sz="1000" dirty="0"/>
              <a:t>Il reste à approvisionner 1730 t:  de chutes traitées , ou 2100 t non traitées.</a:t>
            </a:r>
          </a:p>
          <a:p>
            <a:pPr eaLnBrk="1" hangingPunct="1">
              <a:spcBef>
                <a:spcPct val="50000"/>
              </a:spcBef>
            </a:pPr>
            <a:r>
              <a:rPr lang="fr-FR" sz="1000" dirty="0" smtClean="0">
                <a:sym typeface="Wingdings" pitchFamily="2" charset="2"/>
              </a:rPr>
              <a:t> </a:t>
            </a:r>
            <a:r>
              <a:rPr lang="fr-FR" sz="1000" dirty="0">
                <a:solidFill>
                  <a:schemeClr val="accent2"/>
                </a:solidFill>
              </a:rPr>
              <a:t>40 % de massifs</a:t>
            </a:r>
            <a:r>
              <a:rPr lang="fr-FR" sz="1000" dirty="0"/>
              <a:t> : </a:t>
            </a:r>
            <a:r>
              <a:rPr lang="fr-FR" sz="1000" dirty="0" smtClean="0"/>
              <a:t>840 t,</a:t>
            </a:r>
            <a:endParaRPr lang="fr-FR" sz="1000" dirty="0"/>
          </a:p>
          <a:p>
            <a:pPr marL="171450" indent="-171450" eaLnBrk="1" hangingPunct="1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fr-FR" sz="1000" dirty="0" smtClean="0">
                <a:solidFill>
                  <a:schemeClr val="accent2"/>
                </a:solidFill>
              </a:rPr>
              <a:t>60 </a:t>
            </a:r>
            <a:r>
              <a:rPr lang="fr-FR" sz="1000" dirty="0">
                <a:solidFill>
                  <a:schemeClr val="accent2"/>
                </a:solidFill>
              </a:rPr>
              <a:t>% de copeaux</a:t>
            </a:r>
            <a:r>
              <a:rPr lang="fr-FR" sz="1000" dirty="0"/>
              <a:t> : </a:t>
            </a:r>
            <a:r>
              <a:rPr lang="fr-FR" sz="1000" dirty="0" smtClean="0"/>
              <a:t>1260 t,</a:t>
            </a:r>
          </a:p>
          <a:p>
            <a:pPr eaLnBrk="1" hangingPunct="1">
              <a:spcBef>
                <a:spcPct val="50000"/>
              </a:spcBef>
            </a:pPr>
            <a:r>
              <a:rPr lang="fr-FR" sz="1000" dirty="0"/>
              <a:t>Sources </a:t>
            </a:r>
            <a:r>
              <a:rPr lang="fr-FR" sz="1000" dirty="0" smtClean="0"/>
              <a:t>:</a:t>
            </a:r>
            <a:endParaRPr lang="fr-FR" sz="1000" dirty="0"/>
          </a:p>
          <a:p>
            <a:pPr marL="0" eaLnBrk="1" hangingPunct="1">
              <a:spcBef>
                <a:spcPct val="50000"/>
              </a:spcBef>
            </a:pPr>
            <a:r>
              <a:rPr lang="fr-FR" sz="1000" dirty="0"/>
              <a:t>Clients, Pamiers (issus de lingots UKTMP ou concurrents), </a:t>
            </a:r>
            <a:r>
              <a:rPr lang="fr-FR" sz="1000" dirty="0" smtClean="0"/>
              <a:t>Collecte </a:t>
            </a:r>
            <a:r>
              <a:rPr lang="fr-FR" sz="1000" dirty="0" err="1" smtClean="0"/>
              <a:t>Praxy</a:t>
            </a:r>
            <a:r>
              <a:rPr lang="fr-FR" sz="1000" dirty="0" smtClean="0"/>
              <a:t>, Marché.</a:t>
            </a:r>
            <a:endParaRPr lang="fr-FR" sz="1000" dirty="0"/>
          </a:p>
        </p:txBody>
      </p:sp>
      <p:sp>
        <p:nvSpPr>
          <p:cNvPr id="34829" name="Line 12"/>
          <p:cNvSpPr>
            <a:spLocks noChangeShapeType="1"/>
          </p:cNvSpPr>
          <p:nvPr/>
        </p:nvSpPr>
        <p:spPr bwMode="auto">
          <a:xfrm>
            <a:off x="4716463" y="14557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13"/>
          <p:cNvSpPr>
            <a:spLocks noChangeShapeType="1"/>
          </p:cNvSpPr>
          <p:nvPr/>
        </p:nvSpPr>
        <p:spPr bwMode="auto">
          <a:xfrm>
            <a:off x="4716463" y="18494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14"/>
          <p:cNvSpPr>
            <a:spLocks noChangeShapeType="1"/>
          </p:cNvSpPr>
          <p:nvPr/>
        </p:nvSpPr>
        <p:spPr bwMode="auto">
          <a:xfrm>
            <a:off x="5292725" y="22336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5"/>
          <p:cNvSpPr>
            <a:spLocks noChangeShapeType="1"/>
          </p:cNvSpPr>
          <p:nvPr/>
        </p:nvSpPr>
        <p:spPr bwMode="auto">
          <a:xfrm>
            <a:off x="3563938" y="22288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Line 16"/>
          <p:cNvSpPr>
            <a:spLocks noChangeShapeType="1"/>
          </p:cNvSpPr>
          <p:nvPr/>
        </p:nvSpPr>
        <p:spPr bwMode="auto">
          <a:xfrm>
            <a:off x="5292725" y="26273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Line 17"/>
          <p:cNvSpPr>
            <a:spLocks noChangeShapeType="1"/>
          </p:cNvSpPr>
          <p:nvPr/>
        </p:nvSpPr>
        <p:spPr bwMode="auto">
          <a:xfrm>
            <a:off x="5292725" y="34813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Line 18"/>
          <p:cNvSpPr>
            <a:spLocks noChangeShapeType="1"/>
          </p:cNvSpPr>
          <p:nvPr/>
        </p:nvSpPr>
        <p:spPr bwMode="auto">
          <a:xfrm flipH="1">
            <a:off x="5292725" y="4478099"/>
            <a:ext cx="0" cy="3193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Text Box 20"/>
          <p:cNvSpPr txBox="1">
            <a:spLocks noChangeArrowheads="1"/>
          </p:cNvSpPr>
          <p:nvPr/>
        </p:nvSpPr>
        <p:spPr bwMode="auto">
          <a:xfrm>
            <a:off x="7596189" y="2708275"/>
            <a:ext cx="15478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200" dirty="0" smtClean="0"/>
              <a:t>35% </a:t>
            </a:r>
            <a:r>
              <a:rPr lang="fr-FR" sz="1200" dirty="0"/>
              <a:t>des chutes sont générées en interne </a:t>
            </a:r>
            <a:r>
              <a:rPr lang="fr-FR" sz="1200" dirty="0" smtClean="0"/>
              <a:t>UKAD/AD.</a:t>
            </a:r>
            <a:endParaRPr lang="fr-FR" sz="1200" dirty="0"/>
          </a:p>
        </p:txBody>
      </p:sp>
      <p:sp>
        <p:nvSpPr>
          <p:cNvPr id="34840" name="Text Box 23"/>
          <p:cNvSpPr txBox="1">
            <a:spLocks noChangeArrowheads="1"/>
          </p:cNvSpPr>
          <p:nvPr/>
        </p:nvSpPr>
        <p:spPr bwMode="auto">
          <a:xfrm>
            <a:off x="119038" y="2771775"/>
            <a:ext cx="34671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200" dirty="0" smtClean="0">
                <a:solidFill>
                  <a:srgbClr val="0000FF"/>
                </a:solidFill>
              </a:rPr>
              <a:t>Intégration </a:t>
            </a:r>
            <a:r>
              <a:rPr lang="fr-FR" sz="1200" dirty="0">
                <a:solidFill>
                  <a:srgbClr val="0000FF"/>
                </a:solidFill>
              </a:rPr>
              <a:t>de toutes les chutes internes (UKAD et Branche Alliages) générées par l’activité </a:t>
            </a:r>
            <a:r>
              <a:rPr lang="fr-FR" sz="1200" dirty="0" err="1" smtClean="0">
                <a:solidFill>
                  <a:srgbClr val="0000FF"/>
                </a:solidFill>
              </a:rPr>
              <a:t>EcoTitanium</a:t>
            </a:r>
            <a:r>
              <a:rPr lang="fr-FR" sz="1200" dirty="0" smtClean="0">
                <a:solidFill>
                  <a:srgbClr val="0000FF"/>
                </a:solidFill>
              </a:rPr>
              <a:t> et des chutes UKAD d’origine lingots UKTMP.</a:t>
            </a:r>
            <a:endParaRPr lang="fr-FR" sz="1200" dirty="0">
              <a:solidFill>
                <a:srgbClr val="0000FF"/>
              </a:solidFill>
            </a:endParaRPr>
          </a:p>
        </p:txBody>
      </p:sp>
      <p:sp>
        <p:nvSpPr>
          <p:cNvPr id="34841" name="Text Box 24"/>
          <p:cNvSpPr txBox="1">
            <a:spLocks noChangeArrowheads="1"/>
          </p:cNvSpPr>
          <p:nvPr/>
        </p:nvSpPr>
        <p:spPr bwMode="auto">
          <a:xfrm>
            <a:off x="141238" y="3724046"/>
            <a:ext cx="34449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200" dirty="0" smtClean="0">
                <a:solidFill>
                  <a:srgbClr val="0000FF"/>
                </a:solidFill>
              </a:rPr>
              <a:t>Intégration </a:t>
            </a:r>
            <a:r>
              <a:rPr lang="fr-FR" sz="1200" dirty="0">
                <a:solidFill>
                  <a:srgbClr val="0000FF"/>
                </a:solidFill>
              </a:rPr>
              <a:t>des chutes clients liées aux ventes d’</a:t>
            </a:r>
            <a:r>
              <a:rPr lang="fr-FR" sz="1200" dirty="0" err="1">
                <a:solidFill>
                  <a:srgbClr val="0000FF"/>
                </a:solidFill>
              </a:rPr>
              <a:t>EcoTitanium</a:t>
            </a:r>
            <a:r>
              <a:rPr lang="fr-FR" sz="1200" dirty="0">
                <a:solidFill>
                  <a:srgbClr val="0000FF"/>
                </a:solidFill>
              </a:rPr>
              <a:t> (conditions « économie circulaire »)</a:t>
            </a:r>
          </a:p>
        </p:txBody>
      </p:sp>
      <p:sp>
        <p:nvSpPr>
          <p:cNvPr id="34843" name="Text Box 26"/>
          <p:cNvSpPr txBox="1">
            <a:spLocks noChangeArrowheads="1"/>
          </p:cNvSpPr>
          <p:nvPr/>
        </p:nvSpPr>
        <p:spPr bwMode="auto">
          <a:xfrm>
            <a:off x="141239" y="5047117"/>
            <a:ext cx="34449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200" dirty="0" smtClean="0">
                <a:solidFill>
                  <a:srgbClr val="0000FF"/>
                </a:solidFill>
              </a:rPr>
              <a:t>Complément </a:t>
            </a:r>
            <a:r>
              <a:rPr lang="fr-FR" sz="1200" dirty="0">
                <a:solidFill>
                  <a:srgbClr val="0000FF"/>
                </a:solidFill>
              </a:rPr>
              <a:t>de chutes aux conditions de </a:t>
            </a:r>
            <a:r>
              <a:rPr lang="fr-FR" sz="1200" dirty="0" smtClean="0">
                <a:solidFill>
                  <a:srgbClr val="0000FF"/>
                </a:solidFill>
              </a:rPr>
              <a:t>marché ou négociées dans le cadre de l’économie circulaire, notamment avec Airbus.</a:t>
            </a:r>
            <a:endParaRPr lang="fr-FR" sz="1200" dirty="0">
              <a:solidFill>
                <a:srgbClr val="0000FF"/>
              </a:solidFill>
            </a:endParaRPr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7716026" y="4783821"/>
            <a:ext cx="142797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200" dirty="0" smtClean="0"/>
              <a:t>En 2012, Pamiers a vendu 433 t de chutes de TA6V, soit un potentiel après traitement de 360 t. (46 % de chutes en interne avec ce même volume en 2023.)</a:t>
            </a:r>
            <a:endParaRPr lang="fr-FR" sz="12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4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27DB4F3-CC02-4CCC-8695-64550DB080FE}" type="slidenum">
              <a:rPr lang="fr-FR"/>
              <a:pPr>
                <a:defRPr/>
              </a:pPr>
              <a:t>4</a:t>
            </a:fld>
            <a:endParaRPr lang="fr-FR" dirty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z="2000" dirty="0" smtClean="0"/>
              <a:t>Schéma d’enfournement des chutes année 2023</a:t>
            </a:r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2700338" y="1196975"/>
            <a:ext cx="403225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b="1" dirty="0" smtClean="0">
                <a:solidFill>
                  <a:srgbClr val="FF0000"/>
                </a:solidFill>
              </a:rPr>
              <a:t>4000</a:t>
            </a:r>
            <a:r>
              <a:rPr lang="fr-FR" sz="1000" b="1" dirty="0"/>
              <a:t> </a:t>
            </a:r>
            <a:r>
              <a:rPr lang="fr-FR" sz="1000" b="1" dirty="0" smtClean="0"/>
              <a:t>t </a:t>
            </a:r>
            <a:r>
              <a:rPr lang="fr-FR" sz="1000" dirty="0" smtClean="0"/>
              <a:t>de </a:t>
            </a:r>
            <a:r>
              <a:rPr lang="fr-FR" sz="1000" dirty="0"/>
              <a:t>lingots refondus VAR</a:t>
            </a:r>
          </a:p>
        </p:txBody>
      </p:sp>
      <p:sp>
        <p:nvSpPr>
          <p:cNvPr id="34821" name="Text Box 4"/>
          <p:cNvSpPr txBox="1">
            <a:spLocks noChangeArrowheads="1"/>
          </p:cNvSpPr>
          <p:nvPr/>
        </p:nvSpPr>
        <p:spPr bwMode="auto">
          <a:xfrm>
            <a:off x="2700338" y="1600200"/>
            <a:ext cx="403225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dirty="0"/>
              <a:t>4200 </a:t>
            </a:r>
            <a:r>
              <a:rPr lang="fr-FR" sz="1000" dirty="0" smtClean="0"/>
              <a:t>t </a:t>
            </a:r>
            <a:r>
              <a:rPr lang="fr-FR" sz="1000" dirty="0"/>
              <a:t>d’électrodes PAMCHR</a:t>
            </a:r>
          </a:p>
        </p:txBody>
      </p:sp>
      <p:sp>
        <p:nvSpPr>
          <p:cNvPr id="34822" name="Text Box 5"/>
          <p:cNvSpPr txBox="1">
            <a:spLocks noChangeArrowheads="1"/>
          </p:cNvSpPr>
          <p:nvPr/>
        </p:nvSpPr>
        <p:spPr bwMode="auto">
          <a:xfrm>
            <a:off x="2700338" y="1984375"/>
            <a:ext cx="4032250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b="1" dirty="0">
                <a:solidFill>
                  <a:schemeClr val="accent2"/>
                </a:solidFill>
              </a:rPr>
              <a:t>4400 </a:t>
            </a:r>
            <a:r>
              <a:rPr lang="fr-FR" sz="1000" b="1" dirty="0" smtClean="0">
                <a:solidFill>
                  <a:schemeClr val="accent2"/>
                </a:solidFill>
              </a:rPr>
              <a:t>t</a:t>
            </a:r>
            <a:r>
              <a:rPr lang="fr-FR" sz="1000" dirty="0" smtClean="0"/>
              <a:t> </a:t>
            </a:r>
            <a:r>
              <a:rPr lang="fr-FR" sz="1000" dirty="0"/>
              <a:t>à enfourner</a:t>
            </a:r>
          </a:p>
        </p:txBody>
      </p:sp>
      <p:sp>
        <p:nvSpPr>
          <p:cNvPr id="34823" name="Text Box 6"/>
          <p:cNvSpPr txBox="1">
            <a:spLocks noChangeArrowheads="1"/>
          </p:cNvSpPr>
          <p:nvPr/>
        </p:nvSpPr>
        <p:spPr bwMode="auto">
          <a:xfrm>
            <a:off x="1547813" y="2387600"/>
            <a:ext cx="2376487" cy="25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b="1" dirty="0">
                <a:solidFill>
                  <a:schemeClr val="folHlink"/>
                </a:solidFill>
              </a:rPr>
              <a:t>900 </a:t>
            </a:r>
            <a:r>
              <a:rPr lang="fr-FR" sz="1000" b="1" dirty="0" smtClean="0">
                <a:solidFill>
                  <a:schemeClr val="folHlink"/>
                </a:solidFill>
              </a:rPr>
              <a:t>t</a:t>
            </a:r>
            <a:r>
              <a:rPr lang="fr-FR" sz="1000" dirty="0" smtClean="0"/>
              <a:t> </a:t>
            </a:r>
            <a:r>
              <a:rPr lang="fr-FR" sz="1000" dirty="0"/>
              <a:t>d’éponges</a:t>
            </a:r>
          </a:p>
        </p:txBody>
      </p:sp>
      <p:sp>
        <p:nvSpPr>
          <p:cNvPr id="34824" name="Text Box 7"/>
          <p:cNvSpPr txBox="1">
            <a:spLocks noChangeArrowheads="1"/>
          </p:cNvSpPr>
          <p:nvPr/>
        </p:nvSpPr>
        <p:spPr bwMode="auto">
          <a:xfrm>
            <a:off x="4067944" y="2378075"/>
            <a:ext cx="3528244" cy="2462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fr-FR" sz="1000" b="1" dirty="0"/>
              <a:t>3500 </a:t>
            </a:r>
            <a:r>
              <a:rPr lang="fr-FR" sz="1000" b="1" dirty="0" smtClean="0"/>
              <a:t>t</a:t>
            </a:r>
            <a:r>
              <a:rPr lang="fr-FR" sz="1000" dirty="0" smtClean="0"/>
              <a:t> </a:t>
            </a:r>
            <a:r>
              <a:rPr lang="fr-FR" sz="1000" dirty="0"/>
              <a:t>de massifs et copeaux </a:t>
            </a:r>
            <a:r>
              <a:rPr lang="fr-FR" sz="1000" dirty="0" smtClean="0"/>
              <a:t>traités</a:t>
            </a:r>
          </a:p>
        </p:txBody>
      </p:sp>
      <p:sp>
        <p:nvSpPr>
          <p:cNvPr id="34825" name="Text Box 8"/>
          <p:cNvSpPr txBox="1">
            <a:spLocks noChangeArrowheads="1"/>
          </p:cNvSpPr>
          <p:nvPr/>
        </p:nvSpPr>
        <p:spPr bwMode="auto">
          <a:xfrm>
            <a:off x="4067944" y="2771775"/>
            <a:ext cx="3528244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000" dirty="0"/>
              <a:t>UKAD et </a:t>
            </a:r>
            <a:r>
              <a:rPr lang="fr-FR" sz="1000" dirty="0" smtClean="0"/>
              <a:t>AD (</a:t>
            </a:r>
            <a:r>
              <a:rPr lang="fr-FR" sz="1000" dirty="0" err="1" smtClean="0"/>
              <a:t>EcoTi</a:t>
            </a:r>
            <a:r>
              <a:rPr lang="fr-FR" sz="1000" dirty="0" smtClean="0"/>
              <a:t>) </a:t>
            </a:r>
            <a:r>
              <a:rPr lang="fr-FR" sz="1000" dirty="0"/>
              <a:t>génèrent </a:t>
            </a:r>
            <a:r>
              <a:rPr lang="fr-FR" sz="1000" b="1" dirty="0" smtClean="0"/>
              <a:t>1240 </a:t>
            </a:r>
            <a:r>
              <a:rPr lang="fr-FR" sz="1000" b="1" dirty="0"/>
              <a:t>t</a:t>
            </a:r>
            <a:r>
              <a:rPr lang="fr-FR" sz="1000" dirty="0" smtClean="0"/>
              <a:t> </a:t>
            </a:r>
            <a:r>
              <a:rPr lang="fr-FR" sz="1000" dirty="0"/>
              <a:t>(après traitement) :</a:t>
            </a:r>
          </a:p>
          <a:p>
            <a:pPr eaLnBrk="1" hangingPunct="1">
              <a:spcBef>
                <a:spcPct val="50000"/>
              </a:spcBef>
            </a:pPr>
            <a:r>
              <a:rPr lang="fr-FR" sz="1000" dirty="0" smtClean="0">
                <a:sym typeface="Wingdings" pitchFamily="2" charset="2"/>
              </a:rPr>
              <a:t> 760</a:t>
            </a:r>
            <a:r>
              <a:rPr lang="fr-FR" sz="1000" dirty="0" smtClean="0"/>
              <a:t> t </a:t>
            </a:r>
            <a:r>
              <a:rPr lang="fr-FR" sz="1000" dirty="0"/>
              <a:t>de massifs, </a:t>
            </a:r>
          </a:p>
          <a:p>
            <a:pPr eaLnBrk="1" hangingPunct="1">
              <a:spcBef>
                <a:spcPct val="50000"/>
              </a:spcBef>
            </a:pPr>
            <a:r>
              <a:rPr lang="fr-FR" sz="1000" dirty="0" smtClean="0">
                <a:sym typeface="Wingdings" pitchFamily="2" charset="2"/>
              </a:rPr>
              <a:t> 480 t</a:t>
            </a:r>
            <a:r>
              <a:rPr lang="fr-FR" sz="1000" dirty="0" smtClean="0"/>
              <a:t> </a:t>
            </a:r>
            <a:r>
              <a:rPr lang="fr-FR" sz="1000" dirty="0"/>
              <a:t>copeaux.</a:t>
            </a:r>
          </a:p>
        </p:txBody>
      </p:sp>
      <p:sp>
        <p:nvSpPr>
          <p:cNvPr id="34826" name="Text Box 9"/>
          <p:cNvSpPr txBox="1">
            <a:spLocks noChangeArrowheads="1"/>
          </p:cNvSpPr>
          <p:nvPr/>
        </p:nvSpPr>
        <p:spPr bwMode="auto">
          <a:xfrm>
            <a:off x="4067944" y="3616325"/>
            <a:ext cx="3528244" cy="8617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000" dirty="0" smtClean="0"/>
              <a:t>Les marchés en Economie Circulaire génèrent </a:t>
            </a:r>
            <a:r>
              <a:rPr lang="fr-FR" sz="1000" b="1" dirty="0" smtClean="0"/>
              <a:t>530 t  </a:t>
            </a:r>
            <a:r>
              <a:rPr lang="fr-FR" sz="1000" dirty="0" smtClean="0"/>
              <a:t>issues de nos clients (après traitement) </a:t>
            </a:r>
            <a:endParaRPr lang="fr-FR" sz="1000" dirty="0"/>
          </a:p>
          <a:p>
            <a:pPr eaLnBrk="1" hangingPunct="1">
              <a:spcBef>
                <a:spcPct val="50000"/>
              </a:spcBef>
            </a:pPr>
            <a:r>
              <a:rPr lang="fr-FR" sz="1000" dirty="0" smtClean="0">
                <a:sym typeface="Wingdings" pitchFamily="2" charset="2"/>
              </a:rPr>
              <a:t>   50 t</a:t>
            </a:r>
            <a:r>
              <a:rPr lang="fr-FR" sz="1000" dirty="0" smtClean="0"/>
              <a:t> </a:t>
            </a:r>
            <a:r>
              <a:rPr lang="fr-FR" sz="1000" dirty="0"/>
              <a:t>de massifs</a:t>
            </a:r>
          </a:p>
          <a:p>
            <a:pPr marL="171450" indent="-171450" eaLnBrk="1" hangingPunct="1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fr-FR" sz="1000" dirty="0" smtClean="0"/>
              <a:t>480 t de </a:t>
            </a:r>
            <a:r>
              <a:rPr lang="fr-FR" sz="1000" dirty="0"/>
              <a:t>copeaux.</a:t>
            </a:r>
          </a:p>
        </p:txBody>
      </p:sp>
      <p:sp>
        <p:nvSpPr>
          <p:cNvPr id="34827" name="Text Box 10"/>
          <p:cNvSpPr txBox="1">
            <a:spLocks noChangeArrowheads="1"/>
          </p:cNvSpPr>
          <p:nvPr/>
        </p:nvSpPr>
        <p:spPr bwMode="auto">
          <a:xfrm>
            <a:off x="4057315" y="4797425"/>
            <a:ext cx="3528244" cy="14773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eaLnBrk="1" hangingPunct="1">
              <a:spcBef>
                <a:spcPct val="50000"/>
              </a:spcBef>
            </a:pPr>
            <a:r>
              <a:rPr lang="fr-FR" sz="1000" dirty="0"/>
              <a:t>Il reste à approvisionner 1730 t:  de chutes traitées , ou 2100 t non traitées.</a:t>
            </a:r>
          </a:p>
          <a:p>
            <a:pPr eaLnBrk="1" hangingPunct="1">
              <a:spcBef>
                <a:spcPct val="50000"/>
              </a:spcBef>
            </a:pPr>
            <a:r>
              <a:rPr lang="fr-FR" sz="1000" dirty="0" smtClean="0">
                <a:sym typeface="Wingdings" pitchFamily="2" charset="2"/>
              </a:rPr>
              <a:t> </a:t>
            </a:r>
            <a:r>
              <a:rPr lang="fr-FR" sz="1000" dirty="0">
                <a:solidFill>
                  <a:schemeClr val="accent2"/>
                </a:solidFill>
              </a:rPr>
              <a:t>40 % de massifs</a:t>
            </a:r>
            <a:r>
              <a:rPr lang="fr-FR" sz="1000" dirty="0"/>
              <a:t> : </a:t>
            </a:r>
            <a:r>
              <a:rPr lang="fr-FR" sz="1000" dirty="0" smtClean="0"/>
              <a:t>840 t,</a:t>
            </a:r>
            <a:endParaRPr lang="fr-FR" sz="1000" dirty="0"/>
          </a:p>
          <a:p>
            <a:pPr marL="171450" indent="-171450" eaLnBrk="1" hangingPunct="1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fr-FR" sz="1000" dirty="0" smtClean="0">
                <a:solidFill>
                  <a:schemeClr val="accent2"/>
                </a:solidFill>
              </a:rPr>
              <a:t>60 </a:t>
            </a:r>
            <a:r>
              <a:rPr lang="fr-FR" sz="1000" dirty="0">
                <a:solidFill>
                  <a:schemeClr val="accent2"/>
                </a:solidFill>
              </a:rPr>
              <a:t>% de copeaux</a:t>
            </a:r>
            <a:r>
              <a:rPr lang="fr-FR" sz="1000" dirty="0"/>
              <a:t> : </a:t>
            </a:r>
            <a:r>
              <a:rPr lang="fr-FR" sz="1000" dirty="0" smtClean="0"/>
              <a:t>1260 t,</a:t>
            </a:r>
          </a:p>
          <a:p>
            <a:pPr eaLnBrk="1" hangingPunct="1">
              <a:spcBef>
                <a:spcPct val="50000"/>
              </a:spcBef>
            </a:pPr>
            <a:r>
              <a:rPr lang="fr-FR" sz="1000" dirty="0"/>
              <a:t>Sources </a:t>
            </a:r>
            <a:r>
              <a:rPr lang="fr-FR" sz="1000" dirty="0" smtClean="0"/>
              <a:t>:</a:t>
            </a:r>
            <a:endParaRPr lang="fr-FR" sz="1000" dirty="0"/>
          </a:p>
          <a:p>
            <a:pPr marL="0" eaLnBrk="1" hangingPunct="1">
              <a:spcBef>
                <a:spcPct val="50000"/>
              </a:spcBef>
            </a:pPr>
            <a:r>
              <a:rPr lang="fr-FR" sz="1000" dirty="0"/>
              <a:t>Clients, Pamiers (issus de lingots UKTMP ou concurrents), </a:t>
            </a:r>
            <a:r>
              <a:rPr lang="fr-FR" sz="1000" dirty="0" smtClean="0"/>
              <a:t>Collecte </a:t>
            </a:r>
            <a:r>
              <a:rPr lang="fr-FR" sz="1000" dirty="0" err="1" smtClean="0"/>
              <a:t>Praxy</a:t>
            </a:r>
            <a:r>
              <a:rPr lang="fr-FR" sz="1000" dirty="0" smtClean="0"/>
              <a:t>, Marché.</a:t>
            </a:r>
            <a:endParaRPr lang="fr-FR" sz="1000" dirty="0"/>
          </a:p>
        </p:txBody>
      </p:sp>
      <p:sp>
        <p:nvSpPr>
          <p:cNvPr id="34829" name="Line 12"/>
          <p:cNvSpPr>
            <a:spLocks noChangeShapeType="1"/>
          </p:cNvSpPr>
          <p:nvPr/>
        </p:nvSpPr>
        <p:spPr bwMode="auto">
          <a:xfrm>
            <a:off x="4716463" y="14557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13"/>
          <p:cNvSpPr>
            <a:spLocks noChangeShapeType="1"/>
          </p:cNvSpPr>
          <p:nvPr/>
        </p:nvSpPr>
        <p:spPr bwMode="auto">
          <a:xfrm>
            <a:off x="4716463" y="18494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14"/>
          <p:cNvSpPr>
            <a:spLocks noChangeShapeType="1"/>
          </p:cNvSpPr>
          <p:nvPr/>
        </p:nvSpPr>
        <p:spPr bwMode="auto">
          <a:xfrm>
            <a:off x="5292725" y="22336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Line 15"/>
          <p:cNvSpPr>
            <a:spLocks noChangeShapeType="1"/>
          </p:cNvSpPr>
          <p:nvPr/>
        </p:nvSpPr>
        <p:spPr bwMode="auto">
          <a:xfrm>
            <a:off x="3563938" y="2228850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3" name="Line 16"/>
          <p:cNvSpPr>
            <a:spLocks noChangeShapeType="1"/>
          </p:cNvSpPr>
          <p:nvPr/>
        </p:nvSpPr>
        <p:spPr bwMode="auto">
          <a:xfrm>
            <a:off x="5292725" y="26273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Line 17"/>
          <p:cNvSpPr>
            <a:spLocks noChangeShapeType="1"/>
          </p:cNvSpPr>
          <p:nvPr/>
        </p:nvSpPr>
        <p:spPr bwMode="auto">
          <a:xfrm>
            <a:off x="5292725" y="348138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Line 18"/>
          <p:cNvSpPr>
            <a:spLocks noChangeShapeType="1"/>
          </p:cNvSpPr>
          <p:nvPr/>
        </p:nvSpPr>
        <p:spPr bwMode="auto">
          <a:xfrm flipH="1">
            <a:off x="5292725" y="4478099"/>
            <a:ext cx="0" cy="3193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7" name="Text Box 20"/>
          <p:cNvSpPr txBox="1">
            <a:spLocks noChangeArrowheads="1"/>
          </p:cNvSpPr>
          <p:nvPr/>
        </p:nvSpPr>
        <p:spPr bwMode="auto">
          <a:xfrm>
            <a:off x="1569315" y="2895588"/>
            <a:ext cx="1490517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200" dirty="0" smtClean="0">
                <a:solidFill>
                  <a:srgbClr val="FF0000"/>
                </a:solidFill>
              </a:rPr>
              <a:t>50,6 % </a:t>
            </a:r>
            <a:r>
              <a:rPr lang="fr-FR" sz="1200" dirty="0">
                <a:solidFill>
                  <a:srgbClr val="FF0000"/>
                </a:solidFill>
              </a:rPr>
              <a:t>des chutes sont générées en interne </a:t>
            </a:r>
            <a:r>
              <a:rPr lang="fr-FR" sz="1200" dirty="0" smtClean="0">
                <a:solidFill>
                  <a:srgbClr val="FF0000"/>
                </a:solidFill>
              </a:rPr>
              <a:t>UKAD/AD et  en retour contractuel dans le cadre de l’économie circulaire</a:t>
            </a:r>
            <a:endParaRPr lang="fr-FR" sz="1200" dirty="0">
              <a:solidFill>
                <a:srgbClr val="FF0000"/>
              </a:solidFill>
            </a:endParaRPr>
          </a:p>
        </p:txBody>
      </p:sp>
      <p:sp>
        <p:nvSpPr>
          <p:cNvPr id="34843" name="Text Box 26"/>
          <p:cNvSpPr txBox="1">
            <a:spLocks noChangeArrowheads="1"/>
          </p:cNvSpPr>
          <p:nvPr/>
        </p:nvSpPr>
        <p:spPr bwMode="auto">
          <a:xfrm>
            <a:off x="1547813" y="4876154"/>
            <a:ext cx="180005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200" dirty="0" smtClean="0">
                <a:solidFill>
                  <a:srgbClr val="FF0000"/>
                </a:solidFill>
              </a:rPr>
              <a:t>Plus de 40 % du besoin complémentaire de chutes sera couvert par les chutes propriétés AD (Pamiers hors </a:t>
            </a:r>
            <a:r>
              <a:rPr lang="fr-FR" sz="1200" dirty="0" err="1" smtClean="0">
                <a:solidFill>
                  <a:srgbClr val="FF0000"/>
                </a:solidFill>
              </a:rPr>
              <a:t>ECoTI</a:t>
            </a:r>
            <a:r>
              <a:rPr lang="fr-FR" sz="1200" dirty="0" smtClean="0">
                <a:solidFill>
                  <a:srgbClr val="FF0000"/>
                </a:solidFill>
              </a:rPr>
              <a:t>).</a:t>
            </a:r>
            <a:endParaRPr lang="fr-FR" sz="1200" dirty="0">
              <a:solidFill>
                <a:srgbClr val="FF0000"/>
              </a:solidFill>
            </a:endParaRPr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7716026" y="4783821"/>
            <a:ext cx="1427974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1200" dirty="0" smtClean="0"/>
              <a:t>En 2012, Pamiers a vendu 433 t de chutes de TA6V, soit un potentiel après traitement de 360 t. (46 % de chutes en interne avec ce même volume en 2023.)</a:t>
            </a:r>
            <a:endParaRPr lang="fr-FR" sz="12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>
                <a:solidFill>
                  <a:srgbClr val="000000"/>
                </a:solidFill>
              </a:rPr>
              <a:t>le 24 décembre 2013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Double flèche verticale 3"/>
          <p:cNvSpPr/>
          <p:nvPr/>
        </p:nvSpPr>
        <p:spPr>
          <a:xfrm>
            <a:off x="3563938" y="2771775"/>
            <a:ext cx="215974" cy="1706324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Double flèche verticale 27"/>
          <p:cNvSpPr/>
          <p:nvPr/>
        </p:nvSpPr>
        <p:spPr>
          <a:xfrm>
            <a:off x="3578263" y="4797425"/>
            <a:ext cx="215974" cy="1477328"/>
          </a:xfrm>
          <a:prstGeom prst="up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Double flèche verticale 28"/>
          <p:cNvSpPr/>
          <p:nvPr/>
        </p:nvSpPr>
        <p:spPr>
          <a:xfrm>
            <a:off x="1115616" y="2378075"/>
            <a:ext cx="215974" cy="321469"/>
          </a:xfrm>
          <a:prstGeom prst="upDown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07504" y="2434270"/>
            <a:ext cx="1068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>
                <a:solidFill>
                  <a:srgbClr val="00B050"/>
                </a:solidFill>
              </a:rPr>
              <a:t>Appro</a:t>
            </a:r>
            <a:r>
              <a:rPr lang="fr-FR" sz="1200" dirty="0" smtClean="0">
                <a:solidFill>
                  <a:srgbClr val="00B050"/>
                </a:solidFill>
              </a:rPr>
              <a:t> UKTMP</a:t>
            </a:r>
            <a:endParaRPr lang="fr-FR" sz="1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99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LMrDTl0jUWDH3kEA1.wOw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Conception personnalisée">
  <a:themeElements>
    <a:clrScheme name="4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4_Conception personnalisé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524</Words>
  <Application>Microsoft Office PowerPoint</Application>
  <PresentationFormat>Affichage à l'écran (4:3)</PresentationFormat>
  <Paragraphs>62</Paragraphs>
  <Slides>4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Thème Office</vt:lpstr>
      <vt:lpstr>4_Conception personnalisée</vt:lpstr>
      <vt:lpstr>Eléments EcoTitanium pour analyse Concurrence / Concentration</vt:lpstr>
      <vt:lpstr>Organisation et moyens</vt:lpstr>
      <vt:lpstr>Schéma d’enfournement des chutes année 2023</vt:lpstr>
      <vt:lpstr>Schéma d’enfournement des chutes année 2023</vt:lpstr>
    </vt:vector>
  </TitlesOfParts>
  <Company>ERAMET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Eléments EcoTitanium pour analyse Concurrence / Concentration</dc:title>
  <dc:creator>Patrick Delaborde</dc:creator>
  <cp:lastModifiedBy>Patrick Delaborde</cp:lastModifiedBy>
  <cp:revision>3</cp:revision>
  <dcterms:created xsi:type="dcterms:W3CDTF">2014-01-15T16:55:21Z</dcterms:created>
  <dcterms:modified xsi:type="dcterms:W3CDTF">2014-01-15T17:09:33Z</dcterms:modified>
</cp:coreProperties>
</file>