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2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5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  <p:sldMasterId id="2147483714" r:id="rId5"/>
    <p:sldMasterId id="2147483736" r:id="rId6"/>
    <p:sldMasterId id="2147483758" r:id="rId7"/>
    <p:sldMasterId id="2147483785" r:id="rId8"/>
    <p:sldMasterId id="2147483802" r:id="rId9"/>
    <p:sldMasterId id="2147483815" r:id="rId10"/>
    <p:sldMasterId id="2147483880" r:id="rId11"/>
    <p:sldMasterId id="2147483923" r:id="rId12"/>
    <p:sldMasterId id="2147483949" r:id="rId13"/>
    <p:sldMasterId id="2147483975" r:id="rId14"/>
    <p:sldMasterId id="2147483982" r:id="rId15"/>
    <p:sldMasterId id="2147484002" r:id="rId16"/>
    <p:sldMasterId id="2147484028" r:id="rId17"/>
    <p:sldMasterId id="2147484035" r:id="rId18"/>
    <p:sldMasterId id="2147484087" r:id="rId19"/>
    <p:sldMasterId id="2147484094" r:id="rId20"/>
  </p:sldMasterIdLst>
  <p:notesMasterIdLst>
    <p:notesMasterId r:id="rId64"/>
  </p:notesMasterIdLst>
  <p:handoutMasterIdLst>
    <p:handoutMasterId r:id="rId65"/>
  </p:handoutMasterIdLst>
  <p:sldIdLst>
    <p:sldId id="463" r:id="rId21"/>
    <p:sldId id="465" r:id="rId22"/>
    <p:sldId id="2134805924" r:id="rId23"/>
    <p:sldId id="2134805995" r:id="rId24"/>
    <p:sldId id="2134805993" r:id="rId25"/>
    <p:sldId id="2134805994" r:id="rId26"/>
    <p:sldId id="2134805915" r:id="rId27"/>
    <p:sldId id="518" r:id="rId28"/>
    <p:sldId id="2134805919" r:id="rId29"/>
    <p:sldId id="2134805920" r:id="rId30"/>
    <p:sldId id="2134805918" r:id="rId31"/>
    <p:sldId id="491" r:id="rId32"/>
    <p:sldId id="2134805912" r:id="rId33"/>
    <p:sldId id="2134805913" r:id="rId34"/>
    <p:sldId id="517" r:id="rId35"/>
    <p:sldId id="2134805928" r:id="rId36"/>
    <p:sldId id="2134805929" r:id="rId37"/>
    <p:sldId id="2134805997" r:id="rId38"/>
    <p:sldId id="522" r:id="rId39"/>
    <p:sldId id="519" r:id="rId40"/>
    <p:sldId id="2658" r:id="rId41"/>
    <p:sldId id="2654" r:id="rId42"/>
    <p:sldId id="2134805996" r:id="rId43"/>
    <p:sldId id="904" r:id="rId44"/>
    <p:sldId id="880" r:id="rId45"/>
    <p:sldId id="881" r:id="rId46"/>
    <p:sldId id="930" r:id="rId47"/>
    <p:sldId id="932" r:id="rId48"/>
    <p:sldId id="931" r:id="rId49"/>
    <p:sldId id="891" r:id="rId50"/>
    <p:sldId id="877" r:id="rId51"/>
    <p:sldId id="876" r:id="rId52"/>
    <p:sldId id="887" r:id="rId53"/>
    <p:sldId id="892" r:id="rId54"/>
    <p:sldId id="925" r:id="rId55"/>
    <p:sldId id="927" r:id="rId56"/>
    <p:sldId id="906" r:id="rId57"/>
    <p:sldId id="2134805925" r:id="rId58"/>
    <p:sldId id="2134805926" r:id="rId59"/>
    <p:sldId id="533" r:id="rId60"/>
    <p:sldId id="2134805921" r:id="rId61"/>
    <p:sldId id="2134805922" r:id="rId62"/>
    <p:sldId id="2134805923" r:id="rId63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4157">
          <p15:clr>
            <a:srgbClr val="A4A3A4"/>
          </p15:clr>
        </p15:guide>
        <p15:guide id="4" orient="horz" pos="163">
          <p15:clr>
            <a:srgbClr val="A4A3A4"/>
          </p15:clr>
        </p15:guide>
        <p15:guide id="5" pos="5557">
          <p15:clr>
            <a:srgbClr val="A4A3A4"/>
          </p15:clr>
        </p15:guide>
        <p15:guide id="6" pos="2880">
          <p15:clr>
            <a:srgbClr val="A4A3A4"/>
          </p15:clr>
        </p15:guide>
        <p15:guide id="7" pos="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IER Raymond" initials="AR" lastIdx="1" clrIdx="0">
    <p:extLst>
      <p:ext uri="{19B8F6BF-5375-455C-9EA6-DF929625EA0E}">
        <p15:presenceInfo xmlns:p15="http://schemas.microsoft.com/office/powerpoint/2012/main" userId="S::raymond.allier@eramet-ecotitanium.com::6a1016cf-8faf-4f0f-b1aa-3277581484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1A"/>
    <a:srgbClr val="EEA300"/>
    <a:srgbClr val="808080"/>
    <a:srgbClr val="F27019"/>
    <a:srgbClr val="1BAD93"/>
    <a:srgbClr val="21B3EF"/>
    <a:srgbClr val="6AB732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3C42E-187A-4A9E-8E75-6000BFF1B73E}" v="2" dt="2022-02-28T11:17:18.208"/>
    <p1510:client id="{7F62BBBA-109E-4385-8040-1368B1FB44C4}" v="9" dt="2022-02-28T11:29:27.359"/>
    <p1510:client id="{B0CF8C11-1366-4C68-9AAC-1B63D415BED7}" v="1" dt="2022-03-01T06:51:45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61" Type="http://schemas.openxmlformats.org/officeDocument/2006/relationships/slide" Target="slides/slide4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presProps" Target="presProps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1730"/>
          </a:xfrm>
          <a:prstGeom prst="rect">
            <a:avLst/>
          </a:prstGeom>
        </p:spPr>
        <p:txBody>
          <a:bodyPr vert="horz" lIns="93338" tIns="46669" rIns="93338" bIns="4666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1730"/>
          </a:xfrm>
          <a:prstGeom prst="rect">
            <a:avLst/>
          </a:prstGeom>
        </p:spPr>
        <p:txBody>
          <a:bodyPr vert="horz" lIns="93338" tIns="46669" rIns="93338" bIns="46669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3/1/2022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106"/>
            <a:ext cx="3078427" cy="511730"/>
          </a:xfrm>
          <a:prstGeom prst="rect">
            <a:avLst/>
          </a:prstGeom>
        </p:spPr>
        <p:txBody>
          <a:bodyPr vert="horz" lIns="93338" tIns="46669" rIns="93338" bIns="4666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1730"/>
          </a:xfrm>
          <a:prstGeom prst="rect">
            <a:avLst/>
          </a:prstGeom>
        </p:spPr>
        <p:txBody>
          <a:bodyPr vert="horz" lIns="93338" tIns="46669" rIns="93338" bIns="46669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1730"/>
          </a:xfrm>
          <a:prstGeom prst="rect">
            <a:avLst/>
          </a:prstGeom>
        </p:spPr>
        <p:txBody>
          <a:bodyPr vert="horz" lIns="93338" tIns="46669" rIns="93338" bIns="4666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1730"/>
          </a:xfrm>
          <a:prstGeom prst="rect">
            <a:avLst/>
          </a:prstGeom>
        </p:spPr>
        <p:txBody>
          <a:bodyPr vert="horz" lIns="93338" tIns="46669" rIns="93338" bIns="46669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3/1/2022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8" tIns="46669" rIns="93338" bIns="46669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5"/>
          </a:xfrm>
          <a:prstGeom prst="rect">
            <a:avLst/>
          </a:prstGeom>
        </p:spPr>
        <p:txBody>
          <a:bodyPr vert="horz" lIns="93338" tIns="46669" rIns="93338" bIns="46669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6"/>
            <a:ext cx="3078427" cy="511730"/>
          </a:xfrm>
          <a:prstGeom prst="rect">
            <a:avLst/>
          </a:prstGeom>
        </p:spPr>
        <p:txBody>
          <a:bodyPr vert="horz" lIns="93338" tIns="46669" rIns="93338" bIns="4666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0"/>
          </a:xfrm>
          <a:prstGeom prst="rect">
            <a:avLst/>
          </a:prstGeom>
        </p:spPr>
        <p:txBody>
          <a:bodyPr vert="horz" lIns="93338" tIns="46669" rIns="93338" bIns="46669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52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73AFC-67BE-9140-AEFA-9E640EA7100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07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9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9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7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9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9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9.pn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9.pn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9.png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9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9.png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9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9.pn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9.png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9.pn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9.pn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7.pn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jpe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jpeg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TITRE DE LA PARTIE SUR PLUSIEURS LIGNES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SOUS-TITRE DE LA PARTIE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>
                <a:solidFill>
                  <a:srgbClr val="DB001A"/>
                </a:solidFill>
              </a:rPr>
              <a:t>Groupe</a:t>
            </a: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  <p:sp>
        <p:nvSpPr>
          <p:cNvPr id="2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8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/>
              <a:t>INSÉRER GRAPHIQUE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>
                <a:solidFill>
                  <a:srgbClr val="DB001A"/>
                </a:solidFill>
              </a:rPr>
              <a:t>Groupe</a:t>
            </a:r>
            <a:endParaRPr lang="fr-FR" sz="1000" b="1">
              <a:solidFill>
                <a:srgbClr val="DB001A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82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EcoTitanium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877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EcoTitanium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</a:t>
            </a:r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720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EcoTitanium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</a:t>
            </a:r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2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EcoTitanium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/>
              <a:t>INSÉRER GRAPHIQUE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355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EcoTitanium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/>
              <a:t>INSÉRER TABLEAU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/>
              <a:t>Insérer une légende</a:t>
            </a:r>
          </a:p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686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0697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SOUS-TITRE DE LA PARTIE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>
                <a:solidFill>
                  <a:srgbClr val="F27019"/>
                </a:solidFill>
              </a:rPr>
              <a:t>All</a:t>
            </a:r>
            <a:endParaRPr lang="fr-FR" sz="3600" b="1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899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SOUS-TITRE DE LA PARTIE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>
                <a:solidFill>
                  <a:srgbClr val="F27019"/>
                </a:solidFill>
              </a:rPr>
              <a:t>All</a:t>
            </a:r>
            <a:endParaRPr lang="fr-FR" sz="3600" b="1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797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25656245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MAXIMUM</a:t>
            </a:r>
            <a:endParaRPr lang="fr-FR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texte ou chiffre clé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162087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/>
              <a:t>INSÉRER TABLEAU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>
                <a:solidFill>
                  <a:srgbClr val="DB001A"/>
                </a:solidFill>
              </a:rPr>
              <a:t>Groupe</a:t>
            </a:r>
            <a:endParaRPr lang="fr-FR" sz="1000" b="1">
              <a:solidFill>
                <a:srgbClr val="DB001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Insérer une légende</a:t>
            </a:r>
          </a:p>
          <a:p>
            <a:pPr lvl="0"/>
            <a:endParaRPr lang="fr-FR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043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MAXIMUM</a:t>
            </a:r>
            <a:endParaRPr lang="fr-FR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13009243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DEUX LIGNES MAXIMUM</a:t>
            </a:r>
            <a:endParaRPr lang="fr-FR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40238392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26543722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</a:t>
            </a:r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lorem ipsum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17462911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</a:t>
            </a:r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2969708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/>
              <a:t>INSÉRER GRAPHIQUE</a:t>
            </a:r>
          </a:p>
        </p:txBody>
      </p:sp>
    </p:spTree>
    <p:extLst>
      <p:ext uri="{BB962C8B-B14F-4D97-AF65-F5344CB8AC3E}">
        <p14:creationId xmlns:p14="http://schemas.microsoft.com/office/powerpoint/2010/main" val="4950798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/>
              <a:t>INSÉRER TABLEAU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/>
              <a:t>Insérer une légende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7846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1270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QBR Alliages - 30 janvier 2019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1" cy="12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454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QBR Alliages - 30 janvier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15725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4654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QBR Alliages - 30 janvier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6139348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608421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QBR Alliages - 30 janvier 2019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032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QBR Alliages - 30 janvier 2019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504921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QBR Alliages - 30 janvier 2019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1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998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QBR Alliages - 30 janvier 2019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1" cy="12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799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QBR Alliages - 30 janvier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0313472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QBR Alliages - 30 janvier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8170316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QBR Alliages - 30 janvier 2019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882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QBR Alliages - 30 janvier 2019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394645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QBR Alliages - 30 janvier 2019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1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4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7308857" y="4227236"/>
            <a:ext cx="1382563" cy="1382563"/>
            <a:chOff x="2217201" y="744513"/>
            <a:chExt cx="1382563" cy="1382563"/>
          </a:xfrm>
        </p:grpSpPr>
        <p:sp>
          <p:nvSpPr>
            <p:cNvPr id="25" name="Oval 2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TITRE DE LA PARTIE SUR PLUSIEURS LIGNES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6AB732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SOUS-TITRE DE LA PARTIE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308857" y="3395442"/>
            <a:ext cx="338678" cy="82231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7124339" y="534314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>
                <a:solidFill>
                  <a:srgbClr val="6AB732"/>
                </a:solidFill>
              </a:rPr>
              <a:t>Ni</a:t>
            </a:r>
            <a:endParaRPr lang="fr-FR" sz="3600" b="1">
              <a:solidFill>
                <a:srgbClr val="6AB732"/>
              </a:solidFill>
            </a:endParaRPr>
          </a:p>
        </p:txBody>
      </p:sp>
      <p:pic>
        <p:nvPicPr>
          <p:cNvPr id="18" name="Picture 17" descr="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50" y="541370"/>
            <a:ext cx="2822260" cy="2816164"/>
          </a:xfrm>
          <a:prstGeom prst="rect">
            <a:avLst/>
          </a:prstGeom>
        </p:spPr>
      </p:pic>
      <p:sp>
        <p:nvSpPr>
          <p:cNvPr id="2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873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556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624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00" y="5544000"/>
            <a:ext cx="1925346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56818" y="1124744"/>
            <a:ext cx="2225526" cy="8999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824726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9688498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332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964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564458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2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/ </a:t>
            </a:r>
            <a:br>
              <a:rPr lang="fr-FR" noProof="0"/>
            </a:br>
            <a:r>
              <a:rPr lang="fr-FR" noProof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57603965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/ </a:t>
            </a:r>
            <a:br>
              <a:rPr lang="fr-FR" noProof="0"/>
            </a:br>
            <a:r>
              <a:rPr lang="fr-FR" noProof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8760208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/ </a:t>
            </a:r>
            <a:br>
              <a:rPr lang="fr-FR" noProof="0"/>
            </a:br>
            <a:r>
              <a:rPr lang="fr-FR" noProof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701030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6AB732"/>
                </a:solidFill>
              </a:rPr>
              <a:t>Ni</a:t>
            </a:r>
            <a:endParaRPr lang="fr-FR" sz="1600" b="1">
              <a:solidFill>
                <a:srgbClr val="6AB732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/>
              <a:t>TITRE DE LA PAGE SUR DEUX LIGNES MAXIMUM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475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/ </a:t>
            </a:r>
            <a:br>
              <a:rPr lang="fr-FR" noProof="0"/>
            </a:br>
            <a:r>
              <a:rPr lang="fr-FR" noProof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0806803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6292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7366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Titre de la présentation - 00/00/00     Classification :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588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Titre de la présentation - 00/00/00     Classification :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231416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40000" y="1291282"/>
            <a:ext cx="4032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Titre de la présentation - 00/00/00     Classification :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882"/>
            <a:ext cx="3744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36890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126964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35504077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4874400" y="1306264"/>
            <a:ext cx="3730075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Titre de la présentation - 00/00/00     Classification :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166820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Titre de la présentation - 00/00/00     Classification : 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cxnSp>
        <p:nvCxnSpPr>
          <p:cNvPr id="20" name="Connecteur droit 19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1298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90381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11298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90381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617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6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Titre de la présentation - 00/00/00     Classification :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33321415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78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Titre de la présentation - 00/00/00     Classification :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75321020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40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5004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Titre de la présentation - 00/00/00     Classification : 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0000" y="1242000"/>
            <a:ext cx="410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860000" y="1242000"/>
            <a:ext cx="374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656629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prenom.nom@erametgroup.com</a:t>
            </a:r>
          </a:p>
          <a:p>
            <a:pPr lvl="3"/>
            <a:r>
              <a:rPr lang="fr-FR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5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MAXIMUM</a:t>
            </a:r>
            <a:endParaRPr lang="fr-FR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texte ou chiffre clé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6" name="Oval 2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6AB732"/>
                </a:solidFill>
              </a:rPr>
              <a:t>Ni</a:t>
            </a:r>
            <a:endParaRPr lang="fr-FR" sz="1600" b="1">
              <a:solidFill>
                <a:srgbClr val="6AB732"/>
              </a:solidFill>
            </a:endParaRPr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906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prenom.nom@erametgroup.com</a:t>
            </a:r>
          </a:p>
          <a:p>
            <a:pPr lvl="3"/>
            <a:r>
              <a:rPr lang="fr-FR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/>
              <a:t>contacts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1368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prenom.nom@erametgroup.com</a:t>
            </a:r>
          </a:p>
          <a:p>
            <a:pPr lvl="3"/>
            <a:r>
              <a:rPr lang="fr-FR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3" cy="648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295339" y="5927134"/>
            <a:ext cx="1657321" cy="6702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10626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279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648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6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5" y="2559571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764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QBR Alliages - 30 janvier 2019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1" cy="12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2636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QBR Alliages - 30 janvier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59328221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QBR Alliages - 30 janvier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1723032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QBR Alliages - 30 janvier 2019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31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QBR Alliages - 30 janvier 2019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34252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MAXIMUM</a:t>
            </a:r>
            <a:endParaRPr lang="fr-FR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6AB732"/>
                </a:solidFill>
              </a:rPr>
              <a:t>Ni</a:t>
            </a:r>
            <a:endParaRPr lang="fr-FR" sz="1600" b="1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5705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QBR Alliages - 30 janvier 2019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1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012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084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504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00" y="5544000"/>
            <a:ext cx="1925346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56818" y="1124744"/>
            <a:ext cx="2225526" cy="8999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6984609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2629502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851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3569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97382874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2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/ </a:t>
            </a:r>
            <a:br>
              <a:rPr lang="fr-FR" noProof="0"/>
            </a:br>
            <a:r>
              <a:rPr lang="fr-FR" noProof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13507464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/ </a:t>
            </a:r>
            <a:br>
              <a:rPr lang="fr-FR" noProof="0"/>
            </a:br>
            <a:r>
              <a:rPr lang="fr-FR" noProof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322812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DEUX LIGNES MAXIMUM</a:t>
            </a:r>
            <a:endParaRPr lang="fr-FR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6AB732"/>
                </a:solidFill>
              </a:rPr>
              <a:t>Ni</a:t>
            </a:r>
            <a:endParaRPr lang="fr-FR" sz="1600" b="1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89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/ </a:t>
            </a:r>
            <a:br>
              <a:rPr lang="fr-FR" noProof="0"/>
            </a:br>
            <a:r>
              <a:rPr lang="fr-FR" noProof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78404878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/ </a:t>
            </a:r>
            <a:br>
              <a:rPr lang="fr-FR" noProof="0"/>
            </a:br>
            <a:r>
              <a:rPr lang="fr-FR" noProof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45229251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7366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Titre de la présentation - 00/00/00     Classification :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750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Titre de la présentation - 00/00/00     Classification :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0551369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40000" y="1291282"/>
            <a:ext cx="4032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Titre de la présentation - 00/00/00     Classification :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882"/>
            <a:ext cx="3744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36890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126964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413863718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4874400" y="1306264"/>
            <a:ext cx="3730075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Titre de la présentation - 00/00/00     Classification :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0276197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Titre de la présentation - 00/00/00     Classification : 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cxnSp>
        <p:nvCxnSpPr>
          <p:cNvPr id="20" name="Connecteur droit 19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1298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90381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11298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90381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991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6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Titre de la présentation - 00/00/00     Classification :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79244043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78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Titre de la présentation - 00/00/00     Classification :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3691522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40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5004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Titre de la présentation - 00/00/00     Classification : 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0000" y="1242000"/>
            <a:ext cx="410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860000" y="1242000"/>
            <a:ext cx="374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5376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6AB732"/>
                </a:solidFill>
              </a:rPr>
              <a:t>Ni</a:t>
            </a:r>
            <a:endParaRPr lang="fr-FR" sz="1600" b="1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360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prenom.nom@erametgroup.com</a:t>
            </a:r>
          </a:p>
          <a:p>
            <a:pPr lvl="3"/>
            <a:r>
              <a:rPr lang="fr-FR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9166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prenom.nom@erametgroup.com</a:t>
            </a:r>
          </a:p>
          <a:p>
            <a:pPr lvl="3"/>
            <a:r>
              <a:rPr lang="fr-FR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/>
              <a:t>contacts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7904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prenom.nom@erametgroup.com</a:t>
            </a:r>
          </a:p>
          <a:p>
            <a:pPr lvl="3"/>
            <a:r>
              <a:rPr lang="fr-FR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3" cy="648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3347864" y="2204864"/>
            <a:ext cx="2629322" cy="10632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6362996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5539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1815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6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5" y="2559571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5221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NPX, Mai 2019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1" cy="12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635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NPX, Mai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47079149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NPX, Mai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88527099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NPX, Mai 2019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47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</a:t>
            </a:r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lorem ipsum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6AB732"/>
                </a:solidFill>
              </a:rPr>
              <a:t>Ni</a:t>
            </a:r>
            <a:endParaRPr lang="fr-FR" sz="1600" b="1">
              <a:solidFill>
                <a:srgbClr val="6AB732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29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NPX, Mai 2019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813647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NPX, Mai 2019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1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9734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5565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180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date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1" cy="12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348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/>
              <a:t>Titre</a:t>
            </a:r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27856772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710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9654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8984688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/ </a:t>
            </a:r>
            <a:br>
              <a:rPr lang="fr-FR" noProof="0"/>
            </a:br>
            <a:r>
              <a:rPr lang="fr-FR" noProof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416596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TITRE DE LA PARTIE SUR PLUSIEURS LIGNES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SOUS-TITRE DE LA PARTIE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2" name="Oval 21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>
                <a:solidFill>
                  <a:srgbClr val="DB001A"/>
                </a:solidFill>
              </a:rPr>
              <a:t>Lithium</a:t>
            </a:r>
          </a:p>
        </p:txBody>
      </p:sp>
      <p:pic>
        <p:nvPicPr>
          <p:cNvPr id="23" name="Picture 22" descr="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97" y="2833590"/>
            <a:ext cx="2852738" cy="2846642"/>
          </a:xfrm>
          <a:prstGeom prst="rect">
            <a:avLst/>
          </a:prstGeom>
        </p:spPr>
      </p:pic>
      <p:sp>
        <p:nvSpPr>
          <p:cNvPr id="2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1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</a:t>
            </a:r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6AB732"/>
                </a:solidFill>
              </a:rPr>
              <a:t>Ni</a:t>
            </a:r>
            <a:endParaRPr lang="fr-FR" sz="1600" b="1">
              <a:solidFill>
                <a:srgbClr val="6AB732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98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/ </a:t>
            </a:r>
            <a:br>
              <a:rPr lang="fr-FR" noProof="0"/>
            </a:br>
            <a:r>
              <a:rPr lang="fr-FR" noProof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8851898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/ </a:t>
            </a:r>
            <a:br>
              <a:rPr lang="fr-FR" noProof="0"/>
            </a:br>
            <a:r>
              <a:rPr lang="fr-FR" noProof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99563337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OO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/ </a:t>
            </a:r>
            <a:br>
              <a:rPr lang="fr-FR" noProof="0"/>
            </a:br>
            <a:r>
              <a:rPr lang="fr-FR" noProof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57157382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88721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894526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40000" y="1291282"/>
            <a:ext cx="4032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882"/>
            <a:ext cx="3744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36890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126964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208237646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4874400" y="1306264"/>
            <a:ext cx="3730075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1050694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0" name="Connecteur droit 19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1298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90381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11298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90381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3519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6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75136311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78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/>
              <a:t>00%</a:t>
            </a:r>
          </a:p>
          <a:p>
            <a:pPr lvl="1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637973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6AB732"/>
                </a:solidFill>
              </a:rPr>
              <a:t>Ni</a:t>
            </a:r>
            <a:endParaRPr lang="fr-FR" sz="1600" b="1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/>
              <a:t>INSÉRER GRAPHIQUE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5419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40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5004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0000" y="1242000"/>
            <a:ext cx="410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860000" y="1242000"/>
            <a:ext cx="374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8694521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C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prenom.nom@erametgroup.com</a:t>
            </a:r>
          </a:p>
          <a:p>
            <a:pPr lvl="3"/>
            <a:r>
              <a:rPr lang="fr-FR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85603" y="5542604"/>
            <a:ext cx="1925343" cy="7919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7334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D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prenom.nom@erametgroup.com</a:t>
            </a:r>
          </a:p>
          <a:p>
            <a:pPr lvl="3"/>
            <a:r>
              <a:rPr lang="fr-FR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85603" y="5542604"/>
            <a:ext cx="1925343" cy="7919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0259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Prénom NOM</a:t>
            </a:r>
          </a:p>
          <a:p>
            <a:pPr lvl="1"/>
            <a:r>
              <a:rPr lang="fr-FR"/>
              <a:t>Fonction</a:t>
            </a:r>
          </a:p>
          <a:p>
            <a:pPr lvl="2"/>
            <a:r>
              <a:rPr lang="fr-FR"/>
              <a:t>prenom.nom@erametgroup.com</a:t>
            </a:r>
          </a:p>
          <a:p>
            <a:pPr lvl="3"/>
            <a:r>
              <a:rPr lang="fr-FR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85603" y="5542603"/>
            <a:ext cx="192534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4475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0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6845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D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0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1564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1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583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6AB732"/>
                </a:solidFill>
              </a:rPr>
              <a:t>Ni</a:t>
            </a:r>
            <a:endParaRPr lang="fr-FR" sz="1600" b="1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/>
              <a:t>INSÉRER TABLEAU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/>
              <a:t>Insérer une légende</a:t>
            </a:r>
          </a:p>
          <a:p>
            <a:endParaRPr lang="fr-FR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18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65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TITRE DE LA PARTIE SUR PLUSIEURS LIGNES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049843" y="3980457"/>
            <a:ext cx="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21B3E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SOUS-TITRE DE LA PARTIE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58561" y="4709051"/>
            <a:ext cx="1382563" cy="1382563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2423629" y="4486910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>
                <a:solidFill>
                  <a:srgbClr val="21B3EF"/>
                </a:solidFill>
              </a:rPr>
              <a:t>Mn</a:t>
            </a:r>
            <a:endParaRPr lang="fr-FR" sz="3600" b="1">
              <a:solidFill>
                <a:srgbClr val="21B3EF"/>
              </a:solidFill>
            </a:endParaRPr>
          </a:p>
        </p:txBody>
      </p:sp>
      <p:pic>
        <p:nvPicPr>
          <p:cNvPr id="17" name="Picture 16" descr="5-r70.png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4" y="1023219"/>
            <a:ext cx="2834451" cy="2834451"/>
          </a:xfrm>
          <a:prstGeom prst="rect">
            <a:avLst/>
          </a:prstGeom>
        </p:spPr>
      </p:pic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2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21B3EF"/>
                </a:solidFill>
              </a:rPr>
              <a:t>Mn</a:t>
            </a:r>
            <a:endParaRPr lang="fr-FR" sz="1600" b="1">
              <a:solidFill>
                <a:srgbClr val="21B3EF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/>
              <a:t>TITRE DE LA PAGE SUR DEUX LIGNES MAXIMUM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38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MAXIMUM</a:t>
            </a:r>
            <a:endParaRPr lang="fr-FR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texte ou chiffre clé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21B3EF"/>
                </a:solidFill>
              </a:rPr>
              <a:t>Mn</a:t>
            </a:r>
            <a:endParaRPr lang="fr-FR" sz="1600" b="1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4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MAXIMUM</a:t>
            </a:r>
            <a:endParaRPr lang="fr-FR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21B3EF"/>
                </a:solidFill>
              </a:rPr>
              <a:t>Mn</a:t>
            </a:r>
            <a:endParaRPr lang="fr-FR" sz="1600" b="1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80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DEUX LIGNES MAXIMUM</a:t>
            </a:r>
            <a:endParaRPr lang="fr-FR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21B3EF"/>
                </a:solidFill>
              </a:rPr>
              <a:t>Mn</a:t>
            </a:r>
            <a:endParaRPr lang="fr-FR" sz="1600" b="1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5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21B3EF"/>
                </a:solidFill>
              </a:rPr>
              <a:t>Mn</a:t>
            </a:r>
            <a:endParaRPr lang="fr-FR" sz="1600" b="1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8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/>
              <a:t>TITRE DE LA PAGE SUR DEUX LIGNES MAXIMUM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>
                <a:solidFill>
                  <a:srgbClr val="DB001A"/>
                </a:solidFill>
              </a:rPr>
              <a:t>Groupe</a:t>
            </a:r>
            <a:endParaRPr lang="fr-FR" sz="1000" b="1">
              <a:solidFill>
                <a:srgbClr val="DB001A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86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</a:t>
            </a:r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lorem ipsum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21B3EF"/>
                </a:solidFill>
              </a:rPr>
              <a:t>Mn</a:t>
            </a:r>
            <a:endParaRPr lang="fr-FR" sz="1600" b="1">
              <a:solidFill>
                <a:srgbClr val="21B3EF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349792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</a:t>
            </a:r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21B3EF"/>
                </a:solidFill>
              </a:rPr>
              <a:t>Mn</a:t>
            </a:r>
            <a:endParaRPr lang="fr-FR" sz="1600" b="1">
              <a:solidFill>
                <a:srgbClr val="21B3EF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3145769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21B3EF"/>
                </a:solidFill>
              </a:rPr>
              <a:t>Mn</a:t>
            </a:r>
            <a:endParaRPr lang="fr-FR" sz="1600" b="1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/>
              <a:t>INSÉRER GRAPHIQUE</a:t>
            </a:r>
          </a:p>
        </p:txBody>
      </p:sp>
    </p:spTree>
    <p:extLst>
      <p:ext uri="{BB962C8B-B14F-4D97-AF65-F5344CB8AC3E}">
        <p14:creationId xmlns:p14="http://schemas.microsoft.com/office/powerpoint/2010/main" val="3937024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21B3EF"/>
                </a:solidFill>
              </a:rPr>
              <a:t>Mn</a:t>
            </a:r>
            <a:endParaRPr lang="fr-FR" sz="1600" b="1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/>
              <a:t>INSÉRER TABLEAU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/>
              <a:t>Insérer une légende</a:t>
            </a:r>
          </a:p>
        </p:txBody>
      </p:sp>
    </p:spTree>
    <p:extLst>
      <p:ext uri="{BB962C8B-B14F-4D97-AF65-F5344CB8AC3E}">
        <p14:creationId xmlns:p14="http://schemas.microsoft.com/office/powerpoint/2010/main" val="2696900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383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SOUS-TITRE DE LA PARTIE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>
                <a:solidFill>
                  <a:srgbClr val="F27019"/>
                </a:solidFill>
              </a:rPr>
              <a:t>All</a:t>
            </a:r>
            <a:endParaRPr lang="fr-FR" sz="3600" b="1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SOUS-TITRE DE LA PARTIE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>
                <a:solidFill>
                  <a:srgbClr val="F27019"/>
                </a:solidFill>
              </a:rPr>
              <a:t>All</a:t>
            </a:r>
            <a:endParaRPr lang="fr-FR" sz="3600" b="1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MAXIMUM</a:t>
            </a:r>
            <a:endParaRPr lang="fr-FR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texte ou chiffre clé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MAXIMUM</a:t>
            </a:r>
            <a:endParaRPr lang="fr-FR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MAXIMUM</a:t>
            </a:r>
            <a:endParaRPr lang="fr-FR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texte ou chiffre clé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>
                <a:solidFill>
                  <a:srgbClr val="DB001A"/>
                </a:solidFill>
              </a:rPr>
              <a:t>Groupe</a:t>
            </a:r>
            <a:endParaRPr lang="fr-FR" sz="1000" b="1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05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DEUX LIGNES MAXIMUM</a:t>
            </a:r>
            <a:endParaRPr lang="fr-FR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</a:t>
            </a:r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lorem ipsum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</a:t>
            </a:r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/>
              <a:t>INSÉRER GRAPHIQUE</a:t>
            </a:r>
          </a:p>
        </p:txBody>
      </p:sp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/>
              <a:t>INSÉRER TABLEAU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/>
              <a:t>Insérer une légende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37" name="Oval 3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8" name="Picture 3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28" name="Oval 2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rgbClr val="7F7F7F"/>
                </a:solidFill>
              </a:rPr>
              <a:t>Autres métaux</a:t>
            </a:r>
            <a:endParaRPr lang="fr-FR" sz="1800" b="1">
              <a:solidFill>
                <a:srgbClr val="7F7F7F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TITRE DE LA PARTIE SUR PLUSIEURS LIGNES</a:t>
            </a:r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7F7F7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SOUS-TITRE DE LA PARTIE</a:t>
            </a:r>
          </a:p>
        </p:txBody>
      </p:sp>
      <p:pic>
        <p:nvPicPr>
          <p:cNvPr id="35" name="Picture 34" descr="zircon sand-r20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/>
        </p:blipFill>
        <p:spPr>
          <a:xfrm>
            <a:off x="499840" y="2852550"/>
            <a:ext cx="2830798" cy="2835393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39372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>
                <a:solidFill>
                  <a:srgbClr val="7F7F7F"/>
                </a:solidFill>
              </a:rPr>
              <a:t>Autres métaux</a:t>
            </a:r>
            <a:endParaRPr lang="fr-FR" sz="1000" b="1">
              <a:solidFill>
                <a:srgbClr val="7F7F7F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352493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MAXIMUM</a:t>
            </a:r>
            <a:endParaRPr lang="fr-FR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texte ou chiffre clé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>
                <a:solidFill>
                  <a:srgbClr val="7F7F7F"/>
                </a:solidFill>
              </a:rPr>
              <a:t>Autres métaux</a:t>
            </a:r>
            <a:endParaRPr lang="fr-FR" sz="10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7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MAXIMUM</a:t>
            </a:r>
            <a:endParaRPr lang="fr-FR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>
                <a:solidFill>
                  <a:srgbClr val="DB001A"/>
                </a:solidFill>
              </a:rPr>
              <a:t>Groupe</a:t>
            </a:r>
            <a:endParaRPr lang="fr-FR" sz="1000" b="1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14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MAXIMUM</a:t>
            </a:r>
            <a:endParaRPr lang="fr-FR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>
                <a:solidFill>
                  <a:srgbClr val="7F7F7F"/>
                </a:solidFill>
              </a:rPr>
              <a:t>Autres métaux</a:t>
            </a:r>
            <a:endParaRPr lang="fr-FR" sz="10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76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DEUX LIGNES MAXIMUM</a:t>
            </a:r>
            <a:endParaRPr lang="fr-FR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>
                <a:solidFill>
                  <a:srgbClr val="7F7F7F"/>
                </a:solidFill>
              </a:rPr>
              <a:t>Autres métaux</a:t>
            </a:r>
            <a:endParaRPr lang="fr-FR" sz="10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533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>
                <a:solidFill>
                  <a:srgbClr val="7F7F7F"/>
                </a:solidFill>
              </a:rPr>
              <a:t>Autres métaux</a:t>
            </a:r>
            <a:endParaRPr lang="fr-FR" sz="10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784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</a:t>
            </a:r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>
                <a:solidFill>
                  <a:srgbClr val="7F7F7F"/>
                </a:solidFill>
              </a:rPr>
              <a:t>Autres métaux</a:t>
            </a:r>
            <a:endParaRPr lang="fr-FR" sz="10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15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</a:t>
            </a:r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>
                <a:solidFill>
                  <a:srgbClr val="7F7F7F"/>
                </a:solidFill>
              </a:rPr>
              <a:t>Autres métaux</a:t>
            </a:r>
            <a:endParaRPr lang="fr-FR" sz="10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69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/>
              <a:t>INSÉRER GRAPHIQUE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2" name="Oval 1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>
                <a:solidFill>
                  <a:srgbClr val="7F7F7F"/>
                </a:solidFill>
              </a:rPr>
              <a:t>Autres métaux</a:t>
            </a:r>
            <a:endParaRPr lang="fr-FR" sz="10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913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/>
              <a:t>INSÉRER TABLEAU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4" name="Oval 13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>
                <a:solidFill>
                  <a:srgbClr val="7F7F7F"/>
                </a:solidFill>
              </a:rPr>
              <a:t>Autres métaux</a:t>
            </a:r>
            <a:endParaRPr lang="fr-FR" sz="1000" b="1">
              <a:solidFill>
                <a:srgbClr val="7F7F7F"/>
              </a:solidFill>
            </a:endParaRPr>
          </a:p>
        </p:txBody>
      </p:sp>
      <p:sp>
        <p:nvSpPr>
          <p:cNvPr id="15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/>
              <a:t>Insérer une légende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5504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5746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SOUS-TITRE DE LA PARTIE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>
                <a:solidFill>
                  <a:srgbClr val="F27019"/>
                </a:solidFill>
              </a:rPr>
              <a:t>All</a:t>
            </a:r>
            <a:endParaRPr lang="fr-FR" sz="3600" b="1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271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SOUS-TITRE DE LA PARTIE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>
                <a:solidFill>
                  <a:srgbClr val="F27019"/>
                </a:solidFill>
              </a:rPr>
              <a:t>All</a:t>
            </a:r>
            <a:endParaRPr lang="fr-FR" sz="3600" b="1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8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DEUX LIGNES MAXIMUM</a:t>
            </a:r>
            <a:endParaRPr lang="fr-FR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>
                <a:solidFill>
                  <a:srgbClr val="DB001A"/>
                </a:solidFill>
              </a:rPr>
              <a:t>Groupe</a:t>
            </a:r>
            <a:endParaRPr lang="fr-FR" sz="1000" b="1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089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18464864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MAXIMUM</a:t>
            </a:r>
            <a:endParaRPr lang="fr-FR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texte ou chiffre clé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12602989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MAXIMUM</a:t>
            </a:r>
            <a:endParaRPr lang="fr-FR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19784209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DEUX LIGNES MAXIMUM</a:t>
            </a:r>
            <a:endParaRPr lang="fr-FR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16416166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25224022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</a:t>
            </a:r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lorem ipsum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41950736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</a:t>
            </a:r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436141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/>
              <a:t>INSÉRER GRAPHIQUE</a:t>
            </a:r>
          </a:p>
        </p:txBody>
      </p:sp>
    </p:spTree>
    <p:extLst>
      <p:ext uri="{BB962C8B-B14F-4D97-AF65-F5344CB8AC3E}">
        <p14:creationId xmlns:p14="http://schemas.microsoft.com/office/powerpoint/2010/main" val="11377424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/>
              <a:t>INSÉRER TABLEAU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/>
              <a:t>Insérer une légende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8404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30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>
                <a:solidFill>
                  <a:srgbClr val="DB001A"/>
                </a:solidFill>
              </a:rPr>
              <a:t>Groupe</a:t>
            </a:r>
            <a:endParaRPr lang="fr-FR" sz="1000" b="1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127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SOUS-TITRE DE LA PARTIE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>
                <a:solidFill>
                  <a:srgbClr val="F27019"/>
                </a:solidFill>
              </a:rPr>
              <a:t>All</a:t>
            </a:r>
            <a:endParaRPr lang="fr-FR" sz="3600" b="1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077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SOUS-TITRE DE LA PARTIE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>
                <a:solidFill>
                  <a:srgbClr val="F27019"/>
                </a:solidFill>
              </a:rPr>
              <a:t>All</a:t>
            </a:r>
            <a:endParaRPr lang="fr-FR" sz="3600" b="1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405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33044123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MAXIMUM</a:t>
            </a:r>
            <a:endParaRPr lang="fr-FR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texte ou chiffre clé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18282059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MAXIMUM</a:t>
            </a:r>
            <a:endParaRPr lang="fr-FR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42101195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DEUX LIGNES MAXIMUM</a:t>
            </a:r>
            <a:endParaRPr lang="fr-FR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41282584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1995378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</a:t>
            </a:r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lorem ipsum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30180719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</a:t>
            </a:r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296004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/>
              <a:t>INSÉRER GRAPHIQUE</a:t>
            </a:r>
          </a:p>
        </p:txBody>
      </p:sp>
    </p:spTree>
    <p:extLst>
      <p:ext uri="{BB962C8B-B14F-4D97-AF65-F5344CB8AC3E}">
        <p14:creationId xmlns:p14="http://schemas.microsoft.com/office/powerpoint/2010/main" val="111473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</a:t>
            </a:r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lorem ipsum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>
                <a:solidFill>
                  <a:srgbClr val="DB001A"/>
                </a:solidFill>
              </a:rPr>
              <a:t>Groupe</a:t>
            </a:r>
            <a:endParaRPr lang="fr-FR" sz="1000" b="1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710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>
                <a:solidFill>
                  <a:srgbClr val="F27019"/>
                </a:solidFill>
              </a:rPr>
              <a:t>All</a:t>
            </a:r>
            <a:endParaRPr lang="fr-FR" sz="1600" b="1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/>
              <a:t>INSÉRER TABLEAU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/>
              <a:t>Insérer une légende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7064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2807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455951" y="1627137"/>
            <a:ext cx="1729104" cy="699247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9290" cy="2709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50984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8"/>
            <a:ext cx="2709290" cy="27035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455951" y="1627137"/>
            <a:ext cx="1729104" cy="699247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9290" cy="2709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910452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629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MAXIMUM</a:t>
            </a:r>
            <a:endParaRPr lang="fr-FR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texte ou chiffre clé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446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MAXIMUM</a:t>
            </a:r>
            <a:endParaRPr lang="fr-FR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139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DEUX LIGNES MAXIMUM</a:t>
            </a:r>
            <a:endParaRPr lang="fr-FR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335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697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</a:t>
            </a:r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1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</a:t>
            </a:r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>
                <a:solidFill>
                  <a:srgbClr val="DB001A"/>
                </a:solidFill>
              </a:rPr>
              <a:t>Groupe</a:t>
            </a:r>
            <a:endParaRPr lang="fr-FR" sz="1000" b="1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637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</a:t>
            </a:r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41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/>
              <a:t>INSÉRER GRAPHIQUE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866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/>
              <a:t>INSÉRER TABLEAU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/>
              <a:t>Insérer une légende</a:t>
            </a:r>
          </a:p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617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3210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EcoTitanium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455951" y="1627137"/>
            <a:ext cx="1729104" cy="699247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9290" cy="2709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491588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EcoTitanium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8"/>
            <a:ext cx="2709290" cy="27035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455951" y="1627137"/>
            <a:ext cx="1729104" cy="699247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9290" cy="2709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311405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EcoTitanium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133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EcoTitanium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MAXIMUM</a:t>
            </a:r>
            <a:endParaRPr lang="fr-FR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texte ou chiffre clé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874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EcoTitanium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TROIS LIGNES MAXIMUM</a:t>
            </a:r>
            <a:endParaRPr lang="fr-FR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04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EcoTitanium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/>
              <a:t>DÉTAILS, DESCRIPTIF, LÉGENDE</a:t>
            </a:r>
            <a:r>
              <a:rPr lang="en-US"/>
              <a:t>… SUR DEUX LIGNES MAXIMUM</a:t>
            </a:r>
            <a:endParaRPr lang="fr-FR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/>
              <a:t>TITRE DE LA PAGE SUR DEUX LIGNES MAXIMUM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0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Relationship Id="rId9" Type="http://schemas.openxmlformats.org/officeDocument/2006/relationships/image" Target="../media/image1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26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Relationship Id="rId9" Type="http://schemas.openxmlformats.org/officeDocument/2006/relationships/image" Target="../media/image1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slideLayout" Target="../slideLayouts/slideLayout147.xml"/><Relationship Id="rId26" Type="http://schemas.openxmlformats.org/officeDocument/2006/relationships/theme" Target="../theme/theme13.xml"/><Relationship Id="rId3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5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20" Type="http://schemas.openxmlformats.org/officeDocument/2006/relationships/slideLayout" Target="../slideLayouts/slideLayout149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24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23" Type="http://schemas.openxmlformats.org/officeDocument/2006/relationships/slideLayout" Target="../slideLayouts/slideLayout152.xml"/><Relationship Id="rId28" Type="http://schemas.openxmlformats.org/officeDocument/2006/relationships/image" Target="../media/image17.png"/><Relationship Id="rId10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Relationship Id="rId22" Type="http://schemas.openxmlformats.org/officeDocument/2006/relationships/slideLayout" Target="../slideLayouts/slideLayout151.xml"/><Relationship Id="rId27" Type="http://schemas.openxmlformats.org/officeDocument/2006/relationships/image" Target="../media/image1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57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9" Type="http://schemas.openxmlformats.org/officeDocument/2006/relationships/image" Target="../media/image1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18" Type="http://schemas.openxmlformats.org/officeDocument/2006/relationships/slideLayout" Target="../slideLayouts/slideLayout178.xml"/><Relationship Id="rId26" Type="http://schemas.openxmlformats.org/officeDocument/2006/relationships/theme" Target="../theme/theme15.xml"/><Relationship Id="rId3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slideLayout" Target="../slideLayouts/slideLayout177.xml"/><Relationship Id="rId25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20" Type="http://schemas.openxmlformats.org/officeDocument/2006/relationships/slideLayout" Target="../slideLayouts/slideLayout180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24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23" Type="http://schemas.openxmlformats.org/officeDocument/2006/relationships/slideLayout" Target="../slideLayouts/slideLayout183.xml"/><Relationship Id="rId28" Type="http://schemas.openxmlformats.org/officeDocument/2006/relationships/image" Target="../media/image17.png"/><Relationship Id="rId10" Type="http://schemas.openxmlformats.org/officeDocument/2006/relationships/slideLayout" Target="../slideLayouts/slideLayout170.xml"/><Relationship Id="rId19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Relationship Id="rId22" Type="http://schemas.openxmlformats.org/officeDocument/2006/relationships/slideLayout" Target="../slideLayouts/slideLayout182.xml"/><Relationship Id="rId27" Type="http://schemas.openxmlformats.org/officeDocument/2006/relationships/image" Target="../media/image1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88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9.xml"/><Relationship Id="rId9" Type="http://schemas.openxmlformats.org/officeDocument/2006/relationships/image" Target="../media/image1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18" Type="http://schemas.openxmlformats.org/officeDocument/2006/relationships/slideLayout" Target="../slideLayouts/slideLayout209.xml"/><Relationship Id="rId26" Type="http://schemas.openxmlformats.org/officeDocument/2006/relationships/theme" Target="../theme/theme17.xml"/><Relationship Id="rId3" Type="http://schemas.openxmlformats.org/officeDocument/2006/relationships/slideLayout" Target="../slideLayouts/slideLayout194.xml"/><Relationship Id="rId21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17" Type="http://schemas.openxmlformats.org/officeDocument/2006/relationships/slideLayout" Target="../slideLayouts/slideLayout208.xml"/><Relationship Id="rId25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193.xml"/><Relationship Id="rId16" Type="http://schemas.openxmlformats.org/officeDocument/2006/relationships/slideLayout" Target="../slideLayouts/slideLayout207.xml"/><Relationship Id="rId20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24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196.xml"/><Relationship Id="rId15" Type="http://schemas.openxmlformats.org/officeDocument/2006/relationships/slideLayout" Target="../slideLayouts/slideLayout206.xml"/><Relationship Id="rId23" Type="http://schemas.openxmlformats.org/officeDocument/2006/relationships/slideLayout" Target="../slideLayouts/slideLayout214.xml"/><Relationship Id="rId28" Type="http://schemas.openxmlformats.org/officeDocument/2006/relationships/image" Target="../media/image12.png"/><Relationship Id="rId10" Type="http://schemas.openxmlformats.org/officeDocument/2006/relationships/slideLayout" Target="../slideLayouts/slideLayout201.xml"/><Relationship Id="rId19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205.xml"/><Relationship Id="rId22" Type="http://schemas.openxmlformats.org/officeDocument/2006/relationships/slideLayout" Target="../slideLayouts/slideLayout213.xml"/><Relationship Id="rId27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80" r:id="rId11"/>
    <p:sldLayoutId id="2147483703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5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 defTabSz="914400"/>
            <a:r>
              <a:rPr lang="fr-FR">
                <a:solidFill>
                  <a:srgbClr val="1A003B"/>
                </a:solidFill>
              </a:rPr>
              <a:t>QBR Alliages - 30 janvier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>
                <a:solidFill>
                  <a:srgbClr val="FA6414"/>
                </a:solidFill>
              </a:rPr>
              <a:pPr defTabSz="914400"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9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 defTabSz="914400"/>
            <a:r>
              <a:rPr lang="fr-FR">
                <a:solidFill>
                  <a:srgbClr val="1A003B"/>
                </a:solidFill>
              </a:rPr>
              <a:t>QBR Alliages - 30 janvier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>
                <a:solidFill>
                  <a:srgbClr val="FA6414"/>
                </a:solidFill>
              </a:rPr>
              <a:pPr defTabSz="914400"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9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defTabSz="914400"/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 defTabSz="914400"/>
            <a:r>
              <a:rPr lang="fr-FR">
                <a:solidFill>
                  <a:srgbClr val="1A003B"/>
                </a:solidFill>
              </a:rPr>
              <a:t>Titre de la présentation - 00/00/00     Classification 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>
                <a:solidFill>
                  <a:srgbClr val="FA6414"/>
                </a:solidFill>
              </a:rPr>
              <a:pPr defTabSz="914400"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6" y="6239979"/>
            <a:ext cx="828000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1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  <p:sldLayoutId id="2147484020" r:id="rId18"/>
    <p:sldLayoutId id="2147484021" r:id="rId19"/>
    <p:sldLayoutId id="2147484022" r:id="rId20"/>
    <p:sldLayoutId id="2147484023" r:id="rId21"/>
    <p:sldLayoutId id="2147484024" r:id="rId22"/>
    <p:sldLayoutId id="2147484025" r:id="rId23"/>
    <p:sldLayoutId id="2147484026" r:id="rId24"/>
    <p:sldLayoutId id="2147484027" r:id="rId25"/>
  </p:sldLayoutIdLst>
  <p:hf sldNum="0"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29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 defTabSz="914400"/>
            <a:r>
              <a:rPr lang="fr-FR">
                <a:solidFill>
                  <a:srgbClr val="1A003B"/>
                </a:solidFill>
              </a:rPr>
              <a:t>QBR Alliages - 30 janvier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>
                <a:solidFill>
                  <a:srgbClr val="FA6414"/>
                </a:solidFill>
              </a:rPr>
              <a:pPr defTabSz="914400"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9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defTabSz="914400"/>
            <a:r>
              <a:rPr lang="en-US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 defTabSz="914400"/>
            <a:r>
              <a:rPr lang="fr-FR">
                <a:solidFill>
                  <a:srgbClr val="1A003B"/>
                </a:solidFill>
              </a:rPr>
              <a:t>Titre de la présentation - 00/00/00     Classification 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>
                <a:solidFill>
                  <a:srgbClr val="FA6414"/>
                </a:solidFill>
              </a:rPr>
              <a:pPr defTabSz="914400"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6" y="6239979"/>
            <a:ext cx="828000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</p:sldLayoutIdLst>
  <p:hf sldNum="0"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29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 defTabSz="914400"/>
            <a:r>
              <a:rPr lang="fr-FR">
                <a:solidFill>
                  <a:srgbClr val="1A003B"/>
                </a:solidFill>
              </a:rPr>
              <a:t>NPX, Mai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>
                <a:solidFill>
                  <a:srgbClr val="FA6414"/>
                </a:solidFill>
              </a:rPr>
              <a:pPr defTabSz="914400"/>
              <a:t>‹N°›</a:t>
            </a:fld>
            <a:endParaRPr lang="fr-FR">
              <a:solidFill>
                <a:srgbClr val="FA6414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7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9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Ecotitanium – Avril 2019 - CONFIDENTIEL C2 - PROJET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8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  <p:sldLayoutId id="2147484110" r:id="rId16"/>
    <p:sldLayoutId id="2147484111" r:id="rId17"/>
    <p:sldLayoutId id="2147484112" r:id="rId18"/>
    <p:sldLayoutId id="2147484113" r:id="rId19"/>
    <p:sldLayoutId id="2147484114" r:id="rId20"/>
    <p:sldLayoutId id="2147484115" r:id="rId21"/>
    <p:sldLayoutId id="2147484116" r:id="rId22"/>
    <p:sldLayoutId id="2147484117" r:id="rId23"/>
    <p:sldLayoutId id="2147484118" r:id="rId24"/>
    <p:sldLayoutId id="2147484119" r:id="rId25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28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4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81" r:id="rId10"/>
    <p:sldLayoutId id="2147483725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2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82" r:id="rId10"/>
    <p:sldLayoutId id="214748374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1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1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1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>
                <a:solidFill>
                  <a:srgbClr val="757F88"/>
                </a:solidFill>
              </a:rPr>
              <a:t>Alliages</a:t>
            </a:r>
            <a:endParaRPr lang="fr-FR" sz="900" b="1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4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1D252B"/>
                </a:solidFill>
              </a:rPr>
              <a:t>EcoTitanium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>
              <a:solidFill>
                <a:srgbClr val="1D252B"/>
              </a:solidFill>
            </a:endParaRPr>
          </a:p>
        </p:txBody>
      </p:sp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>
                <a:solidFill>
                  <a:srgbClr val="757F88"/>
                </a:solidFill>
              </a:rPr>
              <a:t>Alliages</a:t>
            </a:r>
            <a:endParaRPr lang="fr-FR" sz="900" b="1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7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2.xml"/><Relationship Id="rId7" Type="http://schemas.openxmlformats.org/officeDocument/2006/relationships/image" Target="../media/image9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tags" Target="../tags/tag7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1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1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5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121.xml"/><Relationship Id="rId9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7.xml"/><Relationship Id="rId7" Type="http://schemas.openxmlformats.org/officeDocument/2006/relationships/image" Target="../media/image9.png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121.xml"/><Relationship Id="rId9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tags" Target="../tags/tag19.xml"/><Relationship Id="rId7" Type="http://schemas.openxmlformats.org/officeDocument/2006/relationships/image" Target="../media/image9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2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1.xml"/><Relationship Id="rId7" Type="http://schemas.openxmlformats.org/officeDocument/2006/relationships/image" Target="../media/image12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2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tags" Target="../tags/tag23.xml"/><Relationship Id="rId7" Type="http://schemas.openxmlformats.org/officeDocument/2006/relationships/image" Target="../media/image9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12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tags" Target="../tags/tag25.xml"/><Relationship Id="rId7" Type="http://schemas.openxmlformats.org/officeDocument/2006/relationships/image" Target="../media/image9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2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tags" Target="../tags/tag27.xml"/><Relationship Id="rId7" Type="http://schemas.openxmlformats.org/officeDocument/2006/relationships/image" Target="../media/image9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12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9.xml"/><Relationship Id="rId7" Type="http://schemas.openxmlformats.org/officeDocument/2006/relationships/image" Target="../media/image9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121.xml"/><Relationship Id="rId9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tags" Target="../tags/tag31.xml"/><Relationship Id="rId7" Type="http://schemas.openxmlformats.org/officeDocument/2006/relationships/image" Target="../media/image9.png"/><Relationship Id="rId2" Type="http://schemas.openxmlformats.org/officeDocument/2006/relationships/tags" Target="../tags/tag3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1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9.png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1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1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2"/>
            <a:r>
              <a:rPr lang="fr-FR"/>
              <a:t>1</a:t>
            </a:r>
            <a:r>
              <a:rPr lang="fr-FR" baseline="30000"/>
              <a:t>er</a:t>
            </a:r>
            <a:r>
              <a:rPr lang="fr-FR"/>
              <a:t>  MARS 2022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2528900"/>
            <a:ext cx="5400000" cy="1512168"/>
          </a:xfrm>
        </p:spPr>
        <p:txBody>
          <a:bodyPr/>
          <a:lstStyle/>
          <a:p>
            <a:r>
              <a:rPr lang="fr-FR"/>
              <a:t>EcoTitanium</a:t>
            </a:r>
            <a:br>
              <a:rPr lang="fr-FR"/>
            </a:br>
            <a:r>
              <a:rPr lang="fr-FR"/>
              <a:t>Comité de Surveillance</a:t>
            </a:r>
            <a:br>
              <a:rPr lang="fr-FR"/>
            </a:br>
            <a:r>
              <a:rPr lang="fr-FR"/>
              <a:t>Mars 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</p:spTree>
    <p:extLst>
      <p:ext uri="{BB962C8B-B14F-4D97-AF65-F5344CB8AC3E}">
        <p14:creationId xmlns:p14="http://schemas.microsoft.com/office/powerpoint/2010/main" val="336751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FBF6A0B-38DA-4CC4-90A8-9A408E07C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5A805900-5626-4C23-A9FB-B8AEF23B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80" y="-318977"/>
            <a:ext cx="8064000" cy="829737"/>
          </a:xfrm>
        </p:spPr>
        <p:txBody>
          <a:bodyPr/>
          <a:lstStyle/>
          <a:p>
            <a:r>
              <a:rPr lang="fr-FR"/>
              <a:t>02- Qualification Premium </a:t>
            </a:r>
            <a:r>
              <a:rPr lang="fr-FR" err="1"/>
              <a:t>Quality</a:t>
            </a:r>
            <a:endParaRPr lang="fr-FR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760A486-E42D-4A8F-BF70-498D1CA38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80002"/>
            <a:ext cx="8647289" cy="5478814"/>
          </a:xfrm>
        </p:spPr>
        <p:txBody>
          <a:bodyPr/>
          <a:lstStyle/>
          <a:p>
            <a:pPr lvl="2" algn="just"/>
            <a:r>
              <a:rPr lang="fr-FR">
                <a:solidFill>
                  <a:srgbClr val="1A003B"/>
                </a:solidFill>
                <a:sym typeface="Wingdings" panose="05000000000000000000" pitchFamily="2" charset="2"/>
              </a:rPr>
              <a:t>Poursuite du travail sur les points durs élaboration :</a:t>
            </a:r>
          </a:p>
          <a:p>
            <a:pPr marL="555750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  <a:sym typeface="Wingdings" panose="05000000000000000000" pitchFamily="2" charset="2"/>
              </a:rPr>
              <a:t>Définition des paramètres de la coulée ensemencée au four plasma :</a:t>
            </a:r>
          </a:p>
          <a:p>
            <a:pPr marL="1004888" lvl="4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1A003B"/>
                </a:solidFill>
                <a:sym typeface="Wingdings" panose="05000000000000000000" pitchFamily="2" charset="2"/>
              </a:rPr>
              <a:t>Parcours et puissances des torches : poursuite des mises au point et réalisation d’essais lors de chaque campagne PAM  2 coulées réalisées avec des paramètres Premium </a:t>
            </a:r>
            <a:r>
              <a:rPr lang="fr-FR" sz="1400" err="1">
                <a:solidFill>
                  <a:srgbClr val="1A003B"/>
                </a:solidFill>
                <a:sym typeface="Wingdings" panose="05000000000000000000" pitchFamily="2" charset="2"/>
              </a:rPr>
              <a:t>Quality</a:t>
            </a:r>
            <a:r>
              <a:rPr lang="fr-FR" sz="1400">
                <a:solidFill>
                  <a:srgbClr val="1A003B"/>
                </a:solidFill>
                <a:sym typeface="Wingdings" panose="05000000000000000000" pitchFamily="2" charset="2"/>
              </a:rPr>
              <a:t>.</a:t>
            </a:r>
            <a:endParaRPr lang="fr-FR" sz="1100">
              <a:solidFill>
                <a:srgbClr val="1A003B"/>
              </a:solidFill>
              <a:sym typeface="Wingdings" panose="05000000000000000000" pitchFamily="2" charset="2"/>
            </a:endParaRPr>
          </a:p>
          <a:p>
            <a:pPr marL="555750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  <a:sym typeface="Wingdings" panose="05000000000000000000" pitchFamily="2" charset="2"/>
              </a:rPr>
              <a:t>Mise au point des conditions de surveillances des coulées au four plasma :</a:t>
            </a:r>
          </a:p>
          <a:p>
            <a:pPr marL="1004888" lvl="4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1A003B"/>
                </a:solidFill>
                <a:sym typeface="Wingdings" panose="05000000000000000000" pitchFamily="2" charset="2"/>
              </a:rPr>
              <a:t>Mesure de la vitesse de coulée : développement capital avec l’appui de la Direction Matériaux, Procédés et Innovation des </a:t>
            </a:r>
            <a:r>
              <a:rPr lang="fr-FR" sz="1400" err="1">
                <a:solidFill>
                  <a:srgbClr val="1A003B"/>
                </a:solidFill>
                <a:sym typeface="Wingdings" panose="05000000000000000000" pitchFamily="2" charset="2"/>
              </a:rPr>
              <a:t>Ancizes</a:t>
            </a:r>
            <a:r>
              <a:rPr lang="fr-FR" sz="1400">
                <a:solidFill>
                  <a:srgbClr val="1A003B"/>
                </a:solidFill>
                <a:sym typeface="Wingdings" panose="05000000000000000000" pitchFamily="2" charset="2"/>
              </a:rPr>
              <a:t>  travail en cours sur la stratégie de filtrage des mesures.</a:t>
            </a:r>
          </a:p>
          <a:p>
            <a:pPr marL="1004888" lvl="4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1A003B"/>
                </a:solidFill>
                <a:sym typeface="Wingdings" panose="05000000000000000000" pitchFamily="2" charset="2"/>
              </a:rPr>
              <a:t>Sur la base de cette mesure, mettre en place, tester et stabiliser ces régulations.</a:t>
            </a:r>
          </a:p>
          <a:p>
            <a:pPr marL="1004888" lvl="4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1A003B"/>
                </a:solidFill>
                <a:sym typeface="Wingdings" panose="05000000000000000000" pitchFamily="2" charset="2"/>
              </a:rPr>
              <a:t>Mise au point d’une méthodologie de mesure de la température du bain d’affinage, fiable et reproductible dans toute la durée d’une campagne : </a:t>
            </a:r>
          </a:p>
          <a:p>
            <a:pPr marL="1366838" lvl="5" indent="-285750" algn="just">
              <a:spcAft>
                <a:spcPts val="600"/>
              </a:spcAft>
            </a:pPr>
            <a:r>
              <a:rPr lang="fr-FR" sz="1400">
                <a:solidFill>
                  <a:srgbClr val="1A003B"/>
                </a:solidFill>
                <a:sym typeface="Wingdings" panose="05000000000000000000" pitchFamily="2" charset="2"/>
              </a:rPr>
              <a:t>Poursuite du développement sur les hublots,</a:t>
            </a:r>
          </a:p>
          <a:p>
            <a:pPr marL="1366838" lvl="5" indent="-285750" algn="just">
              <a:spcAft>
                <a:spcPts val="600"/>
              </a:spcAft>
            </a:pPr>
            <a:r>
              <a:rPr lang="fr-FR" sz="1400">
                <a:solidFill>
                  <a:srgbClr val="1A003B"/>
                </a:solidFill>
                <a:sym typeface="Wingdings" panose="05000000000000000000" pitchFamily="2" charset="2"/>
              </a:rPr>
              <a:t>Identification de nouveaux fournisseurs pour la caméra thermique et travail sur les filtrages à appliquer pour fiabiliser les mesures, notamment pour déconvoluer l’arc plasma du rayonnement du bain liquide.</a:t>
            </a:r>
          </a:p>
          <a:p>
            <a:pPr marL="1004888" lvl="4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1A003B"/>
                </a:solidFill>
                <a:sym typeface="Wingdings" panose="05000000000000000000" pitchFamily="2" charset="2"/>
              </a:rPr>
              <a:t>Mise au point d’une méthodologie de mesure de la surface du bain d’affinage : </a:t>
            </a:r>
          </a:p>
          <a:p>
            <a:pPr marL="1366838" lvl="5" indent="-285750" algn="just">
              <a:spcAft>
                <a:spcPts val="600"/>
              </a:spcAft>
            </a:pPr>
            <a:r>
              <a:rPr lang="fr-FR" sz="1400">
                <a:solidFill>
                  <a:srgbClr val="1A003B"/>
                </a:solidFill>
                <a:sym typeface="Wingdings" panose="05000000000000000000" pitchFamily="2" charset="2"/>
              </a:rPr>
              <a:t>Début du travail sur l’analyse d’image du bain liquide : définir la stratégie de suivi de ce bain d’affinage (surface à suivre, prise en compte de l’influence des torches, reproductibilité sur toutes les élaborations d’une campagne). </a:t>
            </a:r>
            <a:endParaRPr lang="fr-FR" sz="1100">
              <a:solidFill>
                <a:srgbClr val="1A003B"/>
              </a:solidFill>
              <a:sym typeface="Wingdings" panose="05000000000000000000" pitchFamily="2" charset="2"/>
            </a:endParaRPr>
          </a:p>
          <a:p>
            <a:pPr marL="555750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  <a:sym typeface="Wingdings" panose="05000000000000000000" pitchFamily="2" charset="2"/>
              </a:rPr>
              <a:t>Travail de fond sur les flux en cours pour améliorer la gestion des flux et supprimer le risque contamination. </a:t>
            </a:r>
            <a:endParaRPr lang="fr-FR" sz="1100">
              <a:solidFill>
                <a:srgbClr val="1A003B"/>
              </a:solidFill>
              <a:sym typeface="Wingdings" panose="05000000000000000000" pitchFamily="2" charset="2"/>
            </a:endParaRPr>
          </a:p>
          <a:p>
            <a:pPr marL="555750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  <a:sym typeface="Wingdings" panose="05000000000000000000" pitchFamily="2" charset="2"/>
              </a:rPr>
              <a:t>Tests de nettoyage du four plasma : nettoyage de la chambre de fusion par cryogénie validé, à vérifier sur la chambre d’enfournement.</a:t>
            </a:r>
          </a:p>
          <a:p>
            <a:pPr lvl="2" algn="just"/>
            <a:r>
              <a:rPr lang="fr-FR">
                <a:solidFill>
                  <a:srgbClr val="1A003B"/>
                </a:solidFill>
              </a:rPr>
              <a:t>Estimation en cours des investissements </a:t>
            </a:r>
            <a:r>
              <a:rPr lang="fr-FR" err="1">
                <a:solidFill>
                  <a:srgbClr val="1A003B"/>
                </a:solidFill>
              </a:rPr>
              <a:t>EcoTitanium</a:t>
            </a:r>
            <a:r>
              <a:rPr lang="fr-FR">
                <a:solidFill>
                  <a:srgbClr val="1A003B"/>
                </a:solidFill>
              </a:rPr>
              <a:t> liés à cette qualification (voir annexe) : 900 k€.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A54C39-4F42-45E4-AE46-D523568C285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6E3F47-01EE-47BD-964D-0AC98FE12D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F0FF90-6647-4405-8289-C364AA9226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4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A805900-5626-4C23-A9FB-B8AEF23B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80" y="-318977"/>
            <a:ext cx="8064000" cy="829737"/>
          </a:xfrm>
        </p:spPr>
        <p:txBody>
          <a:bodyPr/>
          <a:lstStyle/>
          <a:p>
            <a:r>
              <a:rPr lang="fr-FR"/>
              <a:t>02- Qualification Premium </a:t>
            </a:r>
            <a:r>
              <a:rPr lang="fr-FR" err="1"/>
              <a:t>Quality</a:t>
            </a:r>
            <a:endParaRPr lang="fr-FR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760A486-E42D-4A8F-BF70-498D1CA38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88" y="713868"/>
            <a:ext cx="8570384" cy="5964131"/>
          </a:xfrm>
        </p:spPr>
        <p:txBody>
          <a:bodyPr/>
          <a:lstStyle/>
          <a:p>
            <a:pPr marL="269875" lvl="2" indent="-269875" algn="just"/>
            <a:r>
              <a:rPr lang="fr-FR">
                <a:solidFill>
                  <a:srgbClr val="1A003B"/>
                </a:solidFill>
              </a:rPr>
              <a:t>Poursuite du travail sur la gamme de conversion des billettes, notamment sur la contrôlabilité Ultra Son :</a:t>
            </a:r>
            <a:endParaRPr lang="fr-FR">
              <a:solidFill>
                <a:srgbClr val="1A003B"/>
              </a:solidFill>
              <a:cs typeface="Arial"/>
            </a:endParaRPr>
          </a:p>
          <a:p>
            <a:pPr marL="555625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Réalisation de billettes étalons à partir de matière TA6V PQ achetée à Pamiers.</a:t>
            </a:r>
          </a:p>
          <a:p>
            <a:pPr marL="555625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A partir de ces billettes étalons, campagne de test à venir chez le fournisseur de l’installation US d’UKAD, pour vérifier la capabilité de cet équipement vis-à-vis des spécifications Premium </a:t>
            </a:r>
            <a:r>
              <a:rPr lang="fr-FR" err="1">
                <a:solidFill>
                  <a:srgbClr val="1A003B"/>
                </a:solidFill>
              </a:rPr>
              <a:t>Quality</a:t>
            </a:r>
            <a:r>
              <a:rPr lang="fr-FR">
                <a:solidFill>
                  <a:srgbClr val="1A003B"/>
                </a:solidFill>
              </a:rPr>
              <a:t>.</a:t>
            </a:r>
          </a:p>
          <a:p>
            <a:pPr marL="555625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>
              <a:solidFill>
                <a:srgbClr val="1A003B"/>
              </a:solidFill>
            </a:endParaRPr>
          </a:p>
          <a:p>
            <a:pPr marL="555625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Positionnement de la matière UKAD par rapport aux exigences TA6V PQ : envoi à venir de plusieurs billettes UKAD chez MISTRA (USA) pour contrôle sur leur installation qualifié Premium </a:t>
            </a:r>
            <a:r>
              <a:rPr lang="fr-FR" err="1">
                <a:solidFill>
                  <a:srgbClr val="1A003B"/>
                </a:solidFill>
              </a:rPr>
              <a:t>Quality</a:t>
            </a:r>
            <a:r>
              <a:rPr lang="fr-FR">
                <a:solidFill>
                  <a:srgbClr val="1A003B"/>
                </a:solidFill>
              </a:rPr>
              <a:t>. </a:t>
            </a:r>
            <a:endParaRPr lang="fr-FR">
              <a:solidFill>
                <a:schemeClr val="tx1"/>
              </a:solidFill>
              <a:cs typeface="Arial"/>
            </a:endParaRPr>
          </a:p>
          <a:p>
            <a:pPr marL="269875" lvl="2" indent="-269875" algn="just"/>
            <a:endParaRPr lang="fr-FR">
              <a:solidFill>
                <a:srgbClr val="1A003B"/>
              </a:solidFill>
            </a:endParaRPr>
          </a:p>
          <a:p>
            <a:pPr marL="269875" lvl="2" indent="-269875" algn="just"/>
            <a:r>
              <a:rPr lang="fr-FR">
                <a:solidFill>
                  <a:srgbClr val="1A003B"/>
                </a:solidFill>
              </a:rPr>
              <a:t>Points durs conversion dans le cadre d’une route barres à aube :</a:t>
            </a:r>
            <a:endParaRPr lang="fr-FR">
              <a:solidFill>
                <a:srgbClr val="1A003B"/>
              </a:solidFill>
              <a:cs typeface="Arial"/>
            </a:endParaRPr>
          </a:p>
          <a:p>
            <a:pPr marL="555625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Chauffage </a:t>
            </a:r>
            <a:r>
              <a:rPr lang="fr-FR" err="1">
                <a:solidFill>
                  <a:srgbClr val="1A003B"/>
                </a:solidFill>
              </a:rPr>
              <a:t>Ancizes</a:t>
            </a:r>
            <a:r>
              <a:rPr lang="fr-FR">
                <a:solidFill>
                  <a:srgbClr val="1A003B"/>
                </a:solidFill>
              </a:rPr>
              <a:t> </a:t>
            </a:r>
            <a:r>
              <a:rPr lang="fr-FR">
                <a:solidFill>
                  <a:srgbClr val="1A003B"/>
                </a:solidFill>
                <a:sym typeface="Wingdings" panose="05000000000000000000" pitchFamily="2" charset="2"/>
              </a:rPr>
              <a:t></a:t>
            </a:r>
            <a:r>
              <a:rPr lang="fr-FR">
                <a:solidFill>
                  <a:srgbClr val="1A003B"/>
                </a:solidFill>
              </a:rPr>
              <a:t> fours actuels non capables pour de la production série TA6V PQ :</a:t>
            </a:r>
            <a:endParaRPr lang="fr-FR">
              <a:solidFill>
                <a:srgbClr val="1A003B"/>
              </a:solidFill>
              <a:cs typeface="Arial"/>
            </a:endParaRPr>
          </a:p>
          <a:p>
            <a:pPr marL="1004763" lvl="4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919788" algn="l"/>
              </a:tabLst>
            </a:pPr>
            <a:r>
              <a:rPr lang="fr-FR" sz="1400">
                <a:solidFill>
                  <a:srgbClr val="1A003B"/>
                </a:solidFill>
                <a:cs typeface="Arial"/>
              </a:rPr>
              <a:t>Cibler les cellules les plus homogènes + contrôles températures poussés =&gt; Mise en place rapide.</a:t>
            </a:r>
          </a:p>
          <a:p>
            <a:pPr marL="1004763" lvl="4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919788" algn="l"/>
              </a:tabLst>
            </a:pPr>
            <a:r>
              <a:rPr lang="fr-FR" sz="1400">
                <a:solidFill>
                  <a:srgbClr val="1A003B"/>
                </a:solidFill>
                <a:cs typeface="Arial"/>
              </a:rPr>
              <a:t>Rétrofit de 2 fours pour atteindre le +/-20 °C  =&gt; Possible fin 2022 ?</a:t>
            </a:r>
          </a:p>
          <a:p>
            <a:pPr marL="1004763" lvl="4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919788" algn="l"/>
              </a:tabLst>
            </a:pPr>
            <a:r>
              <a:rPr lang="fr-FR" sz="1400">
                <a:solidFill>
                  <a:srgbClr val="1A003B"/>
                </a:solidFill>
                <a:cs typeface="Arial"/>
              </a:rPr>
              <a:t>Investissement chauffeuse stationnaire (induction) =&gt; Eté 2023 ?</a:t>
            </a:r>
          </a:p>
          <a:p>
            <a:pPr marL="555625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Laminage </a:t>
            </a:r>
            <a:r>
              <a:rPr lang="fr-FR" err="1">
                <a:solidFill>
                  <a:srgbClr val="1A003B"/>
                </a:solidFill>
              </a:rPr>
              <a:t>Ancizes</a:t>
            </a:r>
            <a:r>
              <a:rPr lang="fr-FR">
                <a:solidFill>
                  <a:srgbClr val="1A003B"/>
                </a:solidFill>
              </a:rPr>
              <a:t> </a:t>
            </a:r>
            <a:r>
              <a:rPr lang="fr-FR">
                <a:solidFill>
                  <a:srgbClr val="1A003B"/>
                </a:solidFill>
                <a:sym typeface="Wingdings" panose="05000000000000000000" pitchFamily="2" charset="2"/>
              </a:rPr>
              <a:t></a:t>
            </a:r>
            <a:r>
              <a:rPr lang="fr-FR">
                <a:solidFill>
                  <a:srgbClr val="1A003B"/>
                </a:solidFill>
              </a:rPr>
              <a:t> très peu d’expédience industrielle :</a:t>
            </a:r>
            <a:endParaRPr lang="fr-FR" sz="1200" b="1">
              <a:solidFill>
                <a:srgbClr val="FF0000"/>
              </a:solidFill>
            </a:endParaRPr>
          </a:p>
          <a:p>
            <a:pPr marL="1004763" lvl="4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919788" algn="l"/>
              </a:tabLst>
            </a:pPr>
            <a:r>
              <a:rPr lang="fr-FR" sz="1400">
                <a:solidFill>
                  <a:srgbClr val="1A003B"/>
                </a:solidFill>
                <a:cs typeface="Arial"/>
              </a:rPr>
              <a:t>Mise au point métallurgique, géométrie et rendement à valider.</a:t>
            </a:r>
          </a:p>
          <a:p>
            <a:pPr marL="555625" lvl="3" indent="-285750" algn="just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Parachèvement : ne pouvant pas se faire sur les </a:t>
            </a:r>
            <a:r>
              <a:rPr lang="fr-FR" err="1">
                <a:solidFill>
                  <a:srgbClr val="1A003B"/>
                </a:solidFill>
              </a:rPr>
              <a:t>Ancizes</a:t>
            </a:r>
            <a:r>
              <a:rPr lang="fr-FR">
                <a:solidFill>
                  <a:srgbClr val="1A003B"/>
                </a:solidFill>
              </a:rPr>
              <a:t>, il faut trouver des prestataires. Action en cours avec notamment METALTEC pour le redressage, écroutage et US.</a:t>
            </a:r>
          </a:p>
          <a:p>
            <a:pPr marL="1004570" lvl="4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>
              <a:solidFill>
                <a:srgbClr val="1A003B"/>
              </a:solidFill>
              <a:cs typeface="Arial"/>
            </a:endParaRPr>
          </a:p>
          <a:p>
            <a:pPr marL="555625" lvl="3" indent="-285750" algn="just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Charge laboratoire plus importante (équipe LESM </a:t>
            </a:r>
            <a:r>
              <a:rPr lang="fr-FR" err="1">
                <a:solidFill>
                  <a:srgbClr val="1A003B"/>
                </a:solidFill>
              </a:rPr>
              <a:t>Ancizes</a:t>
            </a:r>
            <a:r>
              <a:rPr lang="fr-FR">
                <a:solidFill>
                  <a:srgbClr val="1A003B"/>
                </a:solidFill>
              </a:rPr>
              <a:t>) - En cours de dimensionnement, selon les exigences GE/Safran sur le nombre de prélèvements par barres.</a:t>
            </a:r>
            <a:endParaRPr lang="fr-FR" sz="200">
              <a:solidFill>
                <a:srgbClr val="1A003B"/>
              </a:solidFill>
              <a:cs typeface="Arial"/>
            </a:endParaRPr>
          </a:p>
          <a:p>
            <a:pPr marL="55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500" b="0"/>
          </a:p>
          <a:p>
            <a:pPr marL="55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500" b="0"/>
          </a:p>
          <a:p>
            <a:pPr>
              <a:lnSpc>
                <a:spcPct val="150000"/>
              </a:lnSpc>
            </a:pPr>
            <a:endParaRPr lang="fr-FR" sz="150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A54C39-4F42-45E4-AE46-D523568C285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6E3F47-01EE-47BD-964D-0AC98FE12D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F0FF90-6647-4405-8289-C364AA9226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FBF6A0B-38DA-4CC4-90A8-9A408E07C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7525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03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fr-FR"/>
              <a:t>Point Commercial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-11113"/>
            <a:ext cx="3576638" cy="1735138"/>
          </a:xfrm>
        </p:spPr>
        <p:txBody>
          <a:bodyPr/>
          <a:lstStyle/>
          <a:p>
            <a:r>
              <a:rPr lang="fr-FR"/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9033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4" y="0"/>
            <a:ext cx="8991601" cy="567359"/>
          </a:xfrm>
        </p:spPr>
        <p:txBody>
          <a:bodyPr/>
          <a:lstStyle/>
          <a:p>
            <a:r>
              <a:rPr lang="fr-FR" sz="2100"/>
              <a:t>Commandes 2022 YTD &amp; Perspectives nouveaux développements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dirty="0" smtClean="0">
                <a:solidFill>
                  <a:srgbClr val="FA6414"/>
                </a:solidFill>
              </a:rPr>
              <a:pPr/>
              <a:t>13</a:t>
            </a:fld>
            <a:endParaRPr lang="fr-FR">
              <a:solidFill>
                <a:srgbClr val="FA6414"/>
              </a:solidFill>
            </a:endParaRPr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862088" y="6377614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Espace réservé du contenu 10"/>
          <p:cNvSpPr txBox="1">
            <a:spLocks/>
          </p:cNvSpPr>
          <p:nvPr/>
        </p:nvSpPr>
        <p:spPr bwMode="gray">
          <a:xfrm>
            <a:off x="366205" y="670837"/>
            <a:ext cx="8046275" cy="6187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>
              <a:buFont typeface="Arial" panose="020B0604020202020204" pitchFamily="34" charset="0"/>
              <a:buChar char="•"/>
            </a:pPr>
            <a:r>
              <a:rPr lang="fr-FR" sz="1600" u="sng">
                <a:solidFill>
                  <a:srgbClr val="1A003B"/>
                </a:solidFill>
              </a:rPr>
              <a:t>Commandes &amp; Business</a:t>
            </a:r>
            <a:r>
              <a:rPr lang="fr-FR" sz="1600">
                <a:solidFill>
                  <a:srgbClr val="1A003B"/>
                </a:solidFill>
              </a:rPr>
              <a:t> :</a:t>
            </a:r>
          </a:p>
          <a:p>
            <a:pPr lvl="3" algn="just">
              <a:buFont typeface="Wingdings" panose="05000000000000000000" pitchFamily="2" charset="2"/>
              <a:buChar char="ü"/>
            </a:pPr>
            <a:r>
              <a:rPr lang="fr-FR" b="0"/>
              <a:t> A&amp;D Pamiers / AIRBUS Pièces « </a:t>
            </a:r>
            <a:r>
              <a:rPr lang="fr-FR" b="0" err="1"/>
              <a:t>Gear</a:t>
            </a:r>
            <a:r>
              <a:rPr lang="fr-FR" b="0"/>
              <a:t> Beam A350-900 »: Billettes TA6V Ø330mm </a:t>
            </a:r>
            <a:r>
              <a:rPr lang="fr-FR" b="0">
                <a:sym typeface="Wingdings 3" panose="05040102010807070707" pitchFamily="18" charset="2"/>
              </a:rPr>
              <a:t> </a:t>
            </a:r>
            <a:r>
              <a:rPr lang="fr-FR">
                <a:sym typeface="Wingdings 3" panose="05040102010807070707" pitchFamily="18" charset="2"/>
              </a:rPr>
              <a:t>5</a:t>
            </a:r>
            <a:r>
              <a:rPr lang="fr-FR" b="0"/>
              <a:t> T Octobre 2022. Commande « multi challenges » business EcoTitanium / éponges AMIC / conversion Gamme En Rupture.</a:t>
            </a:r>
          </a:p>
          <a:p>
            <a:pPr lvl="3" algn="just">
              <a:buFont typeface="Wingdings" panose="05000000000000000000" pitchFamily="2" charset="2"/>
              <a:buChar char="ü"/>
            </a:pPr>
            <a:r>
              <a:rPr lang="fr-FR" b="0"/>
              <a:t> METTIS AEROSPACE : Ø300mm / 1 T pour qualification pièces A320 NEO. Ce nouveau flux sera qualifié avec source EcoTitanium et Gamme En Rupture.</a:t>
            </a:r>
          </a:p>
          <a:p>
            <a:pPr lvl="3" algn="just">
              <a:buFont typeface="Wingdings" panose="05000000000000000000" pitchFamily="2" charset="2"/>
              <a:buChar char="ü"/>
            </a:pPr>
            <a:r>
              <a:rPr lang="fr-FR" b="0"/>
              <a:t>OTTO FUCHS : Billettes TA6V Ø140mm et Ø190mm </a:t>
            </a:r>
            <a:r>
              <a:rPr lang="fr-FR" b="0">
                <a:sym typeface="Wingdings 3" panose="05040102010807070707" pitchFamily="18" charset="2"/>
              </a:rPr>
              <a:t> 3,6 T / €107k Octobre 2022 / Défense.</a:t>
            </a:r>
          </a:p>
          <a:p>
            <a:pPr lvl="3" algn="just">
              <a:buFont typeface="Wingdings" panose="05000000000000000000" pitchFamily="2" charset="2"/>
              <a:buChar char="ü"/>
            </a:pPr>
            <a:r>
              <a:rPr lang="fr-FR"/>
              <a:t>TAI Hélicoptère </a:t>
            </a:r>
            <a:r>
              <a:rPr lang="fr-FR" err="1"/>
              <a:t>Multirôle</a:t>
            </a:r>
            <a:r>
              <a:rPr lang="fr-FR"/>
              <a:t> (civil &amp; militaire) GÖKBEY : Ronds TA6V </a:t>
            </a:r>
            <a:r>
              <a:rPr lang="fr-FR" b="0">
                <a:sym typeface="Wingdings 3" panose="05040102010807070707" pitchFamily="18" charset="2"/>
              </a:rPr>
              <a:t> 9 T / €330k Juin 2022.</a:t>
            </a:r>
            <a:r>
              <a:rPr lang="fr-FR"/>
              <a:t> Jusqu’à 400 T par an de besoins Titane (tous produits) à horizon 2025 (9 T / AC) sur ce nouvel Hélicoptère.</a:t>
            </a:r>
            <a:endParaRPr lang="fr-FR" b="0">
              <a:sym typeface="Wingdings 3" panose="05040102010807070707" pitchFamily="18" charset="2"/>
            </a:endParaRPr>
          </a:p>
          <a:p>
            <a:pPr lvl="3" algn="just">
              <a:buFont typeface="Wingdings" panose="05000000000000000000" pitchFamily="2" charset="2"/>
              <a:buChar char="ü"/>
            </a:pPr>
            <a:r>
              <a:rPr lang="fr-FR">
                <a:sym typeface="Wingdings 3" panose="05040102010807070707" pitchFamily="18" charset="2"/>
              </a:rPr>
              <a:t> GATTEFIN (MBDA) : Blocs Forgés TA6V cf. Programme Missile MBDA. Tranche I en cours de livraison, Tranche II = 12 Tonnes / €474k, livraison Juillet 2022. </a:t>
            </a:r>
            <a:r>
              <a:rPr lang="fr-FR"/>
              <a:t>Puis encore 30 T ˜ est. sur fin 2022 / 2023 (conditionné par succès OTD/Qualité 1</a:t>
            </a:r>
            <a:r>
              <a:rPr lang="fr-FR" baseline="30000"/>
              <a:t>ère</a:t>
            </a:r>
            <a:r>
              <a:rPr lang="fr-FR"/>
              <a:t> Tranche en cours). Programme final de l’ordre de 100 T à 200 T potentiel horizon 2024/2025. </a:t>
            </a:r>
            <a:r>
              <a:rPr lang="fr-FR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de rester à 100% UKAD</a:t>
            </a: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intéressant new job Défense / Souveraineté Nationale à capitaliser</a:t>
            </a:r>
            <a:r>
              <a:rPr lang="fr-FR"/>
              <a:t>. </a:t>
            </a:r>
            <a:r>
              <a:rPr lang="fr-FR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EcoTitanium reconnue comme stratégique sur ce nouveau Programme Défense.</a:t>
            </a:r>
            <a:endParaRPr lang="fr-FR">
              <a:solidFill>
                <a:srgbClr val="1A003B"/>
              </a:solidFill>
            </a:endParaRPr>
          </a:p>
          <a:p>
            <a:pPr marL="0" lvl="2" indent="0" algn="just">
              <a:buNone/>
            </a:pPr>
            <a:endParaRPr lang="fr-FR" sz="1600" u="sng">
              <a:solidFill>
                <a:srgbClr val="1A003B"/>
              </a:solidFill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fr-FR" sz="1600" u="sng">
                <a:solidFill>
                  <a:srgbClr val="1A003B"/>
                </a:solidFill>
              </a:rPr>
              <a:t>Autres Marchés &amp; Développements </a:t>
            </a:r>
            <a:r>
              <a:rPr lang="fr-FR" sz="1600">
                <a:solidFill>
                  <a:srgbClr val="1A003B"/>
                </a:solidFill>
              </a:rPr>
              <a:t>:</a:t>
            </a:r>
            <a:endParaRPr lang="fr-FR" sz="1600"/>
          </a:p>
          <a:p>
            <a:pPr marL="555750" lvl="3" indent="-285750" algn="just">
              <a:buFont typeface="Wingdings" panose="05000000000000000000" pitchFamily="2" charset="2"/>
              <a:buChar char="ü"/>
            </a:pPr>
            <a:r>
              <a:rPr lang="fr-FR">
                <a:solidFill>
                  <a:srgbClr val="1A003B"/>
                </a:solidFill>
              </a:rPr>
              <a:t>A&amp;D Pamiers / BOMBARDIER : Discussion sur nouvelles pièces A220 Ø155mm à Ø240mm Potentiel nouveau marché @ 100 T par an (= 20 Lingots par an). </a:t>
            </a:r>
          </a:p>
          <a:p>
            <a:pPr marL="555750" lvl="3" indent="-285750" algn="just">
              <a:buFont typeface="Wingdings" panose="05000000000000000000" pitchFamily="2" charset="2"/>
              <a:buChar char="ü"/>
            </a:pPr>
            <a:r>
              <a:rPr lang="fr-FR">
                <a:solidFill>
                  <a:srgbClr val="1A003B"/>
                </a:solidFill>
              </a:rPr>
              <a:t>Avec Qualification générique AIRBUS : tout nouveau flux / new parts (notamment A320 NEO) à aiguiller avec Lingot Source EcoTitanium. </a:t>
            </a:r>
          </a:p>
          <a:p>
            <a:pPr marL="555750" lvl="3" indent="-285750" algn="just">
              <a:buFont typeface="Wingdings" panose="05000000000000000000" pitchFamily="2" charset="2"/>
              <a:buChar char="ü"/>
            </a:pPr>
            <a:r>
              <a:rPr lang="fr-FR">
                <a:solidFill>
                  <a:srgbClr val="1A003B"/>
                </a:solidFill>
              </a:rPr>
              <a:t>A&amp;D Pamiers / DASSAULT : New Business Jet F10X, Billettes Ø330mm EcoTitanium. Volume annuel à 30 T à maturité Programme (horizon 2023/2024). </a:t>
            </a:r>
            <a:endParaRPr lang="fr-FR" sz="1200"/>
          </a:p>
          <a:p>
            <a:pPr lvl="3" algn="just"/>
            <a:endParaRPr lang="fr-FR"/>
          </a:p>
          <a:p>
            <a:pPr marL="0" lvl="2" indent="0" algn="just">
              <a:buNone/>
            </a:pPr>
            <a:endParaRPr lang="fr-FR">
              <a:solidFill>
                <a:srgbClr val="1A0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27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20548"/>
            <a:ext cx="9143999" cy="567359"/>
          </a:xfrm>
        </p:spPr>
        <p:txBody>
          <a:bodyPr/>
          <a:lstStyle/>
          <a:p>
            <a:r>
              <a:rPr lang="fr-FR"/>
              <a:t>Nouveaux Développements Commerciaux : </a:t>
            </a:r>
            <a:r>
              <a:rPr lang="fr-FR" err="1"/>
              <a:t>RFQs</a:t>
            </a:r>
            <a:r>
              <a:rPr lang="fr-FR"/>
              <a:t> &amp; Projets en cours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14</a:t>
            </a:fld>
            <a:endParaRPr lang="fr-FR">
              <a:solidFill>
                <a:srgbClr val="FA6414"/>
              </a:solidFill>
            </a:endParaRPr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Espace réservé du contenu 10"/>
          <p:cNvSpPr txBox="1">
            <a:spLocks/>
          </p:cNvSpPr>
          <p:nvPr/>
        </p:nvSpPr>
        <p:spPr bwMode="gray">
          <a:xfrm>
            <a:off x="292350" y="704324"/>
            <a:ext cx="8813550" cy="56853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buNone/>
            </a:pPr>
            <a:endParaRPr lang="fr-FR">
              <a:solidFill>
                <a:srgbClr val="1A003B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FDF2035-7A01-47D6-9D5C-F460E52AA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72" y="1433762"/>
            <a:ext cx="8790432" cy="290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0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04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fr-FR"/>
              <a:t>Situation financière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-11113"/>
            <a:ext cx="3576638" cy="1735138"/>
          </a:xfrm>
        </p:spPr>
        <p:txBody>
          <a:bodyPr/>
          <a:lstStyle/>
          <a:p>
            <a:r>
              <a:rPr lang="fr-FR"/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62436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fr-FR"/>
              <a:t>Bilan financier 2021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-11113"/>
            <a:ext cx="3576638" cy="1735138"/>
          </a:xfrm>
        </p:spPr>
        <p:txBody>
          <a:bodyPr/>
          <a:lstStyle/>
          <a:p>
            <a:r>
              <a:rPr lang="fr-FR"/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14844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91447223-6B10-4611-BA9D-BD865ACB0E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98" name="Diapositive think-cell" r:id="rId5" imgW="395" imgH="394" progId="TCLayout.ActiveDocument.1">
                  <p:embed/>
                </p:oleObj>
              </mc:Choice>
              <mc:Fallback>
                <p:oleObj name="Diapositive think-cell" r:id="rId5" imgW="395" imgH="394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91447223-6B10-4611-BA9D-BD865ACB0E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75C3DB1-036A-4B43-8701-921DFCC0208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1600" b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0"/>
            <a:ext cx="8064000" cy="569843"/>
          </a:xfrm>
        </p:spPr>
        <p:txBody>
          <a:bodyPr/>
          <a:lstStyle/>
          <a:p>
            <a:pPr lvl="2" defTabSz="914400">
              <a:spcBef>
                <a:spcPts val="400"/>
              </a:spcBef>
              <a:buSzPct val="100000"/>
            </a:pPr>
            <a:r>
              <a:rPr lang="fr-FR" sz="2200" b="1">
                <a:solidFill>
                  <a:srgbClr val="1A003B"/>
                </a:solidFill>
                <a:latin typeface="Arial"/>
              </a:rPr>
              <a:t>P&amp;L - Décembre 2021 YTD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17</a:t>
            </a:fld>
            <a:endParaRPr lang="fr-FR">
              <a:solidFill>
                <a:srgbClr val="FA6414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9B9FC1-7151-4603-AB9C-092E64FB8D90}"/>
              </a:ext>
            </a:extLst>
          </p:cNvPr>
          <p:cNvSpPr txBox="1"/>
          <p:nvPr/>
        </p:nvSpPr>
        <p:spPr>
          <a:xfrm>
            <a:off x="263173" y="1011944"/>
            <a:ext cx="41365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2"/>
                </a:solidFill>
              </a:rPr>
              <a:t>Pour rappel le Budget 2021 a été élaboré sur la base d’un scénario « cocon ».</a:t>
            </a:r>
          </a:p>
          <a:p>
            <a:endParaRPr lang="fr-FR" sz="1400">
              <a:solidFill>
                <a:schemeClr val="tx2"/>
              </a:solidFill>
            </a:endParaRPr>
          </a:p>
          <a:p>
            <a:endParaRPr lang="fr-FR" sz="1400">
              <a:solidFill>
                <a:schemeClr val="tx2"/>
              </a:solidFill>
            </a:endParaRPr>
          </a:p>
          <a:p>
            <a:r>
              <a:rPr lang="fr-FR" sz="1400">
                <a:solidFill>
                  <a:schemeClr val="tx2"/>
                </a:solidFill>
              </a:rPr>
              <a:t>Dans le réel, le personnel a été réintégré courant avril 2021 (fin du chômage partiel / détachements).</a:t>
            </a:r>
          </a:p>
          <a:p>
            <a:endParaRPr lang="fr-FR" sz="14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CA : 31 lingots vendus (vs 20 dans le scénario redémarrage)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La marge matière est élevée en raison de reprise de provision sur stocks faites fin 2020 (+1 M€)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Produits divers : mise à disposition de personnel (surtout sur le T1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Amortissement : impact de la reprise de l’</a:t>
            </a:r>
            <a:r>
              <a:rPr lang="fr-FR" sz="1400" err="1">
                <a:solidFill>
                  <a:schemeClr val="tx2"/>
                </a:solidFill>
              </a:rPr>
              <a:t>impairment</a:t>
            </a:r>
            <a:r>
              <a:rPr lang="fr-FR" sz="1400">
                <a:solidFill>
                  <a:schemeClr val="tx2"/>
                </a:solidFill>
              </a:rPr>
              <a:t> test qui justifie l’écart au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>
              <a:solidFill>
                <a:schemeClr val="tx2"/>
              </a:solidFill>
            </a:endParaRPr>
          </a:p>
          <a:p>
            <a:endParaRPr lang="fr-FR" sz="1400">
              <a:solidFill>
                <a:schemeClr val="tx2"/>
              </a:solidFill>
            </a:endParaRPr>
          </a:p>
          <a:p>
            <a:r>
              <a:rPr lang="fr-FR" sz="1400" b="1">
                <a:solidFill>
                  <a:schemeClr val="tx2"/>
                </a:solidFill>
              </a:rPr>
              <a:t>L’EBITDA ressort en amélioration de +1,7 M€ vs Budget.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B2A8FAA-10F8-4918-A5BC-8F9202C9D5D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FC2EE63-38D6-4473-BD14-006477129F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1961" y="657686"/>
            <a:ext cx="4541747" cy="5544000"/>
          </a:xfrm>
          <a:prstGeom prst="rect">
            <a:avLst/>
          </a:prstGeom>
        </p:spPr>
      </p:pic>
      <p:sp>
        <p:nvSpPr>
          <p:cNvPr id="13" name="Espace réservé du pied de page 5">
            <a:extLst>
              <a:ext uri="{FF2B5EF4-FFF2-40B4-BE49-F238E27FC236}">
                <a16:creationId xmlns:a16="http://schemas.microsoft.com/office/drawing/2014/main" id="{3729D817-EA12-45BA-AD8F-B2766B5385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74280" y="6229258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</p:spTree>
    <p:extLst>
      <p:ext uri="{BB962C8B-B14F-4D97-AF65-F5344CB8AC3E}">
        <p14:creationId xmlns:p14="http://schemas.microsoft.com/office/powerpoint/2010/main" val="1700235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91447223-6B10-4611-BA9D-BD865ACB0E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2" name="Diapositive think-cell" r:id="rId5" imgW="395" imgH="394" progId="TCLayout.ActiveDocument.1">
                  <p:embed/>
                </p:oleObj>
              </mc:Choice>
              <mc:Fallback>
                <p:oleObj name="Diapositive think-cell" r:id="rId5" imgW="395" imgH="394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91447223-6B10-4611-BA9D-BD865ACB0E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75C3DB1-036A-4B43-8701-921DFCC0208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1600" b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-26503"/>
            <a:ext cx="8064000" cy="622852"/>
          </a:xfrm>
        </p:spPr>
        <p:txBody>
          <a:bodyPr/>
          <a:lstStyle/>
          <a:p>
            <a:pPr lvl="2" defTabSz="914400">
              <a:spcBef>
                <a:spcPts val="400"/>
              </a:spcBef>
              <a:buSzPct val="100000"/>
            </a:pPr>
            <a:r>
              <a:rPr lang="fr-FR" sz="2200" b="1">
                <a:solidFill>
                  <a:srgbClr val="1A003B"/>
                </a:solidFill>
                <a:latin typeface="Arial"/>
              </a:rPr>
              <a:t>Cash Flow - Décembre 2021 YTD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18</a:t>
            </a:fld>
            <a:endParaRPr lang="fr-FR">
              <a:solidFill>
                <a:srgbClr val="FA6414"/>
              </a:solidFill>
            </a:endParaRPr>
          </a:p>
        </p:txBody>
      </p:sp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0CFFAF40-C728-42DE-84CC-D5228A3916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 err="1"/>
              <a:t>EcoTitanium</a:t>
            </a:r>
            <a:r>
              <a:rPr lang="fr-FR"/>
              <a:t> – </a:t>
            </a:r>
            <a:r>
              <a:rPr lang="fr-FR" err="1"/>
              <a:t>CdS</a:t>
            </a:r>
            <a:r>
              <a:rPr lang="fr-FR"/>
              <a:t> Oct21 - CONFIDENTIEL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9B9FC1-7151-4603-AB9C-092E64FB8D90}"/>
              </a:ext>
            </a:extLst>
          </p:cNvPr>
          <p:cNvSpPr txBox="1"/>
          <p:nvPr/>
        </p:nvSpPr>
        <p:spPr>
          <a:xfrm>
            <a:off x="4865943" y="2988039"/>
            <a:ext cx="410150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2"/>
                </a:solidFill>
              </a:rPr>
              <a:t>Le budget était un besoin de 4 M€ sur la ligne de prêt Groupe A&amp;D en 2021.</a:t>
            </a:r>
          </a:p>
          <a:p>
            <a:endParaRPr lang="fr-FR" sz="1400">
              <a:solidFill>
                <a:schemeClr val="tx2"/>
              </a:solidFill>
            </a:endParaRPr>
          </a:p>
          <a:p>
            <a:r>
              <a:rPr lang="fr-FR" sz="1400">
                <a:solidFill>
                  <a:schemeClr val="tx2"/>
                </a:solidFill>
              </a:rPr>
              <a:t>Sur 2021, le tirage a été de 2,2 M€.</a:t>
            </a:r>
          </a:p>
          <a:p>
            <a:endParaRPr lang="fr-FR" sz="140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Le FCF est négatif à hauteur de -1,0 M€ mais supérieur au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BFR relativement stable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Le remboursement du prêt CACF/BPI (nominal 20 M€) a redémarré depuis octobre 2021 à -193 k€ de capital par mois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CA7A4DB-8123-4663-9651-6F4A125822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687320EA-4767-4A93-AEDB-B589E7FE1B84}"/>
              </a:ext>
            </a:extLst>
          </p:cNvPr>
          <p:cNvGraphicFramePr>
            <a:graphicFrameLocks noGrp="1"/>
          </p:cNvGraphicFramePr>
          <p:nvPr/>
        </p:nvGraphicFramePr>
        <p:xfrm>
          <a:off x="176549" y="1051560"/>
          <a:ext cx="4393518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4562">
                  <a:extLst>
                    <a:ext uri="{9D8B030D-6E8A-4147-A177-3AD203B41FA5}">
                      <a16:colId xmlns:a16="http://schemas.microsoft.com/office/drawing/2014/main" val="2188678973"/>
                    </a:ext>
                  </a:extLst>
                </a:gridCol>
                <a:gridCol w="1258956">
                  <a:extLst>
                    <a:ext uri="{9D8B030D-6E8A-4147-A177-3AD203B41FA5}">
                      <a16:colId xmlns:a16="http://schemas.microsoft.com/office/drawing/2014/main" val="2726505005"/>
                    </a:ext>
                  </a:extLst>
                </a:gridCol>
              </a:tblGrid>
              <a:tr h="26028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/>
                        <a:t>Bilan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794330"/>
                  </a:ext>
                </a:extLst>
              </a:tr>
              <a:tr h="449587">
                <a:tc>
                  <a:txBody>
                    <a:bodyPr/>
                    <a:lstStyle/>
                    <a:p>
                      <a:r>
                        <a:rPr lang="fr-FR" sz="1600" b="1"/>
                        <a:t>Dette nette ouverture (01/01/21)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/>
                        <a:t>-53,3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6459"/>
                  </a:ext>
                </a:extLst>
              </a:tr>
              <a:tr h="26028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963909"/>
                  </a:ext>
                </a:extLst>
              </a:tr>
              <a:tr h="260287">
                <a:tc>
                  <a:txBody>
                    <a:bodyPr/>
                    <a:lstStyle/>
                    <a:p>
                      <a:r>
                        <a:rPr lang="fr-FR" sz="1600"/>
                        <a:t>EBITDA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/>
                        <a:t>-0,7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302087"/>
                  </a:ext>
                </a:extLst>
              </a:tr>
              <a:tr h="260287">
                <a:tc>
                  <a:txBody>
                    <a:bodyPr/>
                    <a:lstStyle/>
                    <a:p>
                      <a:r>
                        <a:rPr lang="fr-FR" sz="1600"/>
                        <a:t>Var. BFR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/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611389"/>
                  </a:ext>
                </a:extLst>
              </a:tr>
              <a:tr h="260287">
                <a:tc>
                  <a:txBody>
                    <a:bodyPr/>
                    <a:lstStyle/>
                    <a:p>
                      <a:r>
                        <a:rPr lang="fr-FR" sz="1600"/>
                        <a:t>CAPEX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90039"/>
                  </a:ext>
                </a:extLst>
              </a:tr>
              <a:tr h="260287">
                <a:tc>
                  <a:txBody>
                    <a:bodyPr/>
                    <a:lstStyle/>
                    <a:p>
                      <a:r>
                        <a:rPr lang="fr-FR" sz="1600" b="1"/>
                        <a:t>Free Cash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/>
                        <a:t>-0,4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542556"/>
                  </a:ext>
                </a:extLst>
              </a:tr>
              <a:tr h="260287">
                <a:tc>
                  <a:txBody>
                    <a:bodyPr/>
                    <a:lstStyle/>
                    <a:p>
                      <a:endParaRPr lang="fr-FR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112385"/>
                  </a:ext>
                </a:extLst>
              </a:tr>
              <a:tr h="260287">
                <a:tc>
                  <a:txBody>
                    <a:bodyPr/>
                    <a:lstStyle/>
                    <a:p>
                      <a:r>
                        <a:rPr lang="fr-FR" sz="1600"/>
                        <a:t>Intérêts (CACF, BPI)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/>
                        <a:t>-0,6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244"/>
                  </a:ext>
                </a:extLst>
              </a:tr>
              <a:tr h="449587">
                <a:tc>
                  <a:txBody>
                    <a:bodyPr/>
                    <a:lstStyle/>
                    <a:p>
                      <a:r>
                        <a:rPr lang="fr-FR" sz="1600"/>
                        <a:t>Intérêts prêts BEI / A&amp;D - non payés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/>
                        <a:t>-1,4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346243"/>
                  </a:ext>
                </a:extLst>
              </a:tr>
              <a:tr h="26028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590855"/>
                  </a:ext>
                </a:extLst>
              </a:tr>
              <a:tr h="449587">
                <a:tc>
                  <a:txBody>
                    <a:bodyPr/>
                    <a:lstStyle/>
                    <a:p>
                      <a:r>
                        <a:rPr lang="fr-FR" sz="1600" b="1"/>
                        <a:t>Dette nette clôture</a:t>
                      </a:r>
                    </a:p>
                    <a:p>
                      <a:r>
                        <a:rPr lang="fr-FR" sz="1600" b="1"/>
                        <a:t>(31/12/21)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/>
                        <a:t>-55,8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328061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42D18E06-3018-4192-8321-21CC6F8B6A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2108" y="1086765"/>
            <a:ext cx="4161935" cy="15901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098149-D62A-4F52-BCAA-A819047BB4AE}"/>
              </a:ext>
            </a:extLst>
          </p:cNvPr>
          <p:cNvSpPr/>
          <p:nvPr/>
        </p:nvSpPr>
        <p:spPr>
          <a:xfrm>
            <a:off x="8707902" y="1856936"/>
            <a:ext cx="432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138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388BB703-04A1-4396-8B52-6B432D7BE0E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46" name="Diapositive think-cell" r:id="rId4" imgW="395" imgH="394" progId="TCLayout.ActiveDocument.1">
                  <p:embed/>
                </p:oleObj>
              </mc:Choice>
              <mc:Fallback>
                <p:oleObj name="Diapositive think-cell" r:id="rId4" imgW="395" imgH="394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388BB703-04A1-4396-8B52-6B432D7BE0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dirty="0" smtClean="0">
                <a:solidFill>
                  <a:srgbClr val="FA6414"/>
                </a:solidFill>
              </a:rPr>
              <a:pPr/>
              <a:t>19</a:t>
            </a:fld>
            <a:endParaRPr lang="fr-FR">
              <a:solidFill>
                <a:srgbClr val="FA6414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B8E45B8-AEA7-41E2-994F-90186036CC33}"/>
              </a:ext>
            </a:extLst>
          </p:cNvPr>
          <p:cNvSpPr txBox="1">
            <a:spLocks noChangeArrowheads="1"/>
          </p:cNvSpPr>
          <p:nvPr/>
        </p:nvSpPr>
        <p:spPr>
          <a:xfrm>
            <a:off x="180000" y="4678026"/>
            <a:ext cx="8773278" cy="15086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2" indent="-270000" defTabSz="914400">
              <a:spcBef>
                <a:spcPts val="400"/>
              </a:spcBef>
              <a:buSzPct val="100000"/>
              <a:buBlip>
                <a:blip r:embed="rId6"/>
              </a:buBlip>
            </a:pPr>
            <a:r>
              <a:rPr lang="fr-FR" sz="1400">
                <a:solidFill>
                  <a:srgbClr val="1A003B"/>
                </a:solidFill>
              </a:rPr>
              <a:t>Depuis mai 2019, une ligne directe de financement a été mise en place entre AD et </a:t>
            </a:r>
            <a:r>
              <a:rPr lang="fr-FR" sz="1400" err="1">
                <a:solidFill>
                  <a:srgbClr val="1A003B"/>
                </a:solidFill>
              </a:rPr>
              <a:t>EcoTitanium</a:t>
            </a:r>
            <a:r>
              <a:rPr lang="fr-FR" sz="1400">
                <a:solidFill>
                  <a:srgbClr val="1A003B"/>
                </a:solidFill>
              </a:rPr>
              <a:t>.</a:t>
            </a:r>
          </a:p>
          <a:p>
            <a:pPr marL="270000" lvl="2" indent="-270000" defTabSz="914400">
              <a:spcBef>
                <a:spcPts val="400"/>
              </a:spcBef>
              <a:buSzPct val="100000"/>
              <a:buBlip>
                <a:blip r:embed="rId6"/>
              </a:buBlip>
            </a:pPr>
            <a:endParaRPr lang="fr-FR" sz="1400">
              <a:solidFill>
                <a:srgbClr val="1A003B"/>
              </a:solidFill>
            </a:endParaRPr>
          </a:p>
          <a:p>
            <a:pPr marL="270000" lvl="2" indent="-270000" defTabSz="914400">
              <a:spcBef>
                <a:spcPts val="400"/>
              </a:spcBef>
              <a:buSzPct val="100000"/>
              <a:buBlip>
                <a:blip r:embed="rId6"/>
              </a:buBlip>
            </a:pPr>
            <a:r>
              <a:rPr lang="fr-FR" sz="1400">
                <a:solidFill>
                  <a:srgbClr val="1A003B"/>
                </a:solidFill>
              </a:rPr>
              <a:t>Cette ligne de prêt vers </a:t>
            </a:r>
            <a:r>
              <a:rPr lang="fr-FR" sz="1400" err="1">
                <a:solidFill>
                  <a:srgbClr val="1A003B"/>
                </a:solidFill>
              </a:rPr>
              <a:t>EcoTitanium</a:t>
            </a:r>
            <a:r>
              <a:rPr lang="fr-FR" sz="1400">
                <a:solidFill>
                  <a:srgbClr val="1A003B"/>
                </a:solidFill>
              </a:rPr>
              <a:t> est plafonnée à 17,4 M</a:t>
            </a:r>
            <a:r>
              <a:rPr lang="fr-FR" sz="1400">
                <a:solidFill>
                  <a:schemeClr val="tx2"/>
                </a:solidFill>
              </a:rPr>
              <a:t>€ depuis le dernier avenant de décembre 2021. </a:t>
            </a:r>
            <a:r>
              <a:rPr lang="fr-FR" sz="1400" b="1">
                <a:solidFill>
                  <a:schemeClr val="tx2"/>
                </a:solidFill>
              </a:rPr>
              <a:t>Au 31/12/21, le prêt est utilisé à hauteur de 15,3 M€ (reste 2,1 M€).</a:t>
            </a:r>
          </a:p>
          <a:p>
            <a:pPr marL="270000" lvl="2" indent="-270000" defTabSz="914400">
              <a:spcBef>
                <a:spcPts val="400"/>
              </a:spcBef>
              <a:buSzPct val="100000"/>
              <a:buBlip>
                <a:blip r:embed="rId6"/>
              </a:buBlip>
            </a:pPr>
            <a:endParaRPr lang="fr-FR" sz="1400" b="1">
              <a:solidFill>
                <a:schemeClr val="tx2"/>
              </a:solidFill>
            </a:endParaRPr>
          </a:p>
        </p:txBody>
      </p:sp>
      <p:graphicFrame>
        <p:nvGraphicFramePr>
          <p:cNvPr id="13" name="Espace réservé du contenu 13">
            <a:extLst>
              <a:ext uri="{FF2B5EF4-FFF2-40B4-BE49-F238E27FC236}">
                <a16:creationId xmlns:a16="http://schemas.microsoft.com/office/drawing/2014/main" id="{512ED177-8E49-4F70-B00C-67545143E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378114"/>
              </p:ext>
            </p:extLst>
          </p:nvPr>
        </p:nvGraphicFramePr>
        <p:xfrm>
          <a:off x="423202" y="1289602"/>
          <a:ext cx="5920447" cy="3069594"/>
        </p:xfrm>
        <a:graphic>
          <a:graphicData uri="http://schemas.openxmlformats.org/drawingml/2006/table">
            <a:tbl>
              <a:tblPr/>
              <a:tblGrid>
                <a:gridCol w="4811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066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Historique du plafond du prêt AD -&gt; EcoTitanium</a:t>
                      </a:r>
                    </a:p>
                  </a:txBody>
                  <a:tcPr marL="3375" marR="3375" marT="3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M€</a:t>
                      </a:r>
                    </a:p>
                  </a:txBody>
                  <a:tcPr marL="3375" marR="3375" marT="3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66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Prêt initial en mai 2019</a:t>
                      </a:r>
                    </a:p>
                  </a:txBody>
                  <a:tcPr marL="3375" marR="3375" marT="3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</a:t>
                      </a:r>
                    </a:p>
                  </a:txBody>
                  <a:tcPr marL="3375" marR="3375" marT="3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66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Avenant n°1 en janvier 2020</a:t>
                      </a:r>
                    </a:p>
                  </a:txBody>
                  <a:tcPr marL="3375" marR="3375" marT="3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+3,5</a:t>
                      </a:r>
                    </a:p>
                  </a:txBody>
                  <a:tcPr marL="3375" marR="3375" marT="3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066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Avenant n°2 en</a:t>
                      </a:r>
                      <a:r>
                        <a:rPr lang="fr-FR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avril 2020</a:t>
                      </a:r>
                    </a:p>
                  </a:txBody>
                  <a:tcPr marL="3375" marR="3375" marT="3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+2,0</a:t>
                      </a:r>
                    </a:p>
                  </a:txBody>
                  <a:tcPr marL="3375" marR="3375" marT="3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066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Avenant n°3 en</a:t>
                      </a:r>
                      <a:r>
                        <a:rPr lang="fr-FR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août 2020</a:t>
                      </a:r>
                    </a:p>
                  </a:txBody>
                  <a:tcPr marL="3375" marR="3375" marT="3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+1,2</a:t>
                      </a:r>
                    </a:p>
                  </a:txBody>
                  <a:tcPr marL="3375" marR="3375" marT="3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Avenant n°4 en</a:t>
                      </a:r>
                      <a:r>
                        <a:rPr lang="fr-FR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novembre</a:t>
                      </a: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2020</a:t>
                      </a:r>
                    </a:p>
                  </a:txBody>
                  <a:tcPr marL="3375" marR="3375" marT="3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+1,2</a:t>
                      </a:r>
                    </a:p>
                  </a:txBody>
                  <a:tcPr marL="3375" marR="3375" marT="3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398991"/>
                  </a:ext>
                </a:extLst>
              </a:tr>
              <a:tr h="34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Avenant n°4 en</a:t>
                      </a:r>
                      <a:r>
                        <a:rPr lang="fr-FR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mai</a:t>
                      </a: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2021</a:t>
                      </a:r>
                    </a:p>
                  </a:txBody>
                  <a:tcPr marL="3375" marR="3375" marT="3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+1,5</a:t>
                      </a:r>
                    </a:p>
                  </a:txBody>
                  <a:tcPr marL="3375" marR="3375" marT="3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526758"/>
                  </a:ext>
                </a:extLst>
              </a:tr>
              <a:tr h="34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Avenant n°5 en</a:t>
                      </a:r>
                      <a:r>
                        <a:rPr lang="fr-FR" sz="13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décembre</a:t>
                      </a:r>
                      <a:r>
                        <a:rPr lang="fr-FR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2021</a:t>
                      </a:r>
                    </a:p>
                  </a:txBody>
                  <a:tcPr marL="3375" marR="3375" marT="3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+2,0</a:t>
                      </a:r>
                    </a:p>
                  </a:txBody>
                  <a:tcPr marL="3375" marR="3375" marT="3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345457"/>
                  </a:ext>
                </a:extLst>
              </a:tr>
              <a:tr h="341066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3375" marR="3375" marT="3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17,4</a:t>
                      </a:r>
                    </a:p>
                  </a:txBody>
                  <a:tcPr marL="3375" marR="3375" marT="3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itre 1">
            <a:extLst>
              <a:ext uri="{FF2B5EF4-FFF2-40B4-BE49-F238E27FC236}">
                <a16:creationId xmlns:a16="http://schemas.microsoft.com/office/drawing/2014/main" id="{F430854F-226B-43F2-9DC7-FD2BDEDD1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-66674"/>
            <a:ext cx="8563950" cy="609600"/>
          </a:xfrm>
        </p:spPr>
        <p:txBody>
          <a:bodyPr vert="horz"/>
          <a:lstStyle/>
          <a:p>
            <a:r>
              <a:rPr lang="fr-FR"/>
              <a:t>Rappel de l’évolution historique de la ligne de financement A&amp;D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A7064B0-6DBD-47E0-BAC8-D9D5F911C3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E7F9D0AA-5178-4E27-A01A-C92B678273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</p:spTree>
    <p:extLst>
      <p:ext uri="{BB962C8B-B14F-4D97-AF65-F5344CB8AC3E}">
        <p14:creationId xmlns:p14="http://schemas.microsoft.com/office/powerpoint/2010/main" val="423713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441266" y="1408506"/>
            <a:ext cx="476282" cy="648000"/>
          </a:xfrm>
        </p:spPr>
        <p:txBody>
          <a:bodyPr/>
          <a:lstStyle/>
          <a:p>
            <a:r>
              <a:rPr lang="fr-FR"/>
              <a:t>01 -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7"/>
          </p:nvPr>
        </p:nvSpPr>
        <p:spPr>
          <a:xfrm>
            <a:off x="936000" y="1408506"/>
            <a:ext cx="3600000" cy="648000"/>
          </a:xfrm>
        </p:spPr>
        <p:txBody>
          <a:bodyPr/>
          <a:lstStyle/>
          <a:p>
            <a:r>
              <a:rPr lang="fr-FR"/>
              <a:t>Point industriel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9"/>
          </p:nvPr>
        </p:nvSpPr>
        <p:spPr>
          <a:xfrm>
            <a:off x="441266" y="2157964"/>
            <a:ext cx="476282" cy="648000"/>
          </a:xfrm>
        </p:spPr>
        <p:txBody>
          <a:bodyPr/>
          <a:lstStyle/>
          <a:p>
            <a:r>
              <a:rPr lang="fr-FR"/>
              <a:t>02 -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>
          <a:xfrm>
            <a:off x="936000" y="2157964"/>
            <a:ext cx="3600000" cy="648000"/>
          </a:xfrm>
        </p:spPr>
        <p:txBody>
          <a:bodyPr/>
          <a:lstStyle/>
          <a:p>
            <a:r>
              <a:rPr lang="fr-FR"/>
              <a:t>Qualifications</a:t>
            </a:r>
          </a:p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1"/>
          </p:nvPr>
        </p:nvSpPr>
        <p:spPr>
          <a:xfrm>
            <a:off x="441266" y="2907422"/>
            <a:ext cx="476282" cy="648000"/>
          </a:xfrm>
        </p:spPr>
        <p:txBody>
          <a:bodyPr/>
          <a:lstStyle/>
          <a:p>
            <a:r>
              <a:rPr lang="fr-FR"/>
              <a:t>03 -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2"/>
          </p:nvPr>
        </p:nvSpPr>
        <p:spPr>
          <a:xfrm>
            <a:off x="936000" y="2907422"/>
            <a:ext cx="3600000" cy="648000"/>
          </a:xfrm>
        </p:spPr>
        <p:txBody>
          <a:bodyPr/>
          <a:lstStyle/>
          <a:p>
            <a:r>
              <a:rPr lang="fr-FR"/>
              <a:t>Point Commercial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D64918F-8005-405B-9D56-658FE3DFB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CFEC2C58-C5A3-4649-A30A-A93CBF579273}"/>
              </a:ext>
            </a:extLst>
          </p:cNvPr>
          <p:cNvSpPr txBox="1">
            <a:spLocks/>
          </p:cNvSpPr>
          <p:nvPr/>
        </p:nvSpPr>
        <p:spPr bwMode="gray">
          <a:xfrm>
            <a:off x="444804" y="3687139"/>
            <a:ext cx="476282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04 -</a:t>
            </a:r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8996FF4D-2AE7-4EFA-BEE0-170F8767CB33}"/>
              </a:ext>
            </a:extLst>
          </p:cNvPr>
          <p:cNvSpPr txBox="1">
            <a:spLocks/>
          </p:cNvSpPr>
          <p:nvPr/>
        </p:nvSpPr>
        <p:spPr bwMode="gray">
          <a:xfrm>
            <a:off x="939538" y="3687139"/>
            <a:ext cx="3600000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Situation financière (bilan 2021 et budget 2022)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349AFA0B-1528-44A1-A31B-C217B9DD8BFC}"/>
              </a:ext>
            </a:extLst>
          </p:cNvPr>
          <p:cNvSpPr txBox="1">
            <a:spLocks/>
          </p:cNvSpPr>
          <p:nvPr/>
        </p:nvSpPr>
        <p:spPr bwMode="gray">
          <a:xfrm>
            <a:off x="448343" y="4541287"/>
            <a:ext cx="476282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866170BA-15F8-4707-9822-8B2343DD61D1}"/>
              </a:ext>
            </a:extLst>
          </p:cNvPr>
          <p:cNvSpPr txBox="1">
            <a:spLocks/>
          </p:cNvSpPr>
          <p:nvPr/>
        </p:nvSpPr>
        <p:spPr bwMode="gray">
          <a:xfrm>
            <a:off x="943077" y="4541287"/>
            <a:ext cx="3600000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A445A9C7-FFC2-4FFF-8BA9-0FB8909CC4A6}"/>
              </a:ext>
            </a:extLst>
          </p:cNvPr>
          <p:cNvSpPr txBox="1">
            <a:spLocks/>
          </p:cNvSpPr>
          <p:nvPr/>
        </p:nvSpPr>
        <p:spPr bwMode="gray">
          <a:xfrm>
            <a:off x="441266" y="4436597"/>
            <a:ext cx="476282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43F2E06D-D44E-40EC-9A0D-23A9F9F9A8DB}"/>
              </a:ext>
            </a:extLst>
          </p:cNvPr>
          <p:cNvSpPr txBox="1">
            <a:spLocks/>
          </p:cNvSpPr>
          <p:nvPr/>
        </p:nvSpPr>
        <p:spPr bwMode="gray">
          <a:xfrm>
            <a:off x="936000" y="4436597"/>
            <a:ext cx="3600000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4" name="Espace réservé du texte 15">
            <a:extLst>
              <a:ext uri="{FF2B5EF4-FFF2-40B4-BE49-F238E27FC236}">
                <a16:creationId xmlns:a16="http://schemas.microsoft.com/office/drawing/2014/main" id="{F89CE6EA-26E2-4218-9572-B0665687C588}"/>
              </a:ext>
            </a:extLst>
          </p:cNvPr>
          <p:cNvSpPr txBox="1">
            <a:spLocks/>
          </p:cNvSpPr>
          <p:nvPr/>
        </p:nvSpPr>
        <p:spPr bwMode="gray">
          <a:xfrm>
            <a:off x="4608002" y="2050297"/>
            <a:ext cx="476282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56892AEF-2660-4FA7-ABE0-F776A751AE61}"/>
              </a:ext>
            </a:extLst>
          </p:cNvPr>
          <p:cNvSpPr txBox="1">
            <a:spLocks/>
          </p:cNvSpPr>
          <p:nvPr/>
        </p:nvSpPr>
        <p:spPr bwMode="gray">
          <a:xfrm>
            <a:off x="5102736" y="2050297"/>
            <a:ext cx="3600000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8928350E-60FB-4B3D-B97D-A51E2C52643A}"/>
              </a:ext>
            </a:extLst>
          </p:cNvPr>
          <p:cNvSpPr txBox="1">
            <a:spLocks/>
          </p:cNvSpPr>
          <p:nvPr/>
        </p:nvSpPr>
        <p:spPr bwMode="gray">
          <a:xfrm>
            <a:off x="4608002" y="2800221"/>
            <a:ext cx="476282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63908F50-2111-4F68-96F6-122BB8158B3D}"/>
              </a:ext>
            </a:extLst>
          </p:cNvPr>
          <p:cNvSpPr txBox="1">
            <a:spLocks/>
          </p:cNvSpPr>
          <p:nvPr/>
        </p:nvSpPr>
        <p:spPr bwMode="gray">
          <a:xfrm>
            <a:off x="5102736" y="2800221"/>
            <a:ext cx="3600000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8" name="Espace réservé de la date 4">
            <a:extLst>
              <a:ext uri="{FF2B5EF4-FFF2-40B4-BE49-F238E27FC236}">
                <a16:creationId xmlns:a16="http://schemas.microsoft.com/office/drawing/2014/main" id="{72292CBF-AD4A-42C8-AF9F-1CD480FB6A86}"/>
              </a:ext>
            </a:extLst>
          </p:cNvPr>
          <p:cNvSpPr txBox="1">
            <a:spLocks/>
          </p:cNvSpPr>
          <p:nvPr/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29" name="Espace réservé du numéro de diapositive 6">
            <a:extLst>
              <a:ext uri="{FF2B5EF4-FFF2-40B4-BE49-F238E27FC236}">
                <a16:creationId xmlns:a16="http://schemas.microsoft.com/office/drawing/2014/main" id="{B98D3BBD-B7A7-4974-A1B0-AA00D85E34A8}"/>
              </a:ext>
            </a:extLst>
          </p:cNvPr>
          <p:cNvSpPr txBox="1">
            <a:spLocks/>
          </p:cNvSpPr>
          <p:nvPr/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90000"/>
              </a:lnSpc>
              <a:defRPr sz="100" b="1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z="900" smtClean="0">
                <a:solidFill>
                  <a:srgbClr val="FA6414"/>
                </a:solidFill>
              </a:rPr>
              <a:pPr/>
              <a:t>2</a:t>
            </a:fld>
            <a:endParaRPr lang="fr-FR" sz="900">
              <a:solidFill>
                <a:srgbClr val="FA6414"/>
              </a:solidFill>
            </a:endParaRPr>
          </a:p>
        </p:txBody>
      </p:sp>
      <p:sp>
        <p:nvSpPr>
          <p:cNvPr id="30" name="Espace réservé du pied de page 5">
            <a:extLst>
              <a:ext uri="{FF2B5EF4-FFF2-40B4-BE49-F238E27FC236}">
                <a16:creationId xmlns:a16="http://schemas.microsoft.com/office/drawing/2014/main" id="{3FDC5EA5-451D-46CC-B188-BC0450FF87AC}"/>
              </a:ext>
            </a:extLst>
          </p:cNvPr>
          <p:cNvSpPr txBox="1">
            <a:spLocks/>
          </p:cNvSpPr>
          <p:nvPr/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lnSpc>
                <a:spcPct val="90000"/>
              </a:lnSpc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>
                <a:solidFill>
                  <a:srgbClr val="1A003B"/>
                </a:solidFill>
              </a:rPr>
              <a:t>Comité de Surveillance – 1/03/2022</a:t>
            </a:r>
          </a:p>
        </p:txBody>
      </p:sp>
      <p:sp>
        <p:nvSpPr>
          <p:cNvPr id="31" name="Espace réservé du texte 15">
            <a:extLst>
              <a:ext uri="{FF2B5EF4-FFF2-40B4-BE49-F238E27FC236}">
                <a16:creationId xmlns:a16="http://schemas.microsoft.com/office/drawing/2014/main" id="{B5469173-0E91-4F57-BBB8-ECF11B146289}"/>
              </a:ext>
            </a:extLst>
          </p:cNvPr>
          <p:cNvSpPr txBox="1">
            <a:spLocks/>
          </p:cNvSpPr>
          <p:nvPr/>
        </p:nvSpPr>
        <p:spPr bwMode="gray">
          <a:xfrm>
            <a:off x="4618885" y="1308882"/>
            <a:ext cx="476282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07 - 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8968A8F7-55C3-4419-A340-8B6C280F5F67}"/>
              </a:ext>
            </a:extLst>
          </p:cNvPr>
          <p:cNvSpPr txBox="1">
            <a:spLocks/>
          </p:cNvSpPr>
          <p:nvPr/>
        </p:nvSpPr>
        <p:spPr bwMode="gray">
          <a:xfrm>
            <a:off x="5113618" y="1308882"/>
            <a:ext cx="3600000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Annexes investissements</a:t>
            </a:r>
          </a:p>
        </p:txBody>
      </p:sp>
      <p:sp>
        <p:nvSpPr>
          <p:cNvPr id="33" name="Espace réservé du texte 15">
            <a:extLst>
              <a:ext uri="{FF2B5EF4-FFF2-40B4-BE49-F238E27FC236}">
                <a16:creationId xmlns:a16="http://schemas.microsoft.com/office/drawing/2014/main" id="{6B2005A1-796D-494B-A9FC-1FFBCC4B7C5C}"/>
              </a:ext>
            </a:extLst>
          </p:cNvPr>
          <p:cNvSpPr txBox="1">
            <a:spLocks/>
          </p:cNvSpPr>
          <p:nvPr/>
        </p:nvSpPr>
        <p:spPr bwMode="gray">
          <a:xfrm>
            <a:off x="4618888" y="3627540"/>
            <a:ext cx="476282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F1658EDD-5F07-4F39-BF58-21D0F9DA2D56}"/>
              </a:ext>
            </a:extLst>
          </p:cNvPr>
          <p:cNvSpPr txBox="1">
            <a:spLocks/>
          </p:cNvSpPr>
          <p:nvPr/>
        </p:nvSpPr>
        <p:spPr bwMode="gray">
          <a:xfrm>
            <a:off x="5113622" y="3627540"/>
            <a:ext cx="3600000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35" name="Espace réservé du texte 15">
            <a:extLst>
              <a:ext uri="{FF2B5EF4-FFF2-40B4-BE49-F238E27FC236}">
                <a16:creationId xmlns:a16="http://schemas.microsoft.com/office/drawing/2014/main" id="{6FB0C37E-DAE5-436A-91F5-A62A131D0F46}"/>
              </a:ext>
            </a:extLst>
          </p:cNvPr>
          <p:cNvSpPr txBox="1">
            <a:spLocks/>
          </p:cNvSpPr>
          <p:nvPr/>
        </p:nvSpPr>
        <p:spPr bwMode="gray">
          <a:xfrm>
            <a:off x="4618884" y="4411312"/>
            <a:ext cx="476282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6710D06D-80B2-428D-AB86-299458E8FECD}"/>
              </a:ext>
            </a:extLst>
          </p:cNvPr>
          <p:cNvSpPr txBox="1">
            <a:spLocks/>
          </p:cNvSpPr>
          <p:nvPr/>
        </p:nvSpPr>
        <p:spPr bwMode="gray">
          <a:xfrm>
            <a:off x="5113618" y="4411312"/>
            <a:ext cx="3600000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37" name="Espace réservé du texte 15">
            <a:extLst>
              <a:ext uri="{FF2B5EF4-FFF2-40B4-BE49-F238E27FC236}">
                <a16:creationId xmlns:a16="http://schemas.microsoft.com/office/drawing/2014/main" id="{9E369A8D-67CE-4CDC-9222-091D49582AA1}"/>
              </a:ext>
            </a:extLst>
          </p:cNvPr>
          <p:cNvSpPr txBox="1">
            <a:spLocks/>
          </p:cNvSpPr>
          <p:nvPr/>
        </p:nvSpPr>
        <p:spPr bwMode="gray">
          <a:xfrm>
            <a:off x="448342" y="4520012"/>
            <a:ext cx="476282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DA63AD0B-E443-4FD1-9649-912364BF105D}"/>
              </a:ext>
            </a:extLst>
          </p:cNvPr>
          <p:cNvSpPr txBox="1">
            <a:spLocks/>
          </p:cNvSpPr>
          <p:nvPr/>
        </p:nvSpPr>
        <p:spPr bwMode="gray">
          <a:xfrm>
            <a:off x="943076" y="4520012"/>
            <a:ext cx="3600000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  <p:sp>
        <p:nvSpPr>
          <p:cNvPr id="39" name="Espace réservé du texte 15">
            <a:extLst>
              <a:ext uri="{FF2B5EF4-FFF2-40B4-BE49-F238E27FC236}">
                <a16:creationId xmlns:a16="http://schemas.microsoft.com/office/drawing/2014/main" id="{51CDF3BB-9FF9-432C-AEFC-E9CD20C0C0A0}"/>
              </a:ext>
            </a:extLst>
          </p:cNvPr>
          <p:cNvSpPr txBox="1">
            <a:spLocks/>
          </p:cNvSpPr>
          <p:nvPr/>
        </p:nvSpPr>
        <p:spPr bwMode="gray">
          <a:xfrm>
            <a:off x="453368" y="4486809"/>
            <a:ext cx="476282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05 -</a:t>
            </a:r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F5EDD4D7-8680-4BDC-B2BD-0B528C07DA76}"/>
              </a:ext>
            </a:extLst>
          </p:cNvPr>
          <p:cNvSpPr txBox="1">
            <a:spLocks/>
          </p:cNvSpPr>
          <p:nvPr/>
        </p:nvSpPr>
        <p:spPr bwMode="gray">
          <a:xfrm>
            <a:off x="948102" y="4441653"/>
            <a:ext cx="3600000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Focus AEROTRADE</a:t>
            </a:r>
            <a:endParaRPr lang="fr-FR"/>
          </a:p>
        </p:txBody>
      </p:sp>
      <p:sp>
        <p:nvSpPr>
          <p:cNvPr id="41" name="Espace réservé du texte 15">
            <a:extLst>
              <a:ext uri="{FF2B5EF4-FFF2-40B4-BE49-F238E27FC236}">
                <a16:creationId xmlns:a16="http://schemas.microsoft.com/office/drawing/2014/main" id="{54A5FB3E-9CBD-4949-A8B4-A33EA0BAE4F8}"/>
              </a:ext>
            </a:extLst>
          </p:cNvPr>
          <p:cNvSpPr txBox="1">
            <a:spLocks/>
          </p:cNvSpPr>
          <p:nvPr/>
        </p:nvSpPr>
        <p:spPr bwMode="gray">
          <a:xfrm>
            <a:off x="451658" y="5224835"/>
            <a:ext cx="476282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06 -</a:t>
            </a:r>
          </a:p>
        </p:txBody>
      </p:sp>
      <p:sp>
        <p:nvSpPr>
          <p:cNvPr id="42" name="Espace réservé du texte 14">
            <a:extLst>
              <a:ext uri="{FF2B5EF4-FFF2-40B4-BE49-F238E27FC236}">
                <a16:creationId xmlns:a16="http://schemas.microsoft.com/office/drawing/2014/main" id="{A166D79D-97A8-4CF2-B9C9-6CD3EB19F938}"/>
              </a:ext>
            </a:extLst>
          </p:cNvPr>
          <p:cNvSpPr txBox="1">
            <a:spLocks/>
          </p:cNvSpPr>
          <p:nvPr/>
        </p:nvSpPr>
        <p:spPr bwMode="gray">
          <a:xfrm>
            <a:off x="946392" y="5224835"/>
            <a:ext cx="3600000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788117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92765"/>
            <a:ext cx="8064000" cy="503584"/>
          </a:xfrm>
        </p:spPr>
        <p:txBody>
          <a:bodyPr/>
          <a:lstStyle/>
          <a:p>
            <a:r>
              <a:rPr lang="fr-FR"/>
              <a:t>Actions de financement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dirty="0" smtClean="0">
                <a:solidFill>
                  <a:srgbClr val="FA6414"/>
                </a:solidFill>
              </a:rPr>
              <a:pPr/>
              <a:t>20</a:t>
            </a:fld>
            <a:endParaRPr lang="fr-FR">
              <a:solidFill>
                <a:srgbClr val="FA6414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D1F8C14-A3F2-4212-8F6A-D7DB46B112A4}"/>
              </a:ext>
            </a:extLst>
          </p:cNvPr>
          <p:cNvSpPr txBox="1">
            <a:spLocks noChangeArrowheads="1"/>
          </p:cNvSpPr>
          <p:nvPr/>
        </p:nvSpPr>
        <p:spPr>
          <a:xfrm>
            <a:off x="206330" y="1036184"/>
            <a:ext cx="8625665" cy="472243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914400">
              <a:spcBef>
                <a:spcPts val="400"/>
              </a:spcBef>
              <a:spcAft>
                <a:spcPts val="600"/>
              </a:spcAft>
              <a:buSzPct val="100000"/>
              <a:buNone/>
            </a:pPr>
            <a:r>
              <a:rPr lang="fr-FR" sz="1400" b="1" i="1" u="sng">
                <a:solidFill>
                  <a:srgbClr val="1A003B"/>
                </a:solidFill>
              </a:rPr>
              <a:t>RAPPEL (pas d’évolution vs Dec21)</a:t>
            </a:r>
          </a:p>
          <a:p>
            <a:pPr marL="270000" lvl="2" indent="-270000" defTabSz="914400">
              <a:spcBef>
                <a:spcPts val="4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fr-FR" sz="1400" b="1">
                <a:solidFill>
                  <a:srgbClr val="1A003B"/>
                </a:solidFill>
              </a:rPr>
              <a:t>Prêt de 5 M€ BPI (AD-&gt;UKAD-&gt;</a:t>
            </a:r>
            <a:r>
              <a:rPr lang="fr-FR" sz="1400" b="1" err="1">
                <a:solidFill>
                  <a:srgbClr val="1A003B"/>
                </a:solidFill>
              </a:rPr>
              <a:t>EcoTi</a:t>
            </a:r>
            <a:r>
              <a:rPr lang="fr-FR" sz="1400" b="1">
                <a:solidFill>
                  <a:srgbClr val="1A003B"/>
                </a:solidFill>
              </a:rPr>
              <a:t>) : </a:t>
            </a:r>
            <a:r>
              <a:rPr lang="fr-FR" sz="1400">
                <a:solidFill>
                  <a:srgbClr val="1A003B"/>
                </a:solidFill>
              </a:rPr>
              <a:t>Accord pour un gel du principal sur 12 mois (Avr20 - Avr21)  - enjeux 0,7 M€ =&gt; refus de la BPI de prolonger le gel</a:t>
            </a:r>
          </a:p>
          <a:p>
            <a:pPr marL="270000" lvl="2" indent="-270000" defTabSz="914400">
              <a:spcBef>
                <a:spcPts val="4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endParaRPr lang="fr-FR" sz="1400" b="1">
              <a:solidFill>
                <a:srgbClr val="1A003B"/>
              </a:solidFill>
            </a:endParaRPr>
          </a:p>
          <a:p>
            <a:pPr marL="270000" lvl="2" indent="-270000" defTabSz="914400">
              <a:spcBef>
                <a:spcPts val="4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fr-FR" sz="1400" b="1">
                <a:solidFill>
                  <a:srgbClr val="1A003B"/>
                </a:solidFill>
              </a:rPr>
              <a:t>Prêt 20 M€ CACF/BPI : </a:t>
            </a:r>
            <a:r>
              <a:rPr lang="fr-FR" sz="1400">
                <a:solidFill>
                  <a:srgbClr val="1A003B"/>
                </a:solidFill>
              </a:rPr>
              <a:t>Accord pour un gel du principal sur 24 mois (Oct19 - Sep21) – enjeux 3,7 M€ =&gt; refus du CACF / BPI de prolonger le gel</a:t>
            </a:r>
          </a:p>
          <a:p>
            <a:pPr marL="270000" lvl="2" indent="-270000" defTabSz="914400">
              <a:spcBef>
                <a:spcPts val="4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endParaRPr lang="fr-FR" sz="1400" b="1">
              <a:solidFill>
                <a:srgbClr val="1A003B"/>
              </a:solidFill>
            </a:endParaRPr>
          </a:p>
          <a:p>
            <a:pPr marL="270000" lvl="2" indent="-270000" defTabSz="914400">
              <a:spcBef>
                <a:spcPts val="4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fr-FR" sz="1400" b="1">
                <a:solidFill>
                  <a:srgbClr val="1A003B"/>
                </a:solidFill>
              </a:rPr>
              <a:t>Subvention</a:t>
            </a:r>
            <a:r>
              <a:rPr lang="fr-FR" sz="1400">
                <a:solidFill>
                  <a:srgbClr val="1A003B"/>
                </a:solidFill>
              </a:rPr>
              <a:t> : Accord de la BPI pour une subvention de 2,7 M€ à AD pour le développement du titane PQ chez EcoTitanium avec différents jalons de décaissement dont 25% (0,7 M€) versés à A&amp;D en avril 2021</a:t>
            </a:r>
          </a:p>
          <a:p>
            <a:pPr marL="270000" lvl="2" indent="-270000" defTabSz="914400">
              <a:spcBef>
                <a:spcPts val="400"/>
              </a:spcBef>
              <a:buSzPct val="100000"/>
              <a:buBlip>
                <a:blip r:embed="rId2"/>
              </a:buBlip>
            </a:pPr>
            <a:endParaRPr lang="fr-FR" sz="1400" b="1">
              <a:solidFill>
                <a:srgbClr val="1A003B"/>
              </a:solidFill>
            </a:endParaRPr>
          </a:p>
          <a:p>
            <a:pPr marL="270000" lvl="2" indent="-270000" defTabSz="914400">
              <a:spcBef>
                <a:spcPts val="400"/>
              </a:spcBef>
              <a:buSzPct val="100000"/>
              <a:buBlip>
                <a:blip r:embed="rId2"/>
              </a:buBlip>
            </a:pPr>
            <a:r>
              <a:rPr lang="fr-FR" sz="1400" b="1">
                <a:solidFill>
                  <a:srgbClr val="1A003B"/>
                </a:solidFill>
              </a:rPr>
              <a:t>Factoring</a:t>
            </a:r>
            <a:r>
              <a:rPr lang="fr-FR" sz="1400">
                <a:solidFill>
                  <a:srgbClr val="1A003B"/>
                </a:solidFill>
              </a:rPr>
              <a:t> : la ligne en place avec le Crédit Agricole a été gelée pour économiser les frais associés (1 k€/mois) depuis mars 2021, le gel autorisé est de 12 mois maximum =&gt; la ligne a été réactivée début octobre 2021</a:t>
            </a:r>
          </a:p>
          <a:p>
            <a:pPr marL="0" lvl="2" indent="0" defTabSz="914400">
              <a:spcBef>
                <a:spcPts val="400"/>
              </a:spcBef>
              <a:buSzPct val="100000"/>
              <a:buNone/>
            </a:pPr>
            <a:endParaRPr lang="fr-FR" sz="1400">
              <a:solidFill>
                <a:srgbClr val="1A003B"/>
              </a:solidFill>
            </a:endParaRPr>
          </a:p>
          <a:p>
            <a:pPr marL="0" lvl="2" indent="0" defTabSz="914400">
              <a:spcBef>
                <a:spcPts val="400"/>
              </a:spcBef>
              <a:buSzPct val="100000"/>
              <a:buNone/>
            </a:pPr>
            <a:r>
              <a:rPr lang="fr-FR" sz="1400" b="1" i="1" u="sng">
                <a:solidFill>
                  <a:srgbClr val="1A003B"/>
                </a:solidFill>
              </a:rPr>
              <a:t>Evolutions</a:t>
            </a:r>
          </a:p>
          <a:p>
            <a:pPr marL="270000" lvl="2" indent="-270000" defTabSz="914400">
              <a:spcBef>
                <a:spcPts val="400"/>
              </a:spcBef>
              <a:buSzPct val="100000"/>
              <a:buBlip>
                <a:blip r:embed="rId2"/>
              </a:buBlip>
            </a:pPr>
            <a:r>
              <a:rPr lang="fr-FR" sz="1400" b="1" err="1">
                <a:solidFill>
                  <a:srgbClr val="1A003B"/>
                </a:solidFill>
              </a:rPr>
              <a:t>Aerotrade</a:t>
            </a:r>
            <a:r>
              <a:rPr lang="fr-FR" sz="1400">
                <a:solidFill>
                  <a:srgbClr val="1A003B"/>
                </a:solidFill>
              </a:rPr>
              <a:t> : Contrat signé et mise en place opérationnelle à venir</a:t>
            </a:r>
          </a:p>
          <a:p>
            <a:pPr marL="270000" lvl="2" indent="-270000" defTabSz="914400">
              <a:spcBef>
                <a:spcPts val="400"/>
              </a:spcBef>
              <a:buSzPct val="100000"/>
              <a:buBlip>
                <a:blip r:embed="rId2"/>
              </a:buBlip>
            </a:pPr>
            <a:endParaRPr lang="fr-FR" sz="1400">
              <a:solidFill>
                <a:srgbClr val="1A003B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DE7D4C4-2828-415B-945D-66CE509897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F6E2CDFE-79D7-4AB4-AFB6-1377FFDDF5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</p:spTree>
    <p:extLst>
      <p:ext uri="{BB962C8B-B14F-4D97-AF65-F5344CB8AC3E}">
        <p14:creationId xmlns:p14="http://schemas.microsoft.com/office/powerpoint/2010/main" val="2926652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fr-FR"/>
              <a:t>Situation financière</a:t>
            </a:r>
          </a:p>
          <a:p>
            <a:r>
              <a:rPr lang="fr-FR"/>
              <a:t>Sous capitalisation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-11113"/>
            <a:ext cx="3576638" cy="1735138"/>
          </a:xfrm>
        </p:spPr>
        <p:txBody>
          <a:bodyPr/>
          <a:lstStyle/>
          <a:p>
            <a:r>
              <a:rPr lang="fr-FR"/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09122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91447223-6B10-4611-BA9D-BD865ACB0E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18" name="Diapositive think-cell" r:id="rId5" imgW="395" imgH="394" progId="TCLayout.ActiveDocument.1">
                  <p:embed/>
                </p:oleObj>
              </mc:Choice>
              <mc:Fallback>
                <p:oleObj name="Diapositive think-cell" r:id="rId5" imgW="395" imgH="394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91447223-6B10-4611-BA9D-BD865ACB0E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75C3DB1-036A-4B43-8701-921DFCC0208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1600" b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"/>
            <a:ext cx="8064000" cy="583096"/>
          </a:xfrm>
        </p:spPr>
        <p:txBody>
          <a:bodyPr/>
          <a:lstStyle/>
          <a:p>
            <a:pPr lvl="2" defTabSz="914400">
              <a:spcBef>
                <a:spcPts val="400"/>
              </a:spcBef>
              <a:buSzPct val="100000"/>
            </a:pPr>
            <a:r>
              <a:rPr lang="fr-FR" sz="2200" b="1">
                <a:solidFill>
                  <a:srgbClr val="1A003B"/>
                </a:solidFill>
                <a:latin typeface="Arial"/>
              </a:rPr>
              <a:t>Sous capitalisation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dirty="0" smtClean="0">
                <a:solidFill>
                  <a:srgbClr val="FA6414"/>
                </a:solidFill>
              </a:rPr>
              <a:pPr/>
              <a:t>22</a:t>
            </a:fld>
            <a:endParaRPr lang="fr-FR">
              <a:solidFill>
                <a:srgbClr val="FA6414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9B9FC1-7151-4603-AB9C-092E64FB8D90}"/>
              </a:ext>
            </a:extLst>
          </p:cNvPr>
          <p:cNvSpPr txBox="1"/>
          <p:nvPr/>
        </p:nvSpPr>
        <p:spPr>
          <a:xfrm>
            <a:off x="367627" y="931104"/>
            <a:ext cx="77667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Les capitaux propres sont inférieurs à 50% du capital social depuis la clôture 2019.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Lors de l’AG du 17/06/20, la sous-capitalisation a été constatée.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En cas de poursuite d’activité, malgré les pertes, les actionnaires doivent régulariser la situation au plus tard à la clôture du second exercice suivant celui au cours duquel la perte de la moitié du capital social a été constatée.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>
              <a:solidFill>
                <a:schemeClr val="tx2"/>
              </a:solidFill>
            </a:endParaRPr>
          </a:p>
          <a:p>
            <a:r>
              <a:rPr lang="fr-FR" sz="1400" b="1">
                <a:solidFill>
                  <a:schemeClr val="tx2"/>
                </a:solidFill>
              </a:rPr>
              <a:t>	=&gt; La sous capitalisation devra donc être résolue au plus tard au 31/12/22</a:t>
            </a:r>
          </a:p>
          <a:p>
            <a:endParaRPr lang="fr-FR" sz="1400" b="1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>
              <a:solidFill>
                <a:schemeClr val="tx2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A8C38A2-818C-4992-9E88-4300BCE038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10808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B28ACE1-64FD-427E-AC6E-750C20850E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66" y="1991553"/>
            <a:ext cx="6135622" cy="976934"/>
          </a:xfrm>
          <a:prstGeom prst="rect">
            <a:avLst/>
          </a:prstGeom>
        </p:spPr>
      </p:pic>
      <p:sp>
        <p:nvSpPr>
          <p:cNvPr id="11" name="Espace réservé du pied de page 5">
            <a:extLst>
              <a:ext uri="{FF2B5EF4-FFF2-40B4-BE49-F238E27FC236}">
                <a16:creationId xmlns:a16="http://schemas.microsoft.com/office/drawing/2014/main" id="{88A5831C-F639-4452-9252-8B8BFFE8EB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</p:spTree>
    <p:extLst>
      <p:ext uri="{BB962C8B-B14F-4D97-AF65-F5344CB8AC3E}">
        <p14:creationId xmlns:p14="http://schemas.microsoft.com/office/powerpoint/2010/main" val="1094592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fr-FR"/>
              <a:t>Budget 2022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-11113"/>
            <a:ext cx="3576638" cy="1735138"/>
          </a:xfrm>
        </p:spPr>
        <p:txBody>
          <a:bodyPr/>
          <a:lstStyle/>
          <a:p>
            <a:r>
              <a:rPr lang="fr-FR"/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87771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66" name="Diapositive think-cell" r:id="rId5" imgW="395" imgH="396" progId="TCLayout.ActiveDocument.1">
                  <p:embed/>
                </p:oleObj>
              </mc:Choice>
              <mc:Fallback>
                <p:oleObj name="Diapositive think-cell" r:id="rId5" imgW="395" imgH="396" progId="TCLayout.ActiveDocument.1">
                  <p:embed/>
                  <p:pic>
                    <p:nvPicPr>
                      <p:cNvPr id="4" name="Obje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22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624"/>
            <a:ext cx="8508750" cy="553687"/>
          </a:xfrm>
        </p:spPr>
        <p:txBody>
          <a:bodyPr/>
          <a:lstStyle/>
          <a:p>
            <a:r>
              <a:rPr lang="fr-FR"/>
              <a:t>Budget 2022 : </a:t>
            </a:r>
            <a:r>
              <a:rPr lang="fr-FR" err="1"/>
              <a:t>Executive</a:t>
            </a:r>
            <a:r>
              <a:rPr lang="fr-FR"/>
              <a:t> </a:t>
            </a:r>
            <a:r>
              <a:rPr lang="fr-FR" err="1"/>
              <a:t>Summary</a:t>
            </a:r>
            <a:br>
              <a:rPr lang="fr-FR"/>
            </a:br>
            <a:r>
              <a:rPr lang="fr-FR" sz="2000"/>
              <a:t>Principales hypothèses / Faits marquants (positifs &amp; négatifs)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EE7801D-3205-4B2E-B761-8CF6E67C45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E872BEED-E25B-4C67-BB53-4C040258D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882445"/>
              </p:ext>
            </p:extLst>
          </p:nvPr>
        </p:nvGraphicFramePr>
        <p:xfrm>
          <a:off x="511055" y="1377406"/>
          <a:ext cx="8381316" cy="4591620"/>
        </p:xfrm>
        <a:graphic>
          <a:graphicData uri="http://schemas.openxmlformats.org/drawingml/2006/table">
            <a:tbl>
              <a:tblPr/>
              <a:tblGrid>
                <a:gridCol w="1052582">
                  <a:extLst>
                    <a:ext uri="{9D8B030D-6E8A-4147-A177-3AD203B41FA5}">
                      <a16:colId xmlns:a16="http://schemas.microsoft.com/office/drawing/2014/main" val="4293735513"/>
                    </a:ext>
                  </a:extLst>
                </a:gridCol>
                <a:gridCol w="3138076">
                  <a:extLst>
                    <a:ext uri="{9D8B030D-6E8A-4147-A177-3AD203B41FA5}">
                      <a16:colId xmlns:a16="http://schemas.microsoft.com/office/drawing/2014/main" val="773390916"/>
                    </a:ext>
                  </a:extLst>
                </a:gridCol>
                <a:gridCol w="1052582">
                  <a:extLst>
                    <a:ext uri="{9D8B030D-6E8A-4147-A177-3AD203B41FA5}">
                      <a16:colId xmlns:a16="http://schemas.microsoft.com/office/drawing/2014/main" val="3483939082"/>
                    </a:ext>
                  </a:extLst>
                </a:gridCol>
                <a:gridCol w="3138076">
                  <a:extLst>
                    <a:ext uri="{9D8B030D-6E8A-4147-A177-3AD203B41FA5}">
                      <a16:colId xmlns:a16="http://schemas.microsoft.com/office/drawing/2014/main" val="598693438"/>
                    </a:ext>
                  </a:extLst>
                </a:gridCol>
              </a:tblGrid>
              <a:tr h="19131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EXECUTIVE SUMMARY B2022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30565"/>
                  </a:ext>
                </a:extLst>
              </a:tr>
              <a:tr h="1618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Faits marquants positifs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 écarts négatifs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098388"/>
                  </a:ext>
                </a:extLst>
              </a:tr>
              <a:tr h="6033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TF1 = 0; TF2 = 0.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STOCKS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474757"/>
                  </a:ext>
                </a:extLst>
              </a:tr>
              <a:tr h="6033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FACTURATION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 lingots en facturation (706 t)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L'activité va dépendre fortement de notre capacité à recruter du personnel et à le faire monter en compétence.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36967"/>
                  </a:ext>
                </a:extLst>
              </a:tr>
              <a:tr h="6033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QUALITE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Réduction des dérogations par la maîtrise des calculs de charge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Difficulté à recruter et former de nouveaux agents (doublement des équipes de production).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767540"/>
                  </a:ext>
                </a:extLst>
              </a:tr>
              <a:tr h="6033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FIABILISATION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Poursuivre le </a:t>
                      </a:r>
                      <a:r>
                        <a:rPr lang="fr-F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ramp</a:t>
                      </a: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up du TRS PAM jusqu'à obtenir &gt;=60%.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Rattraper le retard pris durant l’arrêt de l’usine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592377"/>
                  </a:ext>
                </a:extLst>
              </a:tr>
              <a:tr h="6033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FIABILISATION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Au-delà du four plasma, la fiabilité de la préparation des charges passera par des investissements.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255002"/>
                  </a:ext>
                </a:extLst>
              </a:tr>
              <a:tr h="6181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Qualification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Boeing : Qualification obtenue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Safran / GE : si décision de lancement de cette qualification, nécessité de montée en culture Premium </a:t>
                      </a:r>
                      <a:r>
                        <a:rPr lang="fr-F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Quality</a:t>
                      </a: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et de maintenir un rythme soutenu tout le long de la qualification.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778485"/>
                  </a:ext>
                </a:extLst>
              </a:tr>
              <a:tr h="603386"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304203"/>
                  </a:ext>
                </a:extLst>
              </a:tr>
            </a:tbl>
          </a:graphicData>
        </a:graphic>
      </p:graphicFrame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FFF30F44-DBCA-462D-9D0C-FF4BBC0044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</p:spTree>
    <p:extLst>
      <p:ext uri="{BB962C8B-B14F-4D97-AF65-F5344CB8AC3E}">
        <p14:creationId xmlns:p14="http://schemas.microsoft.com/office/powerpoint/2010/main" val="3739690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0" name="Diapositive think-cell" r:id="rId5" imgW="395" imgH="396" progId="TCLayout.ActiveDocument.1">
                  <p:embed/>
                </p:oleObj>
              </mc:Choice>
              <mc:Fallback>
                <p:oleObj name="Diapositive think-cell" r:id="rId5" imgW="395" imgH="396" progId="TCLayout.ActiveDocument.1">
                  <p:embed/>
                  <p:pic>
                    <p:nvPicPr>
                      <p:cNvPr id="4" name="Obje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22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"/>
            <a:ext cx="8508750" cy="564444"/>
          </a:xfrm>
        </p:spPr>
        <p:txBody>
          <a:bodyPr/>
          <a:lstStyle/>
          <a:p>
            <a:r>
              <a:rPr lang="fr-FR"/>
              <a:t>Budget 2022 : Sécurité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C65330-0ECD-4E36-A21E-8B158CF9DA25}"/>
              </a:ext>
            </a:extLst>
          </p:cNvPr>
          <p:cNvSpPr/>
          <p:nvPr/>
        </p:nvSpPr>
        <p:spPr>
          <a:xfrm>
            <a:off x="292608" y="2485398"/>
            <a:ext cx="8064500" cy="2521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sz="1050">
              <a:solidFill>
                <a:schemeClr val="tx2"/>
              </a:solidFill>
            </a:endParaRPr>
          </a:p>
          <a:p>
            <a:pPr marL="0" lvl="2">
              <a:spcBef>
                <a:spcPts val="400"/>
              </a:spcBef>
              <a:buSzPct val="100000"/>
            </a:pPr>
            <a:r>
              <a:rPr lang="fr-FR" sz="1600" b="1">
                <a:solidFill>
                  <a:schemeClr val="accent2"/>
                </a:solidFill>
              </a:rPr>
              <a:t>Principales actions 2022: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rgbClr val="FF0000"/>
                </a:solidFill>
              </a:rPr>
              <a:t>Rattraper le retard pris  sur le déploiement des actions sécurité à cause de l’arrêt de l’usine</a:t>
            </a:r>
            <a:r>
              <a:rPr lang="fr-FR" sz="1600">
                <a:solidFill>
                  <a:schemeClr val="tx2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>
                <a:solidFill>
                  <a:schemeClr val="tx2"/>
                </a:solidFill>
              </a:rPr>
              <a:t>Poursuite de l’adaptation du protocole sanitaire en fonction de l’évolution de la crise sanitaire Covid-19 au niveau national</a:t>
            </a:r>
            <a:r>
              <a:rPr lang="en-US" sz="1600">
                <a:solidFill>
                  <a:schemeClr val="tx2"/>
                </a:solidFill>
              </a:rPr>
              <a:t>​</a:t>
            </a:r>
            <a:endParaRPr lang="fr-FR" sz="160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>
                <a:solidFill>
                  <a:schemeClr val="tx2"/>
                </a:solidFill>
              </a:rPr>
              <a:t>Continuer le déploiement des EES et de SAFEE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>
                <a:solidFill>
                  <a:schemeClr val="tx2"/>
                </a:solidFill>
              </a:rPr>
              <a:t>Déployer les démarches ergonomie au poste de travail (avec formation de l’ensemble du personnel et des chargés de projet), et l’inclure dans la mise à jour annuelle du document unique</a:t>
            </a:r>
            <a:r>
              <a:rPr lang="fr-FR" sz="1050">
                <a:solidFill>
                  <a:schemeClr val="tx2"/>
                </a:solidFill>
              </a:rPr>
              <a:t>.​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7D50213-ABBF-47C6-8CC4-14F6D524A1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F5AFD973-2C5D-4E5A-9FAA-14A1668A5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573532"/>
              </p:ext>
            </p:extLst>
          </p:nvPr>
        </p:nvGraphicFramePr>
        <p:xfrm>
          <a:off x="395536" y="1259199"/>
          <a:ext cx="8064501" cy="910991"/>
        </p:xfrm>
        <a:graphic>
          <a:graphicData uri="http://schemas.openxmlformats.org/drawingml/2006/table">
            <a:tbl>
              <a:tblPr/>
              <a:tblGrid>
                <a:gridCol w="1707517">
                  <a:extLst>
                    <a:ext uri="{9D8B030D-6E8A-4147-A177-3AD203B41FA5}">
                      <a16:colId xmlns:a16="http://schemas.microsoft.com/office/drawing/2014/main" val="3777940250"/>
                    </a:ext>
                  </a:extLst>
                </a:gridCol>
                <a:gridCol w="1707517">
                  <a:extLst>
                    <a:ext uri="{9D8B030D-6E8A-4147-A177-3AD203B41FA5}">
                      <a16:colId xmlns:a16="http://schemas.microsoft.com/office/drawing/2014/main" val="2697986054"/>
                    </a:ext>
                  </a:extLst>
                </a:gridCol>
                <a:gridCol w="730536">
                  <a:extLst>
                    <a:ext uri="{9D8B030D-6E8A-4147-A177-3AD203B41FA5}">
                      <a16:colId xmlns:a16="http://schemas.microsoft.com/office/drawing/2014/main" val="249343009"/>
                    </a:ext>
                  </a:extLst>
                </a:gridCol>
                <a:gridCol w="627117">
                  <a:extLst>
                    <a:ext uri="{9D8B030D-6E8A-4147-A177-3AD203B41FA5}">
                      <a16:colId xmlns:a16="http://schemas.microsoft.com/office/drawing/2014/main" val="2423472712"/>
                    </a:ext>
                  </a:extLst>
                </a:gridCol>
                <a:gridCol w="627117">
                  <a:extLst>
                    <a:ext uri="{9D8B030D-6E8A-4147-A177-3AD203B41FA5}">
                      <a16:colId xmlns:a16="http://schemas.microsoft.com/office/drawing/2014/main" val="1709126110"/>
                    </a:ext>
                  </a:extLst>
                </a:gridCol>
                <a:gridCol w="627117">
                  <a:extLst>
                    <a:ext uri="{9D8B030D-6E8A-4147-A177-3AD203B41FA5}">
                      <a16:colId xmlns:a16="http://schemas.microsoft.com/office/drawing/2014/main" val="628977156"/>
                    </a:ext>
                  </a:extLst>
                </a:gridCol>
                <a:gridCol w="79215">
                  <a:extLst>
                    <a:ext uri="{9D8B030D-6E8A-4147-A177-3AD203B41FA5}">
                      <a16:colId xmlns:a16="http://schemas.microsoft.com/office/drawing/2014/main" val="2622270420"/>
                    </a:ext>
                  </a:extLst>
                </a:gridCol>
                <a:gridCol w="627117">
                  <a:extLst>
                    <a:ext uri="{9D8B030D-6E8A-4147-A177-3AD203B41FA5}">
                      <a16:colId xmlns:a16="http://schemas.microsoft.com/office/drawing/2014/main" val="3729665966"/>
                    </a:ext>
                  </a:extLst>
                </a:gridCol>
                <a:gridCol w="686528">
                  <a:extLst>
                    <a:ext uri="{9D8B030D-6E8A-4147-A177-3AD203B41FA5}">
                      <a16:colId xmlns:a16="http://schemas.microsoft.com/office/drawing/2014/main" val="3976586408"/>
                    </a:ext>
                  </a:extLst>
                </a:gridCol>
                <a:gridCol w="96818">
                  <a:extLst>
                    <a:ext uri="{9D8B030D-6E8A-4147-A177-3AD203B41FA5}">
                      <a16:colId xmlns:a16="http://schemas.microsoft.com/office/drawing/2014/main" val="2117021397"/>
                    </a:ext>
                  </a:extLst>
                </a:gridCol>
                <a:gridCol w="547902">
                  <a:extLst>
                    <a:ext uri="{9D8B030D-6E8A-4147-A177-3AD203B41FA5}">
                      <a16:colId xmlns:a16="http://schemas.microsoft.com/office/drawing/2014/main" val="508171705"/>
                    </a:ext>
                  </a:extLst>
                </a:gridCol>
              </a:tblGrid>
              <a:tr h="283751"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Indicateurs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P4 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Ecart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Ecart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01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31/12/2020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0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374013"/>
                  </a:ext>
                </a:extLst>
              </a:tr>
              <a:tr h="15681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Sécurité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495836"/>
                  </a:ext>
                </a:extLst>
              </a:tr>
              <a:tr h="1568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ASA (dont postes aménagés)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273560"/>
                  </a:ext>
                </a:extLst>
              </a:tr>
              <a:tr h="1568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TF1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583522"/>
                  </a:ext>
                </a:extLst>
              </a:tr>
              <a:tr h="1568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TF2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051596"/>
                  </a:ext>
                </a:extLst>
              </a:tr>
            </a:tbl>
          </a:graphicData>
        </a:graphic>
      </p:graphicFrame>
      <p:sp>
        <p:nvSpPr>
          <p:cNvPr id="13" name="Espace réservé du pied de page 5">
            <a:extLst>
              <a:ext uri="{FF2B5EF4-FFF2-40B4-BE49-F238E27FC236}">
                <a16:creationId xmlns:a16="http://schemas.microsoft.com/office/drawing/2014/main" id="{B4EAB9BB-AF2F-4F9A-A393-89281F7F92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</p:spTree>
    <p:extLst>
      <p:ext uri="{BB962C8B-B14F-4D97-AF65-F5344CB8AC3E}">
        <p14:creationId xmlns:p14="http://schemas.microsoft.com/office/powerpoint/2010/main" val="1663253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14" name="Diapositive think-cell" r:id="rId5" imgW="395" imgH="396" progId="TCLayout.ActiveDocument.1">
                  <p:embed/>
                </p:oleObj>
              </mc:Choice>
              <mc:Fallback>
                <p:oleObj name="Diapositive think-cell" r:id="rId5" imgW="395" imgH="396" progId="TCLayout.ActiveDocument.1">
                  <p:embed/>
                  <p:pic>
                    <p:nvPicPr>
                      <p:cNvPr id="4" name="Obje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22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625"/>
            <a:ext cx="8508750" cy="485954"/>
          </a:xfrm>
        </p:spPr>
        <p:txBody>
          <a:bodyPr/>
          <a:lstStyle/>
          <a:p>
            <a:r>
              <a:rPr lang="fr-FR"/>
              <a:t>Budget 2022 : Environnement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9AB8551-E2D1-46C6-AB08-CD651AF7C6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F044CBF0-6D5D-458C-85B0-F7EC7C4AB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805006"/>
              </p:ext>
            </p:extLst>
          </p:nvPr>
        </p:nvGraphicFramePr>
        <p:xfrm>
          <a:off x="359729" y="1140088"/>
          <a:ext cx="8064501" cy="910991"/>
        </p:xfrm>
        <a:graphic>
          <a:graphicData uri="http://schemas.openxmlformats.org/drawingml/2006/table">
            <a:tbl>
              <a:tblPr/>
              <a:tblGrid>
                <a:gridCol w="1707517">
                  <a:extLst>
                    <a:ext uri="{9D8B030D-6E8A-4147-A177-3AD203B41FA5}">
                      <a16:colId xmlns:a16="http://schemas.microsoft.com/office/drawing/2014/main" val="1234506321"/>
                    </a:ext>
                  </a:extLst>
                </a:gridCol>
                <a:gridCol w="1707517">
                  <a:extLst>
                    <a:ext uri="{9D8B030D-6E8A-4147-A177-3AD203B41FA5}">
                      <a16:colId xmlns:a16="http://schemas.microsoft.com/office/drawing/2014/main" val="3496197080"/>
                    </a:ext>
                  </a:extLst>
                </a:gridCol>
                <a:gridCol w="730536">
                  <a:extLst>
                    <a:ext uri="{9D8B030D-6E8A-4147-A177-3AD203B41FA5}">
                      <a16:colId xmlns:a16="http://schemas.microsoft.com/office/drawing/2014/main" val="3951391664"/>
                    </a:ext>
                  </a:extLst>
                </a:gridCol>
                <a:gridCol w="627117">
                  <a:extLst>
                    <a:ext uri="{9D8B030D-6E8A-4147-A177-3AD203B41FA5}">
                      <a16:colId xmlns:a16="http://schemas.microsoft.com/office/drawing/2014/main" val="365048178"/>
                    </a:ext>
                  </a:extLst>
                </a:gridCol>
                <a:gridCol w="627117">
                  <a:extLst>
                    <a:ext uri="{9D8B030D-6E8A-4147-A177-3AD203B41FA5}">
                      <a16:colId xmlns:a16="http://schemas.microsoft.com/office/drawing/2014/main" val="71795453"/>
                    </a:ext>
                  </a:extLst>
                </a:gridCol>
                <a:gridCol w="627117">
                  <a:extLst>
                    <a:ext uri="{9D8B030D-6E8A-4147-A177-3AD203B41FA5}">
                      <a16:colId xmlns:a16="http://schemas.microsoft.com/office/drawing/2014/main" val="216921729"/>
                    </a:ext>
                  </a:extLst>
                </a:gridCol>
                <a:gridCol w="79215">
                  <a:extLst>
                    <a:ext uri="{9D8B030D-6E8A-4147-A177-3AD203B41FA5}">
                      <a16:colId xmlns:a16="http://schemas.microsoft.com/office/drawing/2014/main" val="3261251633"/>
                    </a:ext>
                  </a:extLst>
                </a:gridCol>
                <a:gridCol w="627117">
                  <a:extLst>
                    <a:ext uri="{9D8B030D-6E8A-4147-A177-3AD203B41FA5}">
                      <a16:colId xmlns:a16="http://schemas.microsoft.com/office/drawing/2014/main" val="3593135062"/>
                    </a:ext>
                  </a:extLst>
                </a:gridCol>
                <a:gridCol w="686528">
                  <a:extLst>
                    <a:ext uri="{9D8B030D-6E8A-4147-A177-3AD203B41FA5}">
                      <a16:colId xmlns:a16="http://schemas.microsoft.com/office/drawing/2014/main" val="1319737630"/>
                    </a:ext>
                  </a:extLst>
                </a:gridCol>
                <a:gridCol w="96818">
                  <a:extLst>
                    <a:ext uri="{9D8B030D-6E8A-4147-A177-3AD203B41FA5}">
                      <a16:colId xmlns:a16="http://schemas.microsoft.com/office/drawing/2014/main" val="808870276"/>
                    </a:ext>
                  </a:extLst>
                </a:gridCol>
                <a:gridCol w="547902">
                  <a:extLst>
                    <a:ext uri="{9D8B030D-6E8A-4147-A177-3AD203B41FA5}">
                      <a16:colId xmlns:a16="http://schemas.microsoft.com/office/drawing/2014/main" val="1546827534"/>
                    </a:ext>
                  </a:extLst>
                </a:gridCol>
              </a:tblGrid>
              <a:tr h="283751"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Indicateurs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P4 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Ecart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Ecart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01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31/12/2020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0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54438"/>
                  </a:ext>
                </a:extLst>
              </a:tr>
              <a:tr h="15681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effectLst/>
                          <a:latin typeface="Calibri"/>
                        </a:rPr>
                        <a:t>Environnement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>
                          <a:effectLst/>
                          <a:latin typeface="Calibri"/>
                        </a:rPr>
                        <a:t>Mise en demeure ouverte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>
                          <a:effectLst/>
                          <a:latin typeface="Calibri"/>
                        </a:rPr>
                        <a:t>Nb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101220"/>
                  </a:ext>
                </a:extLst>
              </a:tr>
              <a:tr h="1568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>
                          <a:effectLst/>
                          <a:latin typeface="Calibri"/>
                        </a:rPr>
                        <a:t>Incident industriel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>
                          <a:effectLst/>
                          <a:latin typeface="Calibri"/>
                        </a:rPr>
                        <a:t>Nb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229027"/>
                  </a:ext>
                </a:extLst>
              </a:tr>
              <a:tr h="1568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>
                          <a:effectLst/>
                          <a:latin typeface="Calibri"/>
                        </a:rPr>
                        <a:t>Consommation énergétique en GWh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>
                          <a:effectLst/>
                          <a:latin typeface="Calibri" panose="020F0502020204030204" pitchFamily="34" charset="0"/>
                        </a:rPr>
                        <a:t>Nb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945154"/>
                  </a:ext>
                </a:extLst>
              </a:tr>
              <a:tr h="1568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effectLst/>
                          <a:latin typeface="Calibri" panose="020F0502020204030204" pitchFamily="34" charset="0"/>
                        </a:rPr>
                        <a:t>Emission de CO2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>
                          <a:effectLst/>
                          <a:latin typeface="Calibri" panose="020F0502020204030204" pitchFamily="34" charset="0"/>
                        </a:rPr>
                        <a:t>tonnes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56165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CFDBD2C-0B63-44B0-B60F-D3A91440B8B0}"/>
              </a:ext>
            </a:extLst>
          </p:cNvPr>
          <p:cNvSpPr/>
          <p:nvPr/>
        </p:nvSpPr>
        <p:spPr>
          <a:xfrm>
            <a:off x="359729" y="2418494"/>
            <a:ext cx="85087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fr-FR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fr-FR" b="1">
                <a:solidFill>
                  <a:srgbClr val="FA6414"/>
                </a:solidFill>
                <a:latin typeface="Arial" panose="020B0604020202020204" pitchFamily="34" charset="0"/>
              </a:rPr>
              <a:t>Principales actions 2022:</a:t>
            </a:r>
            <a:r>
              <a:rPr lang="fr-FR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Risque mise en demeure de la DREAL sur isolation phonique de la façade est du bâtiment principal (40k€)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Renforcer le management de l’énergie malgré absence de ressource dédiée, pour continuer à optimiser les consommations en électricité et gaz​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Continuer le renforcement du PIU, en s’appuyant sur la mutualisation des ressources UKAD/EcoTitanium (DOI/HSE)​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Préparer et mettre en œuvre des actions pour diminuer la consommation d’eau (gain économique + préparation des conséquences du changement climatique)​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Recherche de nouvelles filières de valorisation pour les déchets titane (hors chutes et copeaux)</a:t>
            </a:r>
          </a:p>
        </p:txBody>
      </p:sp>
      <p:sp>
        <p:nvSpPr>
          <p:cNvPr id="13" name="Espace réservé du pied de page 5">
            <a:extLst>
              <a:ext uri="{FF2B5EF4-FFF2-40B4-BE49-F238E27FC236}">
                <a16:creationId xmlns:a16="http://schemas.microsoft.com/office/drawing/2014/main" id="{8A7850DA-344C-420C-88FC-EA34B9E9E3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</p:spTree>
    <p:extLst>
      <p:ext uri="{BB962C8B-B14F-4D97-AF65-F5344CB8AC3E}">
        <p14:creationId xmlns:p14="http://schemas.microsoft.com/office/powerpoint/2010/main" val="3229944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C7EF89-5B86-4BE7-8BAB-DA382E33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"/>
            <a:ext cx="8064000" cy="553156"/>
          </a:xfrm>
        </p:spPr>
        <p:txBody>
          <a:bodyPr/>
          <a:lstStyle/>
          <a:p>
            <a:r>
              <a:rPr lang="fr-FR"/>
              <a:t>Budget 2022 : Volumes vendus 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B8809B48-E5F9-40D3-AF73-934ABFAA68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028045"/>
              </p:ext>
            </p:extLst>
          </p:nvPr>
        </p:nvGraphicFramePr>
        <p:xfrm>
          <a:off x="1422815" y="1151549"/>
          <a:ext cx="5718546" cy="4719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29725">
                  <a:extLst>
                    <a:ext uri="{9D8B030D-6E8A-4147-A177-3AD203B41FA5}">
                      <a16:colId xmlns:a16="http://schemas.microsoft.com/office/drawing/2014/main" val="3952107749"/>
                    </a:ext>
                  </a:extLst>
                </a:gridCol>
                <a:gridCol w="1365663">
                  <a:extLst>
                    <a:ext uri="{9D8B030D-6E8A-4147-A177-3AD203B41FA5}">
                      <a16:colId xmlns:a16="http://schemas.microsoft.com/office/drawing/2014/main" val="2868747111"/>
                    </a:ext>
                  </a:extLst>
                </a:gridCol>
                <a:gridCol w="1223158">
                  <a:extLst>
                    <a:ext uri="{9D8B030D-6E8A-4147-A177-3AD203B41FA5}">
                      <a16:colId xmlns:a16="http://schemas.microsoft.com/office/drawing/2014/main" val="1459849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Destination clients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Nbr de lingots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Volumes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170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err="1"/>
                        <a:t>Böhler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708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/>
                        <a:t>Bombardier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75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AMS 4928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74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Hémisphères indiens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83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Safran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66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MCC </a:t>
                      </a:r>
                      <a:r>
                        <a:rPr lang="fr-FR" err="1"/>
                        <a:t>Trunnion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469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Dassault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695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Otto Fuchs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58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Fondeurs – stockistes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369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Ventes lingots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47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fr-FR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fr-FR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706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084359"/>
                  </a:ext>
                </a:extLst>
              </a:tr>
            </a:tbl>
          </a:graphicData>
        </a:graphic>
      </p:graphicFrame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99F258-6F07-484D-953D-A8879FD63F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9F0AA4-FAA0-47D2-82A1-8C1A2E882C3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92EA85-E962-4308-81E1-E36BAE0191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BB381955-187C-43F5-ABF2-0159824525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</p:spTree>
    <p:extLst>
      <p:ext uri="{BB962C8B-B14F-4D97-AF65-F5344CB8AC3E}">
        <p14:creationId xmlns:p14="http://schemas.microsoft.com/office/powerpoint/2010/main" val="2773182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C7EF89-5B86-4BE7-8BAB-DA382E33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"/>
            <a:ext cx="8064000" cy="553156"/>
          </a:xfrm>
        </p:spPr>
        <p:txBody>
          <a:bodyPr/>
          <a:lstStyle/>
          <a:p>
            <a:r>
              <a:rPr lang="fr-FR"/>
              <a:t>Budget 2022 : Production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9F0AA4-FAA0-47D2-82A1-8C1A2E882C3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92EA85-E962-4308-81E1-E36BAE0191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8A02537-8BFB-4448-9624-2FFAEEE5D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02" y="1222433"/>
            <a:ext cx="5727940" cy="2893094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F959F49-D74E-41E3-9436-A0ACD6955CEA}"/>
              </a:ext>
            </a:extLst>
          </p:cNvPr>
          <p:cNvSpPr txBox="1">
            <a:spLocks/>
          </p:cNvSpPr>
          <p:nvPr/>
        </p:nvSpPr>
        <p:spPr bwMode="gray">
          <a:xfrm>
            <a:off x="794420" y="4057178"/>
            <a:ext cx="7195120" cy="257470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fr-FR"/>
          </a:p>
          <a:p>
            <a:pPr lvl="2"/>
            <a:r>
              <a:rPr lang="fr-FR" b="0"/>
              <a:t>Montée en compétence des équipes pour doubler la production entre le début de l’année et la fin d’année</a:t>
            </a:r>
          </a:p>
          <a:p>
            <a:pPr lvl="2"/>
            <a:endParaRPr lang="fr-FR" b="0"/>
          </a:p>
          <a:p>
            <a:pPr lvl="2"/>
            <a:r>
              <a:rPr lang="fr-FR" b="0"/>
              <a:t>Pour poursuivre cette croissance d’activité sur 2023, de nouveaux recrutements seront nécessaires  (coûts non pris en compte dans le budget 2022)</a:t>
            </a:r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C0090585-67FD-4217-A273-65F4AC5E75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</p:spTree>
    <p:extLst>
      <p:ext uri="{BB962C8B-B14F-4D97-AF65-F5344CB8AC3E}">
        <p14:creationId xmlns:p14="http://schemas.microsoft.com/office/powerpoint/2010/main" val="4189397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86" name="Diapositive think-cell" r:id="rId5" imgW="395" imgH="396" progId="TCLayout.ActiveDocument.1">
                  <p:embed/>
                </p:oleObj>
              </mc:Choice>
              <mc:Fallback>
                <p:oleObj name="Diapositive think-cell" r:id="rId5" imgW="395" imgH="396" progId="TCLayout.ActiveDocument.1">
                  <p:embed/>
                  <p:pic>
                    <p:nvPicPr>
                      <p:cNvPr id="4" name="Obje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92362"/>
            <a:ext cx="8508750" cy="505949"/>
          </a:xfrm>
        </p:spPr>
        <p:txBody>
          <a:bodyPr/>
          <a:lstStyle/>
          <a:p>
            <a:r>
              <a:rPr lang="fr-FR"/>
              <a:t>Budget 2022 : KPIs financiers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AEFDDE2-2F73-42B5-8A6A-107792F015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E5E326FA-C56F-4BFA-9563-852916F8D216}"/>
              </a:ext>
            </a:extLst>
          </p:cNvPr>
          <p:cNvSpPr txBox="1">
            <a:spLocks/>
          </p:cNvSpPr>
          <p:nvPr/>
        </p:nvSpPr>
        <p:spPr bwMode="gray">
          <a:xfrm>
            <a:off x="5004202" y="2199198"/>
            <a:ext cx="3832386" cy="1380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8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fr-FR"/>
          </a:p>
          <a:p>
            <a:pPr lvl="2"/>
            <a:r>
              <a:rPr lang="fr-FR" b="0"/>
              <a:t>Budget 2022 conforme aux grandes lignes définies dans le cadre du </a:t>
            </a:r>
            <a:r>
              <a:rPr lang="fr-FR" b="0" err="1"/>
              <a:t>ramp</a:t>
            </a:r>
            <a:r>
              <a:rPr lang="fr-FR" b="0"/>
              <a:t> up du PLT.  </a:t>
            </a:r>
            <a:endParaRPr lang="fr-FR"/>
          </a:p>
          <a:p>
            <a:pPr lvl="2"/>
            <a:endParaRPr lang="fr-FR" b="0"/>
          </a:p>
          <a:p>
            <a:pPr marL="0" lvl="2" indent="0">
              <a:buFontTx/>
              <a:buNone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006363-D1EA-4E27-A1BA-264D68A2D3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978" y="1540823"/>
            <a:ext cx="4465993" cy="3399312"/>
          </a:xfrm>
          <a:prstGeom prst="rect">
            <a:avLst/>
          </a:prstGeom>
        </p:spPr>
      </p:pic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BD9F33C3-0527-4E72-A209-444B51E09A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</p:spTree>
    <p:extLst>
      <p:ext uri="{BB962C8B-B14F-4D97-AF65-F5344CB8AC3E}">
        <p14:creationId xmlns:p14="http://schemas.microsoft.com/office/powerpoint/2010/main" val="278815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01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fr-FR"/>
              <a:t>Point industriel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-11113"/>
            <a:ext cx="3576638" cy="1735138"/>
          </a:xfrm>
        </p:spPr>
        <p:txBody>
          <a:bodyPr/>
          <a:lstStyle/>
          <a:p>
            <a:r>
              <a:rPr lang="fr-FR"/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17228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0" name="Diapositive think-cell" r:id="rId5" imgW="395" imgH="396" progId="TCLayout.ActiveDocument.1">
                  <p:embed/>
                </p:oleObj>
              </mc:Choice>
              <mc:Fallback>
                <p:oleObj name="Diapositive think-cell" r:id="rId5" imgW="395" imgH="396" progId="TCLayout.ActiveDocument.1">
                  <p:embed/>
                  <p:pic>
                    <p:nvPicPr>
                      <p:cNvPr id="4" name="Obje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75491"/>
            <a:ext cx="8508750" cy="390701"/>
          </a:xfrm>
        </p:spPr>
        <p:txBody>
          <a:bodyPr/>
          <a:lstStyle/>
          <a:p>
            <a:r>
              <a:rPr lang="fr-FR"/>
              <a:t>Budget 2022 : </a:t>
            </a:r>
            <a:r>
              <a:rPr lang="fr-FR" err="1"/>
              <a:t>Supply-chain</a:t>
            </a:r>
            <a:r>
              <a:rPr lang="fr-FR"/>
              <a:t> – stocks nets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B0D86D-5258-448B-90AA-B697FBB010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B2A2FA8A-F5A9-4DCB-ABDE-250CB6607EB4}"/>
              </a:ext>
            </a:extLst>
          </p:cNvPr>
          <p:cNvSpPr txBox="1">
            <a:spLocks/>
          </p:cNvSpPr>
          <p:nvPr/>
        </p:nvSpPr>
        <p:spPr bwMode="gray">
          <a:xfrm>
            <a:off x="431764" y="4454759"/>
            <a:ext cx="8280472" cy="17825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8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fr-FR"/>
          </a:p>
          <a:p>
            <a:pPr lvl="2"/>
            <a:r>
              <a:rPr lang="fr-FR" b="0"/>
              <a:t>Reconstitution des stocks en corrélation avec le niveau d’activité. </a:t>
            </a:r>
          </a:p>
          <a:p>
            <a:pPr lvl="2"/>
            <a:endParaRPr lang="fr-FR" b="0"/>
          </a:p>
          <a:p>
            <a:pPr lvl="2"/>
            <a:r>
              <a:rPr lang="fr-FR" b="0"/>
              <a:t>Un stock à 3,1m€ représentera 3 mois de CA en décembre 2022, dont 1m€ de chutes </a:t>
            </a:r>
            <a:r>
              <a:rPr lang="fr-FR" b="0" err="1"/>
              <a:t>processées</a:t>
            </a:r>
            <a:r>
              <a:rPr lang="fr-FR" b="0"/>
              <a:t> ou encours de </a:t>
            </a:r>
            <a:r>
              <a:rPr lang="fr-FR" b="0" err="1"/>
              <a:t>processing</a:t>
            </a:r>
            <a:r>
              <a:rPr lang="fr-FR" b="0"/>
              <a:t> (temps de cycle 5 à 6 mois)</a:t>
            </a:r>
          </a:p>
          <a:p>
            <a:pPr lvl="2"/>
            <a:endParaRPr lang="fr-FR" b="0"/>
          </a:p>
          <a:p>
            <a:pPr lvl="2"/>
            <a:endParaRPr lang="fr-FR" b="0"/>
          </a:p>
          <a:p>
            <a:pPr marL="0" lvl="2" indent="0">
              <a:buFontTx/>
              <a:buNone/>
            </a:pPr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BBD4713-395B-45D2-A507-00AE74EC42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50" y="1619199"/>
            <a:ext cx="3459361" cy="178255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F11F0A4-29FF-4F09-AC8D-343399B642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2088" y="1352177"/>
            <a:ext cx="4584589" cy="2755631"/>
          </a:xfrm>
          <a:prstGeom prst="rect">
            <a:avLst/>
          </a:prstGeom>
        </p:spPr>
      </p:pic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99A55A5E-32F2-41DD-AB88-5450369896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</p:spTree>
    <p:extLst>
      <p:ext uri="{BB962C8B-B14F-4D97-AF65-F5344CB8AC3E}">
        <p14:creationId xmlns:p14="http://schemas.microsoft.com/office/powerpoint/2010/main" val="557276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34" name="Diapositive think-cell" r:id="rId5" imgW="395" imgH="396" progId="TCLayout.ActiveDocument.1">
                  <p:embed/>
                </p:oleObj>
              </mc:Choice>
              <mc:Fallback>
                <p:oleObj name="Diapositive think-cell" r:id="rId5" imgW="395" imgH="396" progId="TCLayout.ActiveDocument.1">
                  <p:embed/>
                  <p:pic>
                    <p:nvPicPr>
                      <p:cNvPr id="4" name="Obje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624"/>
            <a:ext cx="8508750" cy="497243"/>
          </a:xfrm>
        </p:spPr>
        <p:txBody>
          <a:bodyPr/>
          <a:lstStyle/>
          <a:p>
            <a:r>
              <a:rPr lang="fr-FR"/>
              <a:t>Budget 2022 : Frais généraux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/>
              <a:t>B. 2022 EcoTitanium - CONFIDENTIEL C2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DE103-D5C1-484C-8B16-FD91295F5E7F}"/>
              </a:ext>
            </a:extLst>
          </p:cNvPr>
          <p:cNvSpPr/>
          <p:nvPr/>
        </p:nvSpPr>
        <p:spPr>
          <a:xfrm>
            <a:off x="539550" y="5435919"/>
            <a:ext cx="807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>
              <a:buNone/>
            </a:pPr>
            <a:endParaRPr lang="fr-FR" sz="1100"/>
          </a:p>
          <a:p>
            <a:pPr marL="0" lvl="2" indent="0">
              <a:buNone/>
            </a:pPr>
            <a:endParaRPr lang="fr-FR" sz="1100"/>
          </a:p>
          <a:p>
            <a:pPr marL="0" lvl="2" indent="0">
              <a:buNone/>
            </a:pPr>
            <a:endParaRPr lang="fr-FR" sz="1100"/>
          </a:p>
          <a:p>
            <a:pPr marL="0" lvl="2" indent="0">
              <a:buNone/>
            </a:pPr>
            <a:endParaRPr lang="fr-FR" sz="110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3DD4D0D-1443-46F0-9C93-6215AB0F31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8CF7767-6CE8-4260-832A-2AD21F134F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01" y="1093582"/>
            <a:ext cx="9144000" cy="1848084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F18439D2-E424-4432-9B15-E2B6D4457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70" y="2937224"/>
            <a:ext cx="8618287" cy="3321040"/>
          </a:xfrm>
          <a:ln>
            <a:noFill/>
          </a:ln>
        </p:spPr>
        <p:txBody>
          <a:bodyPr/>
          <a:lstStyle/>
          <a:p>
            <a:pPr lvl="2"/>
            <a:r>
              <a:rPr lang="fr-FR" sz="1200"/>
              <a:t>Frais généraux : </a:t>
            </a:r>
          </a:p>
          <a:p>
            <a:pPr lvl="3"/>
            <a:r>
              <a:rPr lang="fr-FR" sz="1200"/>
              <a:t>	Augmentation principalement liée à la reprise d’une activité complète sur l’année</a:t>
            </a:r>
          </a:p>
          <a:p>
            <a:pPr lvl="3"/>
            <a:r>
              <a:rPr lang="fr-FR" sz="1200"/>
              <a:t>	Nouvelle direction titane en place (refacturée par UKAD)</a:t>
            </a:r>
          </a:p>
          <a:p>
            <a:pPr lvl="3"/>
            <a:endParaRPr lang="fr-FR" sz="1200"/>
          </a:p>
          <a:p>
            <a:pPr lvl="2"/>
            <a:r>
              <a:rPr lang="fr-FR" sz="1200"/>
              <a:t>R&amp;D  : 	Budget annuel estimé à 300k€</a:t>
            </a:r>
          </a:p>
          <a:p>
            <a:pPr marL="819150" lvl="2" indent="-285750">
              <a:buFont typeface="Wingdings" panose="05000000000000000000" pitchFamily="2" charset="2"/>
              <a:buChar char="Ø"/>
            </a:pPr>
            <a:r>
              <a:rPr lang="fr-FR" sz="1200" b="0"/>
              <a:t>Analyses des défauts d’élaboration, qualification de nouveaux fournisseurs (éponges AMIC, éponges standard </a:t>
            </a:r>
            <a:r>
              <a:rPr lang="fr-FR" sz="1200" b="0" err="1"/>
              <a:t>Toho</a:t>
            </a:r>
            <a:r>
              <a:rPr lang="fr-FR" sz="1200" b="0"/>
              <a:t>, nouveaux </a:t>
            </a:r>
            <a:r>
              <a:rPr lang="fr-FR" sz="1200" b="0" err="1"/>
              <a:t>masteralloy</a:t>
            </a:r>
            <a:r>
              <a:rPr lang="fr-FR" sz="1200" b="0"/>
              <a:t>…),</a:t>
            </a:r>
          </a:p>
          <a:p>
            <a:pPr marL="819150" lvl="2" indent="-285750">
              <a:buFont typeface="Wingdings" panose="05000000000000000000" pitchFamily="2" charset="2"/>
              <a:buChar char="Ø"/>
            </a:pPr>
            <a:r>
              <a:rPr lang="fr-FR" sz="1200" b="0"/>
              <a:t>Financement de la thèse qui vient d’être signé par Jérôme Fabre,</a:t>
            </a:r>
          </a:p>
          <a:p>
            <a:pPr marL="819150" lvl="2" indent="-285750">
              <a:buFont typeface="Wingdings" panose="05000000000000000000" pitchFamily="2" charset="2"/>
              <a:buChar char="Ø"/>
            </a:pPr>
            <a:r>
              <a:rPr lang="fr-FR" sz="1200" b="0"/>
              <a:t>Essais que l’on pourra mener sur </a:t>
            </a:r>
            <a:r>
              <a:rPr lang="fr-FR" sz="1200" b="0" err="1"/>
              <a:t>MetaFensch</a:t>
            </a:r>
            <a:r>
              <a:rPr lang="fr-FR" sz="1200" b="0"/>
              <a:t>,</a:t>
            </a:r>
          </a:p>
          <a:p>
            <a:pPr marL="819150" lvl="2" indent="-285750">
              <a:buFont typeface="Wingdings" panose="05000000000000000000" pitchFamily="2" charset="2"/>
              <a:buChar char="Ø"/>
            </a:pPr>
            <a:r>
              <a:rPr lang="fr-FR" sz="1200" b="0"/>
              <a:t>Support au process.</a:t>
            </a:r>
          </a:p>
          <a:p>
            <a:pPr lvl="2"/>
            <a:endParaRPr lang="fr-FR" sz="1200"/>
          </a:p>
          <a:p>
            <a:pPr lvl="2"/>
            <a:r>
              <a:rPr lang="fr-FR" sz="1200"/>
              <a:t>Frais de personnel : + 2ETP</a:t>
            </a:r>
          </a:p>
          <a:p>
            <a:pPr lvl="3"/>
            <a:r>
              <a:rPr lang="fr-FR" sz="1200"/>
              <a:t>	+1 ingénieur projet en janvier 2022,</a:t>
            </a:r>
          </a:p>
          <a:p>
            <a:pPr lvl="3"/>
            <a:r>
              <a:rPr lang="fr-FR" sz="1200"/>
              <a:t>	+1 technicien </a:t>
            </a:r>
            <a:r>
              <a:rPr lang="fr-FR" sz="1200" err="1"/>
              <a:t>supply</a:t>
            </a:r>
            <a:r>
              <a:rPr lang="fr-FR" sz="1200"/>
              <a:t> </a:t>
            </a:r>
            <a:r>
              <a:rPr lang="fr-FR" sz="1200" err="1"/>
              <a:t>chain</a:t>
            </a:r>
            <a:r>
              <a:rPr lang="fr-FR" sz="1200"/>
              <a:t> en juin 2022.</a:t>
            </a:r>
          </a:p>
          <a:p>
            <a:pPr lvl="3"/>
            <a:r>
              <a:rPr lang="fr-FR" sz="1200"/>
              <a:t>	</a:t>
            </a:r>
          </a:p>
          <a:p>
            <a:pPr lvl="3"/>
            <a:r>
              <a:rPr lang="fr-FR" sz="1000"/>
              <a:t>* Les chiffres budget 2021 intégraient les </a:t>
            </a:r>
            <a:r>
              <a:rPr lang="fr-FR" sz="1000" i="1"/>
              <a:t>refacturations de mise à disposition qui sont intégrées en réel au CA divers.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fr-FR" sz="1200" b="0"/>
          </a:p>
          <a:p>
            <a:pPr marL="0" lvl="2" indent="0">
              <a:buNone/>
            </a:pPr>
            <a:endParaRPr lang="fr-FR" sz="1200"/>
          </a:p>
        </p:txBody>
      </p:sp>
      <p:sp>
        <p:nvSpPr>
          <p:cNvPr id="13" name="Espace réservé du pied de page 5">
            <a:extLst>
              <a:ext uri="{FF2B5EF4-FFF2-40B4-BE49-F238E27FC236}">
                <a16:creationId xmlns:a16="http://schemas.microsoft.com/office/drawing/2014/main" id="{3DE0D2F0-B212-402F-B572-77EF7BAABB01}"/>
              </a:ext>
            </a:extLst>
          </p:cNvPr>
          <p:cNvSpPr txBox="1">
            <a:spLocks/>
          </p:cNvSpPr>
          <p:nvPr/>
        </p:nvSpPr>
        <p:spPr bwMode="gray">
          <a:xfrm>
            <a:off x="880376" y="6210970"/>
            <a:ext cx="3420000" cy="44068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lnSpc>
                <a:spcPct val="90000"/>
              </a:lnSpc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</p:spTree>
    <p:extLst>
      <p:ext uri="{BB962C8B-B14F-4D97-AF65-F5344CB8AC3E}">
        <p14:creationId xmlns:p14="http://schemas.microsoft.com/office/powerpoint/2010/main" val="349869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58" name="Diapositive think-cell" r:id="rId5" imgW="395" imgH="396" progId="TCLayout.ActiveDocument.1">
                  <p:embed/>
                </p:oleObj>
              </mc:Choice>
              <mc:Fallback>
                <p:oleObj name="Diapositive think-cell" r:id="rId5" imgW="395" imgH="396" progId="TCLayout.ActiveDocument.1">
                  <p:embed/>
                  <p:pic>
                    <p:nvPicPr>
                      <p:cNvPr id="4" name="Obje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625"/>
            <a:ext cx="8508750" cy="564976"/>
          </a:xfrm>
        </p:spPr>
        <p:txBody>
          <a:bodyPr/>
          <a:lstStyle/>
          <a:p>
            <a:r>
              <a:rPr lang="fr-FR"/>
              <a:t>Budget 2022 : Activité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E46B719D-1048-486F-9033-A17DE0A36779}"/>
              </a:ext>
            </a:extLst>
          </p:cNvPr>
          <p:cNvSpPr txBox="1">
            <a:spLocks/>
          </p:cNvSpPr>
          <p:nvPr/>
        </p:nvSpPr>
        <p:spPr bwMode="gray">
          <a:xfrm>
            <a:off x="1906764" y="1782089"/>
            <a:ext cx="5330472" cy="127464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fr-FR" sz="2800">
                <a:solidFill>
                  <a:schemeClr val="accent2"/>
                </a:solidFill>
              </a:rPr>
              <a:t>Objectif TRS PAM fin 2022 60%</a:t>
            </a:r>
          </a:p>
          <a:p>
            <a:pPr lvl="2"/>
            <a:endParaRPr lang="fr-FR" sz="1200"/>
          </a:p>
          <a:p>
            <a:pPr marL="0" lvl="2" indent="0" algn="ctr">
              <a:buNone/>
            </a:pPr>
            <a:r>
              <a:rPr lang="fr-FR" sz="1200"/>
              <a:t>Objectif qui reste ambitieux au regard du nombre d’opérateurs compétents au redémarrage</a:t>
            </a:r>
          </a:p>
          <a:p>
            <a:pPr lvl="3"/>
            <a:endParaRPr lang="fr-FR" sz="1200"/>
          </a:p>
          <a:p>
            <a:pPr lvl="3"/>
            <a:endParaRPr lang="fr-FR" sz="1200"/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7CCDAB6-C287-4D84-B3E1-4FD9365769FC}"/>
              </a:ext>
            </a:extLst>
          </p:cNvPr>
          <p:cNvGraphicFramePr>
            <a:graphicFrameLocks noGrp="1"/>
          </p:cNvGraphicFramePr>
          <p:nvPr/>
        </p:nvGraphicFramePr>
        <p:xfrm>
          <a:off x="240798" y="3861048"/>
          <a:ext cx="8662404" cy="1889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7468">
                  <a:extLst>
                    <a:ext uri="{9D8B030D-6E8A-4147-A177-3AD203B41FA5}">
                      <a16:colId xmlns:a16="http://schemas.microsoft.com/office/drawing/2014/main" val="3905879639"/>
                    </a:ext>
                  </a:extLst>
                </a:gridCol>
                <a:gridCol w="2887468">
                  <a:extLst>
                    <a:ext uri="{9D8B030D-6E8A-4147-A177-3AD203B41FA5}">
                      <a16:colId xmlns:a16="http://schemas.microsoft.com/office/drawing/2014/main" val="478061332"/>
                    </a:ext>
                  </a:extLst>
                </a:gridCol>
                <a:gridCol w="2887468">
                  <a:extLst>
                    <a:ext uri="{9D8B030D-6E8A-4147-A177-3AD203B41FA5}">
                      <a16:colId xmlns:a16="http://schemas.microsoft.com/office/drawing/2014/main" val="1115949720"/>
                    </a:ext>
                  </a:extLst>
                </a:gridCol>
              </a:tblGrid>
              <a:tr h="361822"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Principales actions</a:t>
                      </a:r>
                    </a:p>
                  </a:txBody>
                  <a:tcPr>
                    <a:solidFill>
                      <a:srgbClr val="F27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Moyens nécessaires à l'atteinte des </a:t>
                      </a:r>
                      <a:r>
                        <a:rPr lang="fr-FR" sz="1100" err="1"/>
                        <a:t>obj</a:t>
                      </a:r>
                      <a:r>
                        <a:rPr lang="fr-FR" sz="1100"/>
                        <a:t>./ Risques identifiés</a:t>
                      </a:r>
                    </a:p>
                  </a:txBody>
                  <a:tcPr>
                    <a:solidFill>
                      <a:srgbClr val="F27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Personne en charge</a:t>
                      </a:r>
                    </a:p>
                  </a:txBody>
                  <a:tcPr>
                    <a:solidFill>
                      <a:srgbClr val="F270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108977"/>
                  </a:ext>
                </a:extLst>
              </a:tr>
              <a:tr h="1139125">
                <a:tc>
                  <a:txBody>
                    <a:bodyPr/>
                    <a:lstStyle/>
                    <a:p>
                      <a:pPr marL="93663" indent="-93663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/>
                        <a:t>Poursuite fiabilisation unité de recyclage hélium</a:t>
                      </a:r>
                    </a:p>
                    <a:p>
                      <a:pPr marL="93663" indent="-93663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/>
                        <a:t>Fiabilisation creuset d’affinage n°2</a:t>
                      </a:r>
                    </a:p>
                    <a:p>
                      <a:pPr marL="93663" indent="-93663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/>
                        <a:t>Amélioration de la « durée de vie » des hublots d’observation</a:t>
                      </a:r>
                    </a:p>
                    <a:p>
                      <a:pPr marL="93663" indent="-93663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/>
                        <a:t>Optimisation des intercampagnes</a:t>
                      </a:r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endParaRPr lang="fr-FR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fr-FR" sz="1000"/>
                        <a:t>Investissement</a:t>
                      </a:r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endParaRPr lang="fr-FR" sz="1000"/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fr-FR" sz="1000"/>
                        <a:t>Achat nouveau creuset d’affinage n°2</a:t>
                      </a:r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endParaRPr lang="fr-FR" sz="1000"/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fr-FR" sz="1000"/>
                        <a:t>Investissement</a:t>
                      </a:r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endParaRPr lang="fr-FR" sz="1000"/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fr-FR" sz="1000"/>
                        <a:t>Organisation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fr-FR" sz="1000"/>
                        <a:t>Responsable maintenance</a:t>
                      </a:r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endParaRPr lang="fr-FR" sz="1000"/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fr-FR" sz="1000"/>
                        <a:t>Responsable maintenance</a:t>
                      </a:r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endParaRPr lang="fr-FR" sz="1000"/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fr-FR" sz="1000"/>
                        <a:t>Responsable production</a:t>
                      </a:r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endParaRPr lang="fr-FR" sz="1000"/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/>
                        <a:t>Responsable production</a:t>
                      </a:r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endParaRPr lang="fr-FR" sz="10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895437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62A08BB3-0ECB-4A6D-BE3A-76ADD0E7698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Espace réservé du pied de page 5">
            <a:extLst>
              <a:ext uri="{FF2B5EF4-FFF2-40B4-BE49-F238E27FC236}">
                <a16:creationId xmlns:a16="http://schemas.microsoft.com/office/drawing/2014/main" id="{6EF5E473-E07A-4ED0-B5AE-F1D93EEA8B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</p:spTree>
    <p:extLst>
      <p:ext uri="{BB962C8B-B14F-4D97-AF65-F5344CB8AC3E}">
        <p14:creationId xmlns:p14="http://schemas.microsoft.com/office/powerpoint/2010/main" val="370936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2" name="Diapositive think-cell" r:id="rId5" imgW="395" imgH="396" progId="TCLayout.ActiveDocument.1">
                  <p:embed/>
                </p:oleObj>
              </mc:Choice>
              <mc:Fallback>
                <p:oleObj name="Diapositive think-cell" r:id="rId5" imgW="395" imgH="396" progId="TCLayout.ActiveDocument.1">
                  <p:embed/>
                  <p:pic>
                    <p:nvPicPr>
                      <p:cNvPr id="4" name="Obje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22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625"/>
            <a:ext cx="8508750" cy="508532"/>
          </a:xfrm>
        </p:spPr>
        <p:txBody>
          <a:bodyPr/>
          <a:lstStyle/>
          <a:p>
            <a:r>
              <a:rPr lang="fr-FR"/>
              <a:t>Budget 2022 : Personnel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EC547A5-29C3-4777-8AE9-575D6C0F3E15}"/>
              </a:ext>
            </a:extLst>
          </p:cNvPr>
          <p:cNvSpPr txBox="1"/>
          <p:nvPr/>
        </p:nvSpPr>
        <p:spPr>
          <a:xfrm>
            <a:off x="539550" y="3573289"/>
            <a:ext cx="8064502" cy="13450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>
                <a:solidFill>
                  <a:schemeClr val="tx2"/>
                </a:solidFill>
              </a:rPr>
              <a:t>Budget effectif réalisé avec l’hypothèse d’un tonnage de 706 t vendues à UKAD basée sur un jalon de poursuite d’activité connu en T4 2021.</a:t>
            </a:r>
          </a:p>
          <a:p>
            <a:pPr algn="just">
              <a:lnSpc>
                <a:spcPct val="150000"/>
              </a:lnSpc>
            </a:pPr>
            <a:endParaRPr lang="fr-FR" sz="140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1400">
                <a:solidFill>
                  <a:schemeClr val="tx2"/>
                </a:solidFill>
              </a:rPr>
              <a:t>Tout retard dans l’annonce de la poursuite d’activité entrainera une perte de tonnage au final. </a:t>
            </a:r>
            <a:endParaRPr lang="fr-FR" sz="1400">
              <a:solidFill>
                <a:schemeClr val="tx2"/>
              </a:solidFill>
              <a:cs typeface="Aria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6FDC368-7A31-4FE0-8D40-7896A2C59F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77FCCB2-D3BB-4D85-8C5B-F4FA319D50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5524" y="1097280"/>
            <a:ext cx="4786681" cy="1697602"/>
          </a:xfrm>
          <a:prstGeom prst="rect">
            <a:avLst/>
          </a:prstGeom>
        </p:spPr>
      </p:pic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AC01A41A-2A68-4F38-AEF6-3482D0645F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</p:spTree>
    <p:extLst>
      <p:ext uri="{BB962C8B-B14F-4D97-AF65-F5344CB8AC3E}">
        <p14:creationId xmlns:p14="http://schemas.microsoft.com/office/powerpoint/2010/main" val="2850921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06" name="Diapositive think-cell" r:id="rId5" imgW="395" imgH="396" progId="TCLayout.ActiveDocument.1">
                  <p:embed/>
                </p:oleObj>
              </mc:Choice>
              <mc:Fallback>
                <p:oleObj name="Diapositive think-cell" r:id="rId5" imgW="395" imgH="396" progId="TCLayout.ActiveDocument.1">
                  <p:embed/>
                  <p:pic>
                    <p:nvPicPr>
                      <p:cNvPr id="4" name="Obje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624"/>
            <a:ext cx="8508750" cy="531109"/>
          </a:xfrm>
        </p:spPr>
        <p:txBody>
          <a:bodyPr/>
          <a:lstStyle/>
          <a:p>
            <a:r>
              <a:rPr lang="fr-FR"/>
              <a:t>Budget 2022 : Capex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524EFC-4AE0-4690-B551-DEFB6E03611C}"/>
              </a:ext>
            </a:extLst>
          </p:cNvPr>
          <p:cNvSpPr txBox="1"/>
          <p:nvPr/>
        </p:nvSpPr>
        <p:spPr>
          <a:xfrm>
            <a:off x="-840671" y="4324142"/>
            <a:ext cx="748883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>
                <a:solidFill>
                  <a:srgbClr val="002060"/>
                </a:solidFill>
              </a:rPr>
              <a:t>Les CAPEX d’EcoTitanium sont de 1 M€ en 2022 (rappel : 1 M€ de réalisé en 2019).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fr-FR" sz="1200" b="1">
              <a:solidFill>
                <a:srgbClr val="00206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FCF57A6-0090-4BC7-AE5E-B8E6CE7131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8B6DD10-466B-47B6-AB24-5955DC8AF5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043" y="874361"/>
            <a:ext cx="8298090" cy="3058550"/>
          </a:xfrm>
          <a:prstGeom prst="rect">
            <a:avLst/>
          </a:prstGeom>
        </p:spPr>
      </p:pic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8BAA6002-F115-4192-B8D5-7EDF221ECF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</p:spTree>
    <p:extLst>
      <p:ext uri="{BB962C8B-B14F-4D97-AF65-F5344CB8AC3E}">
        <p14:creationId xmlns:p14="http://schemas.microsoft.com/office/powerpoint/2010/main" val="336631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0" name="Diapositive think-cell" r:id="rId5" imgW="395" imgH="396" progId="TCLayout.ActiveDocument.1">
                  <p:embed/>
                </p:oleObj>
              </mc:Choice>
              <mc:Fallback>
                <p:oleObj name="Diapositive think-cell" r:id="rId5" imgW="395" imgH="396" progId="TCLayout.ActiveDocument.1">
                  <p:embed/>
                  <p:pic>
                    <p:nvPicPr>
                      <p:cNvPr id="4" name="Obje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625"/>
            <a:ext cx="8508750" cy="508532"/>
          </a:xfrm>
        </p:spPr>
        <p:txBody>
          <a:bodyPr/>
          <a:lstStyle/>
          <a:p>
            <a:r>
              <a:rPr lang="fr-FR"/>
              <a:t>Budget 2022 : Le détail des CAPEX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39550" y="6074171"/>
            <a:ext cx="8064000" cy="323546"/>
          </a:xfrm>
          <a:ln>
            <a:noFill/>
          </a:ln>
        </p:spPr>
        <p:txBody>
          <a:bodyPr/>
          <a:lstStyle/>
          <a:p>
            <a:pPr marL="0" lvl="2" indent="0">
              <a:buNone/>
            </a:pPr>
            <a:r>
              <a:rPr lang="fr-FR" sz="1050"/>
              <a:t>Priorisation donnée à la sécurité et à la fiabilisation des équipements.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10974AD-633B-4172-B8C5-072764D45B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D96F1DD-8289-4F1E-8E53-6DCF1D7E1C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280" y="966787"/>
            <a:ext cx="6689407" cy="4924425"/>
          </a:xfrm>
          <a:prstGeom prst="rect">
            <a:avLst/>
          </a:prstGeom>
        </p:spPr>
      </p:pic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74D289F9-2D66-4B9B-AEDC-36120AB601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</p:spTree>
    <p:extLst>
      <p:ext uri="{BB962C8B-B14F-4D97-AF65-F5344CB8AC3E}">
        <p14:creationId xmlns:p14="http://schemas.microsoft.com/office/powerpoint/2010/main" val="1634019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4" name="Diapositive think-cell" r:id="rId5" imgW="395" imgH="396" progId="TCLayout.ActiveDocument.1">
                  <p:embed/>
                </p:oleObj>
              </mc:Choice>
              <mc:Fallback>
                <p:oleObj name="Diapositive think-cell" r:id="rId5" imgW="395" imgH="396" progId="TCLayout.ActiveDocument.1">
                  <p:embed/>
                  <p:pic>
                    <p:nvPicPr>
                      <p:cNvPr id="4" name="Obje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625"/>
            <a:ext cx="8508750" cy="519820"/>
          </a:xfrm>
        </p:spPr>
        <p:txBody>
          <a:bodyPr/>
          <a:lstStyle/>
          <a:p>
            <a:r>
              <a:rPr lang="fr-FR"/>
              <a:t>Budget 2022 : CASH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2EC3CBC-6CCC-43EA-98D0-183472F27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DF0B4949-ECB3-4282-BD19-180F8D9200FA}"/>
              </a:ext>
            </a:extLst>
          </p:cNvPr>
          <p:cNvSpPr txBox="1">
            <a:spLocks/>
          </p:cNvSpPr>
          <p:nvPr/>
        </p:nvSpPr>
        <p:spPr bwMode="gray">
          <a:xfrm>
            <a:off x="5634911" y="2392578"/>
            <a:ext cx="2907585" cy="357447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8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fr-FR" b="0"/>
              <a:t>La solution de financement externe encours d’analyse 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b="0"/>
              <a:t>Portage de stocks via </a:t>
            </a:r>
            <a:r>
              <a:rPr lang="fr-FR" b="0" err="1"/>
              <a:t>Aérotrade</a:t>
            </a:r>
            <a:endParaRPr lang="fr-FR" b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b="0"/>
              <a:t>Potentiel estimé entre 1,5m€ et 2m€.</a:t>
            </a:r>
          </a:p>
          <a:p>
            <a:pPr lvl="2"/>
            <a:endParaRPr lang="fr-FR" b="0"/>
          </a:p>
          <a:p>
            <a:pPr marL="0" lvl="2" indent="0">
              <a:buNone/>
            </a:pPr>
            <a:r>
              <a:rPr lang="fr-FR" b="0"/>
              <a:t>La continuité d’exploitation nécessitera un apport complémentaire du groupe début 2022.</a:t>
            </a:r>
          </a:p>
          <a:p>
            <a:pPr lvl="2"/>
            <a:endParaRPr lang="fr-FR" b="0"/>
          </a:p>
          <a:p>
            <a:pPr lvl="2"/>
            <a:endParaRPr lang="fr-FR" b="0"/>
          </a:p>
          <a:p>
            <a:pPr marL="0" lvl="2" indent="0">
              <a:buFontTx/>
              <a:buNone/>
            </a:pPr>
            <a:endParaRPr lang="fr-FR"/>
          </a:p>
        </p:txBody>
      </p:sp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4D5B211E-18F6-4F4D-8AD7-B7D36CEE57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6F1B0FE-14CA-48FF-9524-55139AD392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50" y="1120346"/>
            <a:ext cx="4289258" cy="461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08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78" name="Diapositive think-cell" r:id="rId5" imgW="395" imgH="396" progId="TCLayout.ActiveDocument.1">
                  <p:embed/>
                </p:oleObj>
              </mc:Choice>
              <mc:Fallback>
                <p:oleObj name="Diapositive think-cell" r:id="rId5" imgW="395" imgH="396" progId="TCLayout.ActiveDocument.1">
                  <p:embed/>
                  <p:pic>
                    <p:nvPicPr>
                      <p:cNvPr id="4" name="Obje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22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540000" y="126229"/>
            <a:ext cx="8508750" cy="4722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Budget 2022 : KPIs financiers</a:t>
            </a:r>
            <a:br>
              <a:rPr lang="fr-FR"/>
            </a:br>
            <a:r>
              <a:rPr lang="fr-FR"/>
              <a:t>(données chiffrées &amp; principaux commentaires)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727F850-EDF5-47F0-80CF-D5C393821C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332C07B-7D45-4C27-91B6-5033BCBD81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656" y="1081130"/>
            <a:ext cx="6192688" cy="5331894"/>
          </a:xfrm>
          <a:prstGeom prst="rect">
            <a:avLst/>
          </a:prstGeom>
        </p:spPr>
      </p:pic>
      <p:sp>
        <p:nvSpPr>
          <p:cNvPr id="11" name="Espace réservé du pied de page 5">
            <a:extLst>
              <a:ext uri="{FF2B5EF4-FFF2-40B4-BE49-F238E27FC236}">
                <a16:creationId xmlns:a16="http://schemas.microsoft.com/office/drawing/2014/main" id="{851B0230-FFF4-44C3-B454-3C114BC72F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</p:spTree>
    <p:extLst>
      <p:ext uri="{BB962C8B-B14F-4D97-AF65-F5344CB8AC3E}">
        <p14:creationId xmlns:p14="http://schemas.microsoft.com/office/powerpoint/2010/main" val="743840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05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fr-FR"/>
              <a:t>Focus AEROTRADE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-11113"/>
            <a:ext cx="3576638" cy="1735138"/>
          </a:xfrm>
        </p:spPr>
        <p:txBody>
          <a:bodyPr/>
          <a:lstStyle/>
          <a:p>
            <a:r>
              <a:rPr lang="fr-FR"/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00120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91447223-6B10-4611-BA9D-BD865ACB0E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26" name="Diapositive think-cell" r:id="rId5" imgW="395" imgH="394" progId="TCLayout.ActiveDocument.1">
                  <p:embed/>
                </p:oleObj>
              </mc:Choice>
              <mc:Fallback>
                <p:oleObj name="Diapositive think-cell" r:id="rId5" imgW="395" imgH="394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91447223-6B10-4611-BA9D-BD865ACB0E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75C3DB1-036A-4B43-8701-921DFCC0208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1600" b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0"/>
            <a:ext cx="8064000" cy="569843"/>
          </a:xfrm>
        </p:spPr>
        <p:txBody>
          <a:bodyPr/>
          <a:lstStyle/>
          <a:p>
            <a:pPr lvl="2" defTabSz="914400">
              <a:spcBef>
                <a:spcPts val="400"/>
              </a:spcBef>
              <a:buSzPct val="100000"/>
            </a:pPr>
            <a:r>
              <a:rPr lang="fr-FR" sz="2200" b="1">
                <a:solidFill>
                  <a:srgbClr val="1A003B"/>
                </a:solidFill>
                <a:latin typeface="Arial"/>
              </a:rPr>
              <a:t>Focus AEROTRADE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39</a:t>
            </a:fld>
            <a:endParaRPr lang="fr-FR">
              <a:solidFill>
                <a:srgbClr val="FA6414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B2A8FAA-10F8-4918-A5BC-8F9202C9D5D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Espace réservé du pied de page 5">
            <a:extLst>
              <a:ext uri="{FF2B5EF4-FFF2-40B4-BE49-F238E27FC236}">
                <a16:creationId xmlns:a16="http://schemas.microsoft.com/office/drawing/2014/main" id="{C0C2951D-DD91-4A01-B014-84FDDEFF30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E0B2E8-501E-48E5-B21D-4FDAB0BE253E}"/>
              </a:ext>
            </a:extLst>
          </p:cNvPr>
          <p:cNvSpPr txBox="1"/>
          <p:nvPr/>
        </p:nvSpPr>
        <p:spPr>
          <a:xfrm>
            <a:off x="737616" y="838965"/>
            <a:ext cx="7882128" cy="47705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Convention définitive EcoTitanium/ Aerotrade signée en janvier 2022.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Aerotrade</a:t>
            </a:r>
            <a:r>
              <a:rPr lang="fr-FR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obtenu l’accord formel des banques impliquées dans le montage du PGE pour augmenter ses lignes de crédit que tout début février.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 montants alloués par  </a:t>
            </a:r>
            <a:r>
              <a:rPr lang="fr-FR" sz="16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Aerotrade</a:t>
            </a:r>
            <a:r>
              <a:rPr lang="fr-FR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ont été confirmés et sont utilisables depuis mi-février. 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600">
                <a:effectLst/>
                <a:latin typeface="Calibri"/>
                <a:ea typeface="Times New Roman" panose="02020603050405020304" pitchFamily="18" charset="0"/>
                <a:cs typeface="Calibri"/>
              </a:rPr>
              <a:t>850 k€ HT, soit 1020 k€/</a:t>
            </a:r>
            <a:r>
              <a:rPr lang="fr-FR" sz="1600" err="1">
                <a:effectLst/>
                <a:latin typeface="Calibri"/>
                <a:ea typeface="Times New Roman" panose="02020603050405020304" pitchFamily="18" charset="0"/>
                <a:cs typeface="Calibri"/>
              </a:rPr>
              <a:t>TTc</a:t>
            </a:r>
            <a:r>
              <a:rPr lang="fr-FR" sz="1600">
                <a:effectLst/>
                <a:latin typeface="Calibri"/>
                <a:ea typeface="Times New Roman" panose="02020603050405020304" pitchFamily="18" charset="0"/>
                <a:cs typeface="Calibri"/>
              </a:rPr>
              <a:t> par mois, passant à 950 k€ HT à partir de Novembre 2022</a:t>
            </a:r>
            <a:r>
              <a:rPr lang="fr-FR" sz="160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marR="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 besoin estimé par la </a:t>
            </a:r>
            <a:r>
              <a:rPr lang="fr-FR" sz="16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Supply</a:t>
            </a:r>
            <a:r>
              <a:rPr lang="fr-FR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Chain EcoTitanium pour réaliser le budget est inférieur à ce potentiel : 350 à 500 k€ HT par mois.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858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6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858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mise en œuvre pratique butte sur un problème Système d’Information  non identifié dans l’étude préalable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marR="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>
                <a:effectLst/>
                <a:latin typeface="Calibri"/>
                <a:ea typeface="Times New Roman" panose="02020603050405020304" pitchFamily="18" charset="0"/>
                <a:cs typeface="Calibri"/>
              </a:rPr>
              <a:t>La gestion des puces RFID (traçabilité des lots) est </a:t>
            </a:r>
            <a:r>
              <a:rPr lang="fr-FR" sz="1600">
                <a:latin typeface="Calibri"/>
                <a:ea typeface="Times New Roman" panose="02020603050405020304" pitchFamily="18" charset="0"/>
                <a:cs typeface="Calibri"/>
              </a:rPr>
              <a:t>intégrée</a:t>
            </a:r>
            <a:r>
              <a:rPr lang="fr-FR" sz="1600">
                <a:effectLst/>
                <a:latin typeface="Calibri"/>
                <a:ea typeface="Times New Roman" panose="02020603050405020304" pitchFamily="18" charset="0"/>
                <a:cs typeface="Calibri"/>
              </a:rPr>
              <a:t> dans SAP et ne permet pas une mise à la vente des lots</a:t>
            </a:r>
            <a:endParaRPr lang="en-US" sz="1600">
              <a:effectLst/>
              <a:latin typeface="Times New Roman"/>
              <a:ea typeface="Calibri" panose="020F0502020204030204" pitchFamily="34" charset="0"/>
              <a:cs typeface="Calibri"/>
            </a:endParaRPr>
          </a:p>
          <a:p>
            <a:pPr marL="628650" marR="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Une demande de modification/adaptation du système a été formulée  auprès du service Informatique, le sujet est en cours d’instruction.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1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0"/>
            <a:ext cx="8064000" cy="567359"/>
          </a:xfrm>
        </p:spPr>
        <p:txBody>
          <a:bodyPr/>
          <a:lstStyle/>
          <a:p>
            <a:r>
              <a:rPr lang="fr-FR"/>
              <a:t>01- Point industriel - 2022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dirty="0" smtClean="0">
                <a:solidFill>
                  <a:srgbClr val="FA6414"/>
                </a:solidFill>
              </a:rPr>
              <a:pPr/>
              <a:t>4</a:t>
            </a:fld>
            <a:endParaRPr lang="fr-FR">
              <a:solidFill>
                <a:srgbClr val="FA6414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Espace réservé du contenu 10"/>
          <p:cNvSpPr txBox="1">
            <a:spLocks/>
          </p:cNvSpPr>
          <p:nvPr/>
        </p:nvSpPr>
        <p:spPr bwMode="gray">
          <a:xfrm>
            <a:off x="503547" y="701900"/>
            <a:ext cx="8136903" cy="56138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r>
              <a:rPr lang="fr-FR">
                <a:solidFill>
                  <a:srgbClr val="1A003B"/>
                </a:solidFill>
                <a:sym typeface="Wingdings" panose="05000000000000000000" pitchFamily="2" charset="2"/>
              </a:rPr>
              <a:t> </a:t>
            </a: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endParaRPr lang="fr-FR">
              <a:solidFill>
                <a:srgbClr val="1A003B"/>
              </a:solidFill>
              <a:sym typeface="Wingdings" panose="05000000000000000000" pitchFamily="2" charset="2"/>
            </a:endParaRP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endParaRPr lang="fr-FR">
              <a:solidFill>
                <a:srgbClr val="1A003B"/>
              </a:solidFill>
              <a:sym typeface="Wingdings" panose="05000000000000000000" pitchFamily="2" charset="2"/>
            </a:endParaRP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endParaRPr lang="fr-FR">
              <a:solidFill>
                <a:srgbClr val="1A003B"/>
              </a:solidFill>
              <a:sym typeface="Wingdings" panose="05000000000000000000" pitchFamily="2" charset="2"/>
            </a:endParaRP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endParaRPr lang="fr-FR">
              <a:solidFill>
                <a:srgbClr val="1A003B"/>
              </a:solidFill>
              <a:sym typeface="Wingdings" panose="05000000000000000000" pitchFamily="2" charset="2"/>
            </a:endParaRP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endParaRPr lang="fr-FR">
              <a:solidFill>
                <a:srgbClr val="1A003B"/>
              </a:solidFill>
              <a:sym typeface="Wingdings" panose="05000000000000000000" pitchFamily="2" charset="2"/>
            </a:endParaRPr>
          </a:p>
        </p:txBody>
      </p:sp>
      <p:sp>
        <p:nvSpPr>
          <p:cNvPr id="9" name="Espace réservé du contenu 10">
            <a:extLst>
              <a:ext uri="{FF2B5EF4-FFF2-40B4-BE49-F238E27FC236}">
                <a16:creationId xmlns:a16="http://schemas.microsoft.com/office/drawing/2014/main" id="{B7B28192-BF88-4792-B0EF-90427B4CBF55}"/>
              </a:ext>
            </a:extLst>
          </p:cNvPr>
          <p:cNvSpPr txBox="1">
            <a:spLocks/>
          </p:cNvSpPr>
          <p:nvPr/>
        </p:nvSpPr>
        <p:spPr bwMode="gray">
          <a:xfrm>
            <a:off x="162488" y="774419"/>
            <a:ext cx="8286568" cy="56138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just"/>
            <a:r>
              <a:rPr lang="fr-FR" sz="1600">
                <a:solidFill>
                  <a:srgbClr val="1A003B"/>
                </a:solidFill>
                <a:sym typeface="Wingdings" panose="05000000000000000000" pitchFamily="2" charset="2"/>
              </a:rPr>
              <a:t>Sécurité</a:t>
            </a:r>
          </a:p>
          <a:p>
            <a:pPr marL="1004888" lvl="4" indent="-285750" algn="just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  <a:sym typeface="Wingdings" panose="05000000000000000000" pitchFamily="2" charset="2"/>
              </a:rPr>
              <a:t>TF1 = 0 depuis plus de 2 ans,</a:t>
            </a:r>
          </a:p>
          <a:p>
            <a:pPr marL="1004888" lvl="4" indent="-285750" algn="just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DB001A"/>
                </a:solidFill>
                <a:sym typeface="Wingdings" panose="05000000000000000000" pitchFamily="2" charset="2"/>
              </a:rPr>
              <a:t>TF2 = 17.6 1 ASA</a:t>
            </a:r>
          </a:p>
          <a:p>
            <a:pPr marL="1004888" lvl="4" indent="-285750" algn="just">
              <a:buFont typeface="Arial" panose="020B0604020202020204" pitchFamily="34" charset="0"/>
              <a:buChar char="•"/>
            </a:pPr>
            <a:endParaRPr lang="fr-FR">
              <a:solidFill>
                <a:srgbClr val="DB001A"/>
              </a:solidFill>
              <a:sym typeface="Wingdings" panose="05000000000000000000" pitchFamily="2" charset="2"/>
            </a:endParaRP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  <a:sym typeface="Wingdings" panose="05000000000000000000" pitchFamily="2" charset="2"/>
              </a:rPr>
              <a:t>Renouvèlement certification EN9100.</a:t>
            </a: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endParaRPr lang="fr-FR">
              <a:solidFill>
                <a:srgbClr val="1A003B"/>
              </a:solidFill>
              <a:sym typeface="Wingdings" panose="05000000000000000000" pitchFamily="2" charset="2"/>
            </a:endParaRP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  <a:sym typeface="Wingdings" panose="05000000000000000000" pitchFamily="2" charset="2"/>
              </a:rPr>
              <a:t>Amélioration de la fiabilité de notre four plasma : </a:t>
            </a:r>
          </a:p>
          <a:p>
            <a:pPr marL="1004888" lvl="4" indent="-285750" algn="just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  <a:sym typeface="Wingdings" panose="05000000000000000000" pitchFamily="2" charset="2"/>
              </a:rPr>
              <a:t>plusieurs campagnes à 4 ou 5 électrodes en continue,</a:t>
            </a:r>
          </a:p>
          <a:p>
            <a:pPr lvl="4" indent="0" algn="just">
              <a:buNone/>
            </a:pPr>
            <a:endParaRPr lang="fr-FR">
              <a:solidFill>
                <a:srgbClr val="1A003B"/>
              </a:solidFill>
              <a:sym typeface="Wingdings" panose="05000000000000000000" pitchFamily="2" charset="2"/>
            </a:endParaRP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  <a:sym typeface="Wingdings" panose="05000000000000000000" pitchFamily="2" charset="2"/>
              </a:rPr>
              <a:t>Amélioration de la fiabilité de notre installation de préparation de charge, suite actions d’amélioration sur notre solveur, et interface avec MES, sur les charges copeaux et massifs</a:t>
            </a: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endParaRPr lang="fr-FR">
              <a:solidFill>
                <a:srgbClr val="1A003B"/>
              </a:solidFill>
              <a:sym typeface="Wingdings" panose="05000000000000000000" pitchFamily="2" charset="2"/>
            </a:endParaRP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Notre prochain objectif est de passer à une capacité de 12 lingots par mois, puis 20 lingots par mois, après adaptation de notre main d’œuvre pour être capable de fonctionner en parallèle sur les différentes installations</a:t>
            </a: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endParaRPr lang="fr-FR">
              <a:solidFill>
                <a:srgbClr val="1A003B"/>
              </a:solidFill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De nouveaux contrats matière première doivent maintenant être mis en place:</a:t>
            </a: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Contrats avec processeurs, copeaux et massif, garantissant réservation de capacité, délais et prix.</a:t>
            </a: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Contrat pour nos livraisons d’éponges, basé sur notre </a:t>
            </a:r>
            <a:r>
              <a:rPr lang="fr-FR" err="1">
                <a:solidFill>
                  <a:srgbClr val="1A003B"/>
                </a:solidFill>
              </a:rPr>
              <a:t>forecast</a:t>
            </a:r>
            <a:r>
              <a:rPr lang="fr-FR">
                <a:solidFill>
                  <a:srgbClr val="1A003B"/>
                </a:solidFill>
              </a:rPr>
              <a:t> 2022</a:t>
            </a:r>
          </a:p>
          <a:p>
            <a:pPr marL="1004888" lvl="4" indent="-285750" algn="just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Diversification de nos sources d’éponge : Essais et lancements de qualification en cours</a:t>
            </a:r>
          </a:p>
          <a:p>
            <a:pPr lvl="3" algn="just"/>
            <a:endParaRPr lang="fr-FR">
              <a:solidFill>
                <a:srgbClr val="1A003B"/>
              </a:solidFill>
            </a:endParaRP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Pour les volumes du budget 2022, notre capacité d’approvisionnement en </a:t>
            </a:r>
            <a:r>
              <a:rPr lang="fr-FR" err="1">
                <a:solidFill>
                  <a:srgbClr val="1A003B"/>
                </a:solidFill>
              </a:rPr>
              <a:t>Reverts</a:t>
            </a:r>
            <a:r>
              <a:rPr lang="fr-FR">
                <a:solidFill>
                  <a:srgbClr val="1A003B"/>
                </a:solidFill>
              </a:rPr>
              <a:t> internes ne sera pas suffisant, et cet approvisionnement devra être complété par le marché.  Contrats à prévoir avec nos fournisseurs.</a:t>
            </a: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endParaRPr lang="fr-FR">
              <a:solidFill>
                <a:srgbClr val="1A003B"/>
              </a:solidFill>
              <a:sym typeface="Wingdings" panose="05000000000000000000" pitchFamily="2" charset="2"/>
            </a:endParaRPr>
          </a:p>
          <a:p>
            <a:pPr lvl="3" algn="just"/>
            <a:endParaRPr lang="fr-FR">
              <a:solidFill>
                <a:srgbClr val="1A003B"/>
              </a:solidFill>
              <a:sym typeface="Wingdings" panose="05000000000000000000" pitchFamily="2" charset="2"/>
            </a:endParaRP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endParaRPr lang="fr-FR">
              <a:solidFill>
                <a:srgbClr val="1A003B"/>
              </a:solidFill>
              <a:sym typeface="Wingdings" panose="05000000000000000000" pitchFamily="2" charset="2"/>
            </a:endParaRPr>
          </a:p>
          <a:p>
            <a:pPr lvl="3" algn="just"/>
            <a:endParaRPr lang="fr-FR">
              <a:solidFill>
                <a:srgbClr val="1A003B"/>
              </a:solidFill>
              <a:sym typeface="Wingdings" panose="05000000000000000000" pitchFamily="2" charset="2"/>
            </a:endParaRPr>
          </a:p>
        </p:txBody>
      </p:sp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57423700-7F38-4725-B74F-F3686AC1370C}"/>
              </a:ext>
            </a:extLst>
          </p:cNvPr>
          <p:cNvSpPr txBox="1">
            <a:spLocks/>
          </p:cNvSpPr>
          <p:nvPr/>
        </p:nvSpPr>
        <p:spPr bwMode="gray">
          <a:xfrm>
            <a:off x="923048" y="6156106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lnSpc>
                <a:spcPct val="90000"/>
              </a:lnSpc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99E9B7-55EF-4072-B0D9-D795F20B7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881" y="511740"/>
            <a:ext cx="3514551" cy="216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35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06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fr-FR"/>
              <a:t>Questions diverses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-11113"/>
            <a:ext cx="3576638" cy="1735138"/>
          </a:xfrm>
        </p:spPr>
        <p:txBody>
          <a:bodyPr/>
          <a:lstStyle/>
          <a:p>
            <a:r>
              <a:rPr lang="fr-FR"/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37352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07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fr-FR"/>
              <a:t>Annexes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-11113"/>
            <a:ext cx="3576638" cy="1735138"/>
          </a:xfrm>
        </p:spPr>
        <p:txBody>
          <a:bodyPr/>
          <a:lstStyle/>
          <a:p>
            <a:r>
              <a:rPr lang="fr-FR"/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49447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0"/>
            <a:ext cx="8064000" cy="567359"/>
          </a:xfrm>
        </p:spPr>
        <p:txBody>
          <a:bodyPr/>
          <a:lstStyle/>
          <a:p>
            <a:r>
              <a:rPr lang="fr-FR"/>
              <a:t>07- Investissements listés à date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42</a:t>
            </a:fld>
            <a:endParaRPr lang="fr-FR">
              <a:solidFill>
                <a:srgbClr val="FA6414"/>
              </a:solidFill>
            </a:endParaRPr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Espace réservé du contenu 10"/>
          <p:cNvSpPr txBox="1">
            <a:spLocks/>
          </p:cNvSpPr>
          <p:nvPr/>
        </p:nvSpPr>
        <p:spPr bwMode="gray">
          <a:xfrm>
            <a:off x="503548" y="637525"/>
            <a:ext cx="8459699" cy="58678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endParaRPr lang="fr-FR">
              <a:sym typeface="Wingdings" panose="05000000000000000000" pitchFamily="2" charset="2"/>
            </a:endParaRPr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E6382F22-0C09-4CF8-9ADC-380D73B49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98999"/>
            <a:ext cx="8570384" cy="5193683"/>
          </a:xfrm>
        </p:spPr>
        <p:txBody>
          <a:bodyPr/>
          <a:lstStyle/>
          <a:p>
            <a:pPr marL="269875" lvl="2" indent="-269875" algn="just"/>
            <a:r>
              <a:rPr lang="fr-FR" b="0">
                <a:solidFill>
                  <a:srgbClr val="1A003B"/>
                </a:solidFill>
                <a:cs typeface="Arial"/>
              </a:rPr>
              <a:t>Montant total : 1039 k€</a:t>
            </a:r>
          </a:p>
          <a:p>
            <a:endParaRPr lang="fr-FR" sz="150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D2FF621-63DD-4BE0-A7C2-5DEC4385B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338011"/>
              </p:ext>
            </p:extLst>
          </p:nvPr>
        </p:nvGraphicFramePr>
        <p:xfrm>
          <a:off x="539550" y="1286691"/>
          <a:ext cx="7633408" cy="5021137"/>
        </p:xfrm>
        <a:graphic>
          <a:graphicData uri="http://schemas.openxmlformats.org/drawingml/2006/table">
            <a:tbl>
              <a:tblPr/>
              <a:tblGrid>
                <a:gridCol w="876785">
                  <a:extLst>
                    <a:ext uri="{9D8B030D-6E8A-4147-A177-3AD203B41FA5}">
                      <a16:colId xmlns:a16="http://schemas.microsoft.com/office/drawing/2014/main" val="1792962266"/>
                    </a:ext>
                  </a:extLst>
                </a:gridCol>
                <a:gridCol w="4717037">
                  <a:extLst>
                    <a:ext uri="{9D8B030D-6E8A-4147-A177-3AD203B41FA5}">
                      <a16:colId xmlns:a16="http://schemas.microsoft.com/office/drawing/2014/main" val="1296880906"/>
                    </a:ext>
                  </a:extLst>
                </a:gridCol>
                <a:gridCol w="978216">
                  <a:extLst>
                    <a:ext uri="{9D8B030D-6E8A-4147-A177-3AD203B41FA5}">
                      <a16:colId xmlns:a16="http://schemas.microsoft.com/office/drawing/2014/main" val="1552678016"/>
                    </a:ext>
                  </a:extLst>
                </a:gridCol>
                <a:gridCol w="1061370">
                  <a:extLst>
                    <a:ext uri="{9D8B030D-6E8A-4147-A177-3AD203B41FA5}">
                      <a16:colId xmlns:a16="http://schemas.microsoft.com/office/drawing/2014/main" val="474409416"/>
                    </a:ext>
                  </a:extLst>
                </a:gridCol>
              </a:tblGrid>
              <a:tr h="4491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Rubrique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estimé (k€)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61009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Changement bande UPB par vis sans fin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693584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 passerelle de contrôle des chargeurs rotatifs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48572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Uniformiser les accessoires des aspirateurs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Productivité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99774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Nouveaux hublots diffuseur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Productivité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431698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Platelage du creuset (1)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681281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Poteyage lingotière VAR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021576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Achat creuset d'affinage n°2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Fiabilité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347692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jeux de 40 futs pour stockage briquette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Productivité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784665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racks de stockage pour charge (1 en cours de consultation)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Productivité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701518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 manipulateur de torche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Fiabilité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930388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Passerelles de contrôle chambre d'extraction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207429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Isolation phonique de la facade EST du bâtiment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528171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lingotière VAR (1 à minima est nécessaire)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Fiabilité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175614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Mise en place d'un PC de suivie supervision sous UPB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Productivité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322917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Pompes hydrauliques PAM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Fiabilité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543446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Vérin presse complet (point à faire)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Fiabilité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866008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Self de rechange groupe de puissance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Fiabilité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258381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Sécheur He de rechange (6k€)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Fiabilité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608219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Remplacement analyseurs Hydrogène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Fiabilité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989544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Lignes de vie pour intervention torches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367656"/>
                  </a:ext>
                </a:extLst>
              </a:tr>
              <a:tr h="1750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Sécurisation PAM (organe de consignation entre four et filtre à poussière)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42446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Entretien compresseur Hélium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Fiabilité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333594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Ajout supervision PAM pour libérer ETP maintenance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Productivité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002370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base VAR pré-usiné en stock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Productivité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903634"/>
                  </a:ext>
                </a:extLst>
              </a:tr>
              <a:tr h="1497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DSI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Productivité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271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394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0"/>
            <a:ext cx="8064000" cy="567359"/>
          </a:xfrm>
        </p:spPr>
        <p:txBody>
          <a:bodyPr/>
          <a:lstStyle/>
          <a:p>
            <a:r>
              <a:rPr lang="fr-FR"/>
              <a:t>07- Investissements Premium </a:t>
            </a:r>
            <a:r>
              <a:rPr lang="fr-FR" err="1"/>
              <a:t>Quality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43</a:t>
            </a:fld>
            <a:endParaRPr lang="fr-FR">
              <a:solidFill>
                <a:srgbClr val="FA6414"/>
              </a:solidFill>
            </a:endParaRPr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Espace réservé du contenu 10"/>
          <p:cNvSpPr txBox="1">
            <a:spLocks/>
          </p:cNvSpPr>
          <p:nvPr/>
        </p:nvSpPr>
        <p:spPr bwMode="gray">
          <a:xfrm>
            <a:off x="503548" y="637525"/>
            <a:ext cx="8459699" cy="58678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endParaRPr lang="fr-FR">
              <a:sym typeface="Wingdings" panose="05000000000000000000" pitchFamily="2" charset="2"/>
            </a:endParaRPr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E6382F22-0C09-4CF8-9ADC-380D73B49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98999"/>
            <a:ext cx="8570384" cy="5193683"/>
          </a:xfrm>
        </p:spPr>
        <p:txBody>
          <a:bodyPr/>
          <a:lstStyle/>
          <a:p>
            <a:pPr marL="269875" lvl="2" indent="-269875" algn="just"/>
            <a:r>
              <a:rPr lang="fr-FR" b="0">
                <a:solidFill>
                  <a:srgbClr val="1A003B"/>
                </a:solidFill>
                <a:cs typeface="Arial"/>
              </a:rPr>
              <a:t>Montant supplémentaire : 886 k€</a:t>
            </a:r>
          </a:p>
          <a:p>
            <a:endParaRPr lang="fr-FR" sz="150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813AEFF-F94C-401B-AA20-9C1961574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038038"/>
              </p:ext>
            </p:extLst>
          </p:nvPr>
        </p:nvGraphicFramePr>
        <p:xfrm>
          <a:off x="539749" y="1370618"/>
          <a:ext cx="7475362" cy="4479003"/>
        </p:xfrm>
        <a:graphic>
          <a:graphicData uri="http://schemas.openxmlformats.org/drawingml/2006/table">
            <a:tbl>
              <a:tblPr/>
              <a:tblGrid>
                <a:gridCol w="858632">
                  <a:extLst>
                    <a:ext uri="{9D8B030D-6E8A-4147-A177-3AD203B41FA5}">
                      <a16:colId xmlns:a16="http://schemas.microsoft.com/office/drawing/2014/main" val="3329088525"/>
                    </a:ext>
                  </a:extLst>
                </a:gridCol>
                <a:gridCol w="4549237">
                  <a:extLst>
                    <a:ext uri="{9D8B030D-6E8A-4147-A177-3AD203B41FA5}">
                      <a16:colId xmlns:a16="http://schemas.microsoft.com/office/drawing/2014/main" val="559684216"/>
                    </a:ext>
                  </a:extLst>
                </a:gridCol>
                <a:gridCol w="1028097">
                  <a:extLst>
                    <a:ext uri="{9D8B030D-6E8A-4147-A177-3AD203B41FA5}">
                      <a16:colId xmlns:a16="http://schemas.microsoft.com/office/drawing/2014/main" val="791169943"/>
                    </a:ext>
                  </a:extLst>
                </a:gridCol>
                <a:gridCol w="1039396">
                  <a:extLst>
                    <a:ext uri="{9D8B030D-6E8A-4147-A177-3AD203B41FA5}">
                      <a16:colId xmlns:a16="http://schemas.microsoft.com/office/drawing/2014/main" val="2257815112"/>
                    </a:ext>
                  </a:extLst>
                </a:gridCol>
              </a:tblGrid>
              <a:tr h="5565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Rubrique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total estimé (k€)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450004"/>
                  </a:ext>
                </a:extLst>
              </a:tr>
              <a:tr h="185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Cloisonnement des flux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823333"/>
                  </a:ext>
                </a:extLst>
              </a:tr>
              <a:tr h="185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Equipement de nettoyage PAM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827837"/>
                  </a:ext>
                </a:extLst>
              </a:tr>
              <a:tr h="185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Toit pour ascenseurs à fut au PAM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575381"/>
                  </a:ext>
                </a:extLst>
              </a:tr>
              <a:tr h="185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Toit pour chargement caisses au PAM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503145"/>
                  </a:ext>
                </a:extLst>
              </a:tr>
              <a:tr h="185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Contrôle et nettoyage rotary feeder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704161"/>
                  </a:ext>
                </a:extLst>
              </a:tr>
              <a:tr h="185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Reconception vibrant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223851"/>
                  </a:ext>
                </a:extLst>
              </a:tr>
              <a:tr h="185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Hublots "Pin hole"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043131"/>
                  </a:ext>
                </a:extLst>
              </a:tr>
              <a:tr h="185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Nouvelle caméra + pyromètre + prestation analyse d’image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675042"/>
                  </a:ext>
                </a:extLst>
              </a:tr>
              <a:tr h="185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Régulation vitesse de poussée des caisses au PAM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80870"/>
                  </a:ext>
                </a:extLst>
              </a:tr>
              <a:tr h="185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Modif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épaulement tige d'accroche au VAR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572064"/>
                  </a:ext>
                </a:extLst>
              </a:tr>
              <a:tr h="185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 vitesse de fusion briquettes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933439"/>
                  </a:ext>
                </a:extLst>
              </a:tr>
              <a:tr h="185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quarantaine + zone de mise en vente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213258"/>
                  </a:ext>
                </a:extLst>
              </a:tr>
              <a:tr h="185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Rack de stockage éponges standard et PQ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40724"/>
                  </a:ext>
                </a:extLst>
              </a:tr>
              <a:tr h="185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Disposer d'une pince à fût pour le chariot copeaux/éponges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686722"/>
                  </a:ext>
                </a:extLst>
              </a:tr>
              <a:tr h="185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Caisses inox ou alu pour les copeaux provenant du processeur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976272"/>
                  </a:ext>
                </a:extLst>
              </a:tr>
              <a:tr h="2117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 de la pollution sur les ascenseurs et basculeurs UPB et PAM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482154"/>
                  </a:ext>
                </a:extLst>
              </a:tr>
              <a:tr h="185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Disposer d'équipement de nettoyage sur chaque installation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172708"/>
                  </a:ext>
                </a:extLst>
              </a:tr>
              <a:tr h="185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vérification éclairée pour contrôle visuel des éponges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757987"/>
                  </a:ext>
                </a:extLst>
              </a:tr>
              <a:tr h="185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Nouveau couvercle de caisses TiCP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462349"/>
                  </a:ext>
                </a:extLst>
              </a:tr>
              <a:tr h="185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Matériel pour gestion des interventions de production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371788"/>
                  </a:ext>
                </a:extLst>
              </a:tr>
              <a:tr h="185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Matériel pour gestion des interventions de maintenance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77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5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gray">
          <a:xfrm>
            <a:off x="237896" y="-162495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Planification Elaboration EcoTitanium</a:t>
            </a:r>
          </a:p>
          <a:p>
            <a:r>
              <a:rPr lang="fr-FR"/>
              <a:t>Sécurisation source Eponge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F1CE4F67-C909-41C5-8938-A82741647200}"/>
              </a:ext>
            </a:extLst>
          </p:cNvPr>
          <p:cNvSpPr txBox="1">
            <a:spLocks/>
          </p:cNvSpPr>
          <p:nvPr/>
        </p:nvSpPr>
        <p:spPr bwMode="gray">
          <a:xfrm>
            <a:off x="653733" y="6166379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dirty="0"/>
              <a:pPr/>
              <a:t>5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F806E84-174A-4974-AE80-248AB2C0EC95}"/>
              </a:ext>
            </a:extLst>
          </p:cNvPr>
          <p:cNvSpPr txBox="1"/>
          <p:nvPr/>
        </p:nvSpPr>
        <p:spPr>
          <a:xfrm>
            <a:off x="8243999" y="74189"/>
            <a:ext cx="786659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0">
                <a:solidFill>
                  <a:schemeClr val="tx2"/>
                </a:solidFill>
              </a:rPr>
              <a:t>Actualisé </a:t>
            </a:r>
          </a:p>
          <a:p>
            <a:pPr algn="ctr"/>
            <a:r>
              <a:rPr lang="fr-FR" sz="900">
                <a:solidFill>
                  <a:schemeClr val="tx2"/>
                </a:solidFill>
              </a:rPr>
              <a:t>le </a:t>
            </a:r>
            <a:r>
              <a:rPr lang="fr-FR" sz="900" b="1">
                <a:solidFill>
                  <a:schemeClr val="tx2"/>
                </a:solidFill>
              </a:rPr>
              <a:t>15 Fév</a:t>
            </a:r>
            <a:r>
              <a:rPr lang="fr-FR" sz="900">
                <a:solidFill>
                  <a:schemeClr val="tx2"/>
                </a:solidFill>
              </a:rPr>
              <a:t>. 2022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614CDC97-FAEA-4182-83B3-B39FC848D0C0}"/>
              </a:ext>
            </a:extLst>
          </p:cNvPr>
          <p:cNvSpPr txBox="1">
            <a:spLocks/>
          </p:cNvSpPr>
          <p:nvPr/>
        </p:nvSpPr>
        <p:spPr bwMode="gray">
          <a:xfrm>
            <a:off x="3167455" y="5024926"/>
            <a:ext cx="1351205" cy="8141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36000" tIns="36000" rIns="36000" bIns="0" rtlCol="0" anchor="t" anchorCtr="0">
            <a:noAutofit/>
          </a:bodyPr>
          <a:lstStyle>
            <a:defPPr>
              <a:defRPr lang="fr-FR"/>
            </a:defPPr>
            <a:lvl1pPr marL="317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/>
            </a:lvl2pPr>
            <a:lvl3pPr marL="270000" indent="-270000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baseline="0"/>
            </a:lvl3pPr>
            <a:lvl4pPr marL="27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/>
            </a:lvl4pPr>
            <a:lvl5pPr marL="719138" indent="-269875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/>
            </a:lvl5pPr>
            <a:lvl6pPr marL="1081088" indent="-17938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FR" sz="1000"/>
              <a:t>Nous attendons le plan de livraison d’</a:t>
            </a:r>
            <a:r>
              <a:rPr lang="fr-FR" sz="1000">
                <a:solidFill>
                  <a:schemeClr val="accent2"/>
                </a:solidFill>
              </a:rPr>
              <a:t>UKTMP </a:t>
            </a:r>
            <a:r>
              <a:rPr lang="fr-FR" sz="1000"/>
              <a:t>pour confirmer cette partie.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222ED9A-713A-4BE6-80C8-87AC8E184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282" y="4496158"/>
            <a:ext cx="142592" cy="17824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EEDE536-0864-484E-AEAE-26CD91C71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" y="1469239"/>
            <a:ext cx="9144000" cy="3482657"/>
          </a:xfrm>
          <a:prstGeom prst="rect">
            <a:avLst/>
          </a:prstGeom>
        </p:spPr>
      </p:pic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CAA3B090-5B9A-42BD-9907-F877F7C0C5BF}"/>
              </a:ext>
            </a:extLst>
          </p:cNvPr>
          <p:cNvSpPr txBox="1">
            <a:spLocks/>
          </p:cNvSpPr>
          <p:nvPr/>
        </p:nvSpPr>
        <p:spPr bwMode="gray">
          <a:xfrm>
            <a:off x="2217699" y="785537"/>
            <a:ext cx="1194771" cy="75673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36000" tIns="36000" rIns="36000" bIns="0" rtlCol="0" anchor="t" anchorCtr="0">
            <a:noAutofit/>
          </a:bodyPr>
          <a:lstStyle>
            <a:defPPr>
              <a:defRPr lang="fr-FR"/>
            </a:defPPr>
            <a:lvl1pPr marL="317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/>
            </a:lvl2pPr>
            <a:lvl3pPr marL="270000" indent="-270000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baseline="0"/>
            </a:lvl3pPr>
            <a:lvl4pPr marL="27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/>
            </a:lvl4pPr>
            <a:lvl5pPr marL="719138" indent="-269875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/>
            </a:lvl5pPr>
            <a:lvl6pPr marL="1081088" indent="-17938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FR" sz="1000">
                <a:solidFill>
                  <a:schemeClr val="accent2"/>
                </a:solidFill>
              </a:rPr>
              <a:t>Eponges AMIC</a:t>
            </a:r>
          </a:p>
          <a:p>
            <a:r>
              <a:rPr lang="fr-FR" sz="1000"/>
              <a:t>Prévu </a:t>
            </a:r>
            <a:r>
              <a:rPr lang="fr-FR" sz="1000">
                <a:solidFill>
                  <a:schemeClr val="accent2"/>
                </a:solidFill>
              </a:rPr>
              <a:t>S13</a:t>
            </a:r>
          </a:p>
          <a:p>
            <a:r>
              <a:rPr lang="fr-FR" sz="1000"/>
              <a:t>Finalité</a:t>
            </a:r>
            <a:r>
              <a:rPr lang="fr-FR" sz="1000">
                <a:solidFill>
                  <a:schemeClr val="accent2"/>
                </a:solidFill>
              </a:rPr>
              <a:t> AIRBUS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3727EA5-CACA-49B6-AEBE-71FB5622AA43}"/>
              </a:ext>
            </a:extLst>
          </p:cNvPr>
          <p:cNvCxnSpPr>
            <a:cxnSpLocks/>
            <a:stCxn id="23" idx="2"/>
            <a:endCxn id="32" idx="1"/>
          </p:cNvCxnSpPr>
          <p:nvPr/>
        </p:nvCxnSpPr>
        <p:spPr>
          <a:xfrm>
            <a:off x="2815085" y="1542269"/>
            <a:ext cx="1027972" cy="1501099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1A3B704-C2C0-419F-92C0-D9BA39B13E8D}"/>
              </a:ext>
            </a:extLst>
          </p:cNvPr>
          <p:cNvSpPr/>
          <p:nvPr/>
        </p:nvSpPr>
        <p:spPr>
          <a:xfrm>
            <a:off x="3105301" y="2638713"/>
            <a:ext cx="6061385" cy="1024222"/>
          </a:xfrm>
          <a:prstGeom prst="rect">
            <a:avLst/>
          </a:prstGeom>
          <a:solidFill>
            <a:schemeClr val="accent4">
              <a:lumMod val="10000"/>
              <a:lumOff val="90000"/>
              <a:alpha val="32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3706926935">
                  <a:custGeom>
                    <a:avLst/>
                    <a:gdLst>
                      <a:gd name="connsiteX0" fmla="*/ 0 w 4299144"/>
                      <a:gd name="connsiteY0" fmla="*/ 0 h 268423"/>
                      <a:gd name="connsiteX1" fmla="*/ 623376 w 4299144"/>
                      <a:gd name="connsiteY1" fmla="*/ 0 h 268423"/>
                      <a:gd name="connsiteX2" fmla="*/ 1246752 w 4299144"/>
                      <a:gd name="connsiteY2" fmla="*/ 0 h 268423"/>
                      <a:gd name="connsiteX3" fmla="*/ 1827136 w 4299144"/>
                      <a:gd name="connsiteY3" fmla="*/ 0 h 268423"/>
                      <a:gd name="connsiteX4" fmla="*/ 2364529 w 4299144"/>
                      <a:gd name="connsiteY4" fmla="*/ 0 h 268423"/>
                      <a:gd name="connsiteX5" fmla="*/ 2815939 w 4299144"/>
                      <a:gd name="connsiteY5" fmla="*/ 0 h 268423"/>
                      <a:gd name="connsiteX6" fmla="*/ 3267349 w 4299144"/>
                      <a:gd name="connsiteY6" fmla="*/ 0 h 268423"/>
                      <a:gd name="connsiteX7" fmla="*/ 3718760 w 4299144"/>
                      <a:gd name="connsiteY7" fmla="*/ 0 h 268423"/>
                      <a:gd name="connsiteX8" fmla="*/ 4299144 w 4299144"/>
                      <a:gd name="connsiteY8" fmla="*/ 0 h 268423"/>
                      <a:gd name="connsiteX9" fmla="*/ 4299144 w 4299144"/>
                      <a:gd name="connsiteY9" fmla="*/ 268423 h 268423"/>
                      <a:gd name="connsiteX10" fmla="*/ 3890725 w 4299144"/>
                      <a:gd name="connsiteY10" fmla="*/ 268423 h 268423"/>
                      <a:gd name="connsiteX11" fmla="*/ 3267349 w 4299144"/>
                      <a:gd name="connsiteY11" fmla="*/ 268423 h 268423"/>
                      <a:gd name="connsiteX12" fmla="*/ 2815939 w 4299144"/>
                      <a:gd name="connsiteY12" fmla="*/ 268423 h 268423"/>
                      <a:gd name="connsiteX13" fmla="*/ 2192563 w 4299144"/>
                      <a:gd name="connsiteY13" fmla="*/ 268423 h 268423"/>
                      <a:gd name="connsiteX14" fmla="*/ 1569188 w 4299144"/>
                      <a:gd name="connsiteY14" fmla="*/ 268423 h 268423"/>
                      <a:gd name="connsiteX15" fmla="*/ 988803 w 4299144"/>
                      <a:gd name="connsiteY15" fmla="*/ 268423 h 268423"/>
                      <a:gd name="connsiteX16" fmla="*/ 494402 w 4299144"/>
                      <a:gd name="connsiteY16" fmla="*/ 268423 h 268423"/>
                      <a:gd name="connsiteX17" fmla="*/ 0 w 4299144"/>
                      <a:gd name="connsiteY17" fmla="*/ 268423 h 268423"/>
                      <a:gd name="connsiteX18" fmla="*/ 0 w 4299144"/>
                      <a:gd name="connsiteY18" fmla="*/ 0 h 268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299144" h="268423" extrusionOk="0">
                        <a:moveTo>
                          <a:pt x="0" y="0"/>
                        </a:moveTo>
                        <a:cubicBezTo>
                          <a:pt x="153659" y="-16258"/>
                          <a:pt x="481209" y="43038"/>
                          <a:pt x="623376" y="0"/>
                        </a:cubicBezTo>
                        <a:cubicBezTo>
                          <a:pt x="765543" y="-43038"/>
                          <a:pt x="1071117" y="38865"/>
                          <a:pt x="1246752" y="0"/>
                        </a:cubicBezTo>
                        <a:cubicBezTo>
                          <a:pt x="1422387" y="-38865"/>
                          <a:pt x="1568952" y="26977"/>
                          <a:pt x="1827136" y="0"/>
                        </a:cubicBezTo>
                        <a:cubicBezTo>
                          <a:pt x="2085320" y="-26977"/>
                          <a:pt x="2254620" y="39455"/>
                          <a:pt x="2364529" y="0"/>
                        </a:cubicBezTo>
                        <a:cubicBezTo>
                          <a:pt x="2474438" y="-39455"/>
                          <a:pt x="2721821" y="38867"/>
                          <a:pt x="2815939" y="0"/>
                        </a:cubicBezTo>
                        <a:cubicBezTo>
                          <a:pt x="2910057" y="-38867"/>
                          <a:pt x="3130872" y="9821"/>
                          <a:pt x="3267349" y="0"/>
                        </a:cubicBezTo>
                        <a:cubicBezTo>
                          <a:pt x="3403826" y="-9821"/>
                          <a:pt x="3554288" y="18991"/>
                          <a:pt x="3718760" y="0"/>
                        </a:cubicBezTo>
                        <a:cubicBezTo>
                          <a:pt x="3883232" y="-18991"/>
                          <a:pt x="4101439" y="67016"/>
                          <a:pt x="4299144" y="0"/>
                        </a:cubicBezTo>
                        <a:cubicBezTo>
                          <a:pt x="4325199" y="109331"/>
                          <a:pt x="4292654" y="163955"/>
                          <a:pt x="4299144" y="268423"/>
                        </a:cubicBezTo>
                        <a:cubicBezTo>
                          <a:pt x="4144663" y="291460"/>
                          <a:pt x="4048627" y="254926"/>
                          <a:pt x="3890725" y="268423"/>
                        </a:cubicBezTo>
                        <a:cubicBezTo>
                          <a:pt x="3732823" y="281920"/>
                          <a:pt x="3452494" y="211363"/>
                          <a:pt x="3267349" y="268423"/>
                        </a:cubicBezTo>
                        <a:cubicBezTo>
                          <a:pt x="3082204" y="325483"/>
                          <a:pt x="2949192" y="242886"/>
                          <a:pt x="2815939" y="268423"/>
                        </a:cubicBezTo>
                        <a:cubicBezTo>
                          <a:pt x="2682686" y="293960"/>
                          <a:pt x="2448884" y="206716"/>
                          <a:pt x="2192563" y="268423"/>
                        </a:cubicBezTo>
                        <a:cubicBezTo>
                          <a:pt x="1936242" y="330130"/>
                          <a:pt x="1812936" y="217430"/>
                          <a:pt x="1569188" y="268423"/>
                        </a:cubicBezTo>
                        <a:cubicBezTo>
                          <a:pt x="1325440" y="319416"/>
                          <a:pt x="1236300" y="227524"/>
                          <a:pt x="988803" y="268423"/>
                        </a:cubicBezTo>
                        <a:cubicBezTo>
                          <a:pt x="741307" y="309322"/>
                          <a:pt x="619410" y="249098"/>
                          <a:pt x="494402" y="268423"/>
                        </a:cubicBezTo>
                        <a:cubicBezTo>
                          <a:pt x="369394" y="287748"/>
                          <a:pt x="101496" y="257709"/>
                          <a:pt x="0" y="268423"/>
                        </a:cubicBezTo>
                        <a:cubicBezTo>
                          <a:pt x="-28139" y="194859"/>
                          <a:pt x="16606" y="8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6F1F9EF7-BC55-4A0F-90CF-E048CDF46180}"/>
              </a:ext>
            </a:extLst>
          </p:cNvPr>
          <p:cNvCxnSpPr>
            <a:cxnSpLocks/>
            <a:stCxn id="20" idx="0"/>
            <a:endCxn id="25" idx="2"/>
          </p:cNvCxnSpPr>
          <p:nvPr/>
        </p:nvCxnSpPr>
        <p:spPr>
          <a:xfrm flipV="1">
            <a:off x="3843058" y="3662935"/>
            <a:ext cx="2292936" cy="136199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1A3EED80-BE8F-456D-88EE-39315952595D}"/>
              </a:ext>
            </a:extLst>
          </p:cNvPr>
          <p:cNvSpPr txBox="1">
            <a:spLocks/>
          </p:cNvSpPr>
          <p:nvPr/>
        </p:nvSpPr>
        <p:spPr bwMode="gray">
          <a:xfrm>
            <a:off x="705240" y="5322446"/>
            <a:ext cx="1076831" cy="69953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36000" tIns="36000" rIns="36000" bIns="0" rtlCol="0" anchor="t" anchorCtr="0">
            <a:noAutofit/>
          </a:bodyPr>
          <a:lstStyle>
            <a:defPPr>
              <a:defRPr lang="fr-FR"/>
            </a:defPPr>
            <a:lvl1pPr marL="317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/>
            </a:lvl2pPr>
            <a:lvl3pPr marL="270000" indent="-270000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baseline="0"/>
            </a:lvl3pPr>
            <a:lvl4pPr marL="27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/>
            </a:lvl4pPr>
            <a:lvl5pPr marL="719138" indent="-269875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/>
            </a:lvl5pPr>
            <a:lvl6pPr marL="1081088" indent="-17938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FR" sz="1000"/>
              <a:t>Sécurisation appros par </a:t>
            </a:r>
            <a:r>
              <a:rPr lang="fr-FR" sz="1000">
                <a:solidFill>
                  <a:schemeClr val="accent2"/>
                </a:solidFill>
              </a:rPr>
              <a:t>Eponges TOHO en cours</a:t>
            </a:r>
            <a:endParaRPr lang="fr-FR" sz="1000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3866E60-2596-4A31-B1E9-D9921BB0F000}"/>
              </a:ext>
            </a:extLst>
          </p:cNvPr>
          <p:cNvCxnSpPr>
            <a:cxnSpLocks/>
            <a:stCxn id="27" idx="3"/>
            <a:endCxn id="30" idx="2"/>
          </p:cNvCxnSpPr>
          <p:nvPr/>
        </p:nvCxnSpPr>
        <p:spPr>
          <a:xfrm flipV="1">
            <a:off x="1782071" y="3996439"/>
            <a:ext cx="1803525" cy="1675774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CF584C5-A1A0-4659-B973-5C956462BDA6}"/>
              </a:ext>
            </a:extLst>
          </p:cNvPr>
          <p:cNvSpPr/>
          <p:nvPr/>
        </p:nvSpPr>
        <p:spPr>
          <a:xfrm>
            <a:off x="3175285" y="2609599"/>
            <a:ext cx="820622" cy="138684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3706926935">
                  <a:custGeom>
                    <a:avLst/>
                    <a:gdLst>
                      <a:gd name="connsiteX0" fmla="*/ 0 w 4299144"/>
                      <a:gd name="connsiteY0" fmla="*/ 0 h 268423"/>
                      <a:gd name="connsiteX1" fmla="*/ 623376 w 4299144"/>
                      <a:gd name="connsiteY1" fmla="*/ 0 h 268423"/>
                      <a:gd name="connsiteX2" fmla="*/ 1246752 w 4299144"/>
                      <a:gd name="connsiteY2" fmla="*/ 0 h 268423"/>
                      <a:gd name="connsiteX3" fmla="*/ 1827136 w 4299144"/>
                      <a:gd name="connsiteY3" fmla="*/ 0 h 268423"/>
                      <a:gd name="connsiteX4" fmla="*/ 2364529 w 4299144"/>
                      <a:gd name="connsiteY4" fmla="*/ 0 h 268423"/>
                      <a:gd name="connsiteX5" fmla="*/ 2815939 w 4299144"/>
                      <a:gd name="connsiteY5" fmla="*/ 0 h 268423"/>
                      <a:gd name="connsiteX6" fmla="*/ 3267349 w 4299144"/>
                      <a:gd name="connsiteY6" fmla="*/ 0 h 268423"/>
                      <a:gd name="connsiteX7" fmla="*/ 3718760 w 4299144"/>
                      <a:gd name="connsiteY7" fmla="*/ 0 h 268423"/>
                      <a:gd name="connsiteX8" fmla="*/ 4299144 w 4299144"/>
                      <a:gd name="connsiteY8" fmla="*/ 0 h 268423"/>
                      <a:gd name="connsiteX9" fmla="*/ 4299144 w 4299144"/>
                      <a:gd name="connsiteY9" fmla="*/ 268423 h 268423"/>
                      <a:gd name="connsiteX10" fmla="*/ 3890725 w 4299144"/>
                      <a:gd name="connsiteY10" fmla="*/ 268423 h 268423"/>
                      <a:gd name="connsiteX11" fmla="*/ 3267349 w 4299144"/>
                      <a:gd name="connsiteY11" fmla="*/ 268423 h 268423"/>
                      <a:gd name="connsiteX12" fmla="*/ 2815939 w 4299144"/>
                      <a:gd name="connsiteY12" fmla="*/ 268423 h 268423"/>
                      <a:gd name="connsiteX13" fmla="*/ 2192563 w 4299144"/>
                      <a:gd name="connsiteY13" fmla="*/ 268423 h 268423"/>
                      <a:gd name="connsiteX14" fmla="*/ 1569188 w 4299144"/>
                      <a:gd name="connsiteY14" fmla="*/ 268423 h 268423"/>
                      <a:gd name="connsiteX15" fmla="*/ 988803 w 4299144"/>
                      <a:gd name="connsiteY15" fmla="*/ 268423 h 268423"/>
                      <a:gd name="connsiteX16" fmla="*/ 494402 w 4299144"/>
                      <a:gd name="connsiteY16" fmla="*/ 268423 h 268423"/>
                      <a:gd name="connsiteX17" fmla="*/ 0 w 4299144"/>
                      <a:gd name="connsiteY17" fmla="*/ 268423 h 268423"/>
                      <a:gd name="connsiteX18" fmla="*/ 0 w 4299144"/>
                      <a:gd name="connsiteY18" fmla="*/ 0 h 268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299144" h="268423" extrusionOk="0">
                        <a:moveTo>
                          <a:pt x="0" y="0"/>
                        </a:moveTo>
                        <a:cubicBezTo>
                          <a:pt x="153659" y="-16258"/>
                          <a:pt x="481209" y="43038"/>
                          <a:pt x="623376" y="0"/>
                        </a:cubicBezTo>
                        <a:cubicBezTo>
                          <a:pt x="765543" y="-43038"/>
                          <a:pt x="1071117" y="38865"/>
                          <a:pt x="1246752" y="0"/>
                        </a:cubicBezTo>
                        <a:cubicBezTo>
                          <a:pt x="1422387" y="-38865"/>
                          <a:pt x="1568952" y="26977"/>
                          <a:pt x="1827136" y="0"/>
                        </a:cubicBezTo>
                        <a:cubicBezTo>
                          <a:pt x="2085320" y="-26977"/>
                          <a:pt x="2254620" y="39455"/>
                          <a:pt x="2364529" y="0"/>
                        </a:cubicBezTo>
                        <a:cubicBezTo>
                          <a:pt x="2474438" y="-39455"/>
                          <a:pt x="2721821" y="38867"/>
                          <a:pt x="2815939" y="0"/>
                        </a:cubicBezTo>
                        <a:cubicBezTo>
                          <a:pt x="2910057" y="-38867"/>
                          <a:pt x="3130872" y="9821"/>
                          <a:pt x="3267349" y="0"/>
                        </a:cubicBezTo>
                        <a:cubicBezTo>
                          <a:pt x="3403826" y="-9821"/>
                          <a:pt x="3554288" y="18991"/>
                          <a:pt x="3718760" y="0"/>
                        </a:cubicBezTo>
                        <a:cubicBezTo>
                          <a:pt x="3883232" y="-18991"/>
                          <a:pt x="4101439" y="67016"/>
                          <a:pt x="4299144" y="0"/>
                        </a:cubicBezTo>
                        <a:cubicBezTo>
                          <a:pt x="4325199" y="109331"/>
                          <a:pt x="4292654" y="163955"/>
                          <a:pt x="4299144" y="268423"/>
                        </a:cubicBezTo>
                        <a:cubicBezTo>
                          <a:pt x="4144663" y="291460"/>
                          <a:pt x="4048627" y="254926"/>
                          <a:pt x="3890725" y="268423"/>
                        </a:cubicBezTo>
                        <a:cubicBezTo>
                          <a:pt x="3732823" y="281920"/>
                          <a:pt x="3452494" y="211363"/>
                          <a:pt x="3267349" y="268423"/>
                        </a:cubicBezTo>
                        <a:cubicBezTo>
                          <a:pt x="3082204" y="325483"/>
                          <a:pt x="2949192" y="242886"/>
                          <a:pt x="2815939" y="268423"/>
                        </a:cubicBezTo>
                        <a:cubicBezTo>
                          <a:pt x="2682686" y="293960"/>
                          <a:pt x="2448884" y="206716"/>
                          <a:pt x="2192563" y="268423"/>
                        </a:cubicBezTo>
                        <a:cubicBezTo>
                          <a:pt x="1936242" y="330130"/>
                          <a:pt x="1812936" y="217430"/>
                          <a:pt x="1569188" y="268423"/>
                        </a:cubicBezTo>
                        <a:cubicBezTo>
                          <a:pt x="1325440" y="319416"/>
                          <a:pt x="1236300" y="227524"/>
                          <a:pt x="988803" y="268423"/>
                        </a:cubicBezTo>
                        <a:cubicBezTo>
                          <a:pt x="741307" y="309322"/>
                          <a:pt x="619410" y="249098"/>
                          <a:pt x="494402" y="268423"/>
                        </a:cubicBezTo>
                        <a:cubicBezTo>
                          <a:pt x="369394" y="287748"/>
                          <a:pt x="101496" y="257709"/>
                          <a:pt x="0" y="268423"/>
                        </a:cubicBezTo>
                        <a:cubicBezTo>
                          <a:pt x="-28139" y="194859"/>
                          <a:pt x="16606" y="8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B92B662-540F-49FD-88AF-5E11F20C2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735" y="5004978"/>
            <a:ext cx="3064280" cy="170062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3380F13-9BD1-409B-9BB2-6C1E9A722F49}"/>
              </a:ext>
            </a:extLst>
          </p:cNvPr>
          <p:cNvSpPr/>
          <p:nvPr/>
        </p:nvSpPr>
        <p:spPr>
          <a:xfrm>
            <a:off x="3843057" y="2888676"/>
            <a:ext cx="820622" cy="309383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3706926935">
                  <a:custGeom>
                    <a:avLst/>
                    <a:gdLst>
                      <a:gd name="connsiteX0" fmla="*/ 0 w 4299144"/>
                      <a:gd name="connsiteY0" fmla="*/ 0 h 268423"/>
                      <a:gd name="connsiteX1" fmla="*/ 623376 w 4299144"/>
                      <a:gd name="connsiteY1" fmla="*/ 0 h 268423"/>
                      <a:gd name="connsiteX2" fmla="*/ 1246752 w 4299144"/>
                      <a:gd name="connsiteY2" fmla="*/ 0 h 268423"/>
                      <a:gd name="connsiteX3" fmla="*/ 1827136 w 4299144"/>
                      <a:gd name="connsiteY3" fmla="*/ 0 h 268423"/>
                      <a:gd name="connsiteX4" fmla="*/ 2364529 w 4299144"/>
                      <a:gd name="connsiteY4" fmla="*/ 0 h 268423"/>
                      <a:gd name="connsiteX5" fmla="*/ 2815939 w 4299144"/>
                      <a:gd name="connsiteY5" fmla="*/ 0 h 268423"/>
                      <a:gd name="connsiteX6" fmla="*/ 3267349 w 4299144"/>
                      <a:gd name="connsiteY6" fmla="*/ 0 h 268423"/>
                      <a:gd name="connsiteX7" fmla="*/ 3718760 w 4299144"/>
                      <a:gd name="connsiteY7" fmla="*/ 0 h 268423"/>
                      <a:gd name="connsiteX8" fmla="*/ 4299144 w 4299144"/>
                      <a:gd name="connsiteY8" fmla="*/ 0 h 268423"/>
                      <a:gd name="connsiteX9" fmla="*/ 4299144 w 4299144"/>
                      <a:gd name="connsiteY9" fmla="*/ 268423 h 268423"/>
                      <a:gd name="connsiteX10" fmla="*/ 3890725 w 4299144"/>
                      <a:gd name="connsiteY10" fmla="*/ 268423 h 268423"/>
                      <a:gd name="connsiteX11" fmla="*/ 3267349 w 4299144"/>
                      <a:gd name="connsiteY11" fmla="*/ 268423 h 268423"/>
                      <a:gd name="connsiteX12" fmla="*/ 2815939 w 4299144"/>
                      <a:gd name="connsiteY12" fmla="*/ 268423 h 268423"/>
                      <a:gd name="connsiteX13" fmla="*/ 2192563 w 4299144"/>
                      <a:gd name="connsiteY13" fmla="*/ 268423 h 268423"/>
                      <a:gd name="connsiteX14" fmla="*/ 1569188 w 4299144"/>
                      <a:gd name="connsiteY14" fmla="*/ 268423 h 268423"/>
                      <a:gd name="connsiteX15" fmla="*/ 988803 w 4299144"/>
                      <a:gd name="connsiteY15" fmla="*/ 268423 h 268423"/>
                      <a:gd name="connsiteX16" fmla="*/ 494402 w 4299144"/>
                      <a:gd name="connsiteY16" fmla="*/ 268423 h 268423"/>
                      <a:gd name="connsiteX17" fmla="*/ 0 w 4299144"/>
                      <a:gd name="connsiteY17" fmla="*/ 268423 h 268423"/>
                      <a:gd name="connsiteX18" fmla="*/ 0 w 4299144"/>
                      <a:gd name="connsiteY18" fmla="*/ 0 h 268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299144" h="268423" extrusionOk="0">
                        <a:moveTo>
                          <a:pt x="0" y="0"/>
                        </a:moveTo>
                        <a:cubicBezTo>
                          <a:pt x="153659" y="-16258"/>
                          <a:pt x="481209" y="43038"/>
                          <a:pt x="623376" y="0"/>
                        </a:cubicBezTo>
                        <a:cubicBezTo>
                          <a:pt x="765543" y="-43038"/>
                          <a:pt x="1071117" y="38865"/>
                          <a:pt x="1246752" y="0"/>
                        </a:cubicBezTo>
                        <a:cubicBezTo>
                          <a:pt x="1422387" y="-38865"/>
                          <a:pt x="1568952" y="26977"/>
                          <a:pt x="1827136" y="0"/>
                        </a:cubicBezTo>
                        <a:cubicBezTo>
                          <a:pt x="2085320" y="-26977"/>
                          <a:pt x="2254620" y="39455"/>
                          <a:pt x="2364529" y="0"/>
                        </a:cubicBezTo>
                        <a:cubicBezTo>
                          <a:pt x="2474438" y="-39455"/>
                          <a:pt x="2721821" y="38867"/>
                          <a:pt x="2815939" y="0"/>
                        </a:cubicBezTo>
                        <a:cubicBezTo>
                          <a:pt x="2910057" y="-38867"/>
                          <a:pt x="3130872" y="9821"/>
                          <a:pt x="3267349" y="0"/>
                        </a:cubicBezTo>
                        <a:cubicBezTo>
                          <a:pt x="3403826" y="-9821"/>
                          <a:pt x="3554288" y="18991"/>
                          <a:pt x="3718760" y="0"/>
                        </a:cubicBezTo>
                        <a:cubicBezTo>
                          <a:pt x="3883232" y="-18991"/>
                          <a:pt x="4101439" y="67016"/>
                          <a:pt x="4299144" y="0"/>
                        </a:cubicBezTo>
                        <a:cubicBezTo>
                          <a:pt x="4325199" y="109331"/>
                          <a:pt x="4292654" y="163955"/>
                          <a:pt x="4299144" y="268423"/>
                        </a:cubicBezTo>
                        <a:cubicBezTo>
                          <a:pt x="4144663" y="291460"/>
                          <a:pt x="4048627" y="254926"/>
                          <a:pt x="3890725" y="268423"/>
                        </a:cubicBezTo>
                        <a:cubicBezTo>
                          <a:pt x="3732823" y="281920"/>
                          <a:pt x="3452494" y="211363"/>
                          <a:pt x="3267349" y="268423"/>
                        </a:cubicBezTo>
                        <a:cubicBezTo>
                          <a:pt x="3082204" y="325483"/>
                          <a:pt x="2949192" y="242886"/>
                          <a:pt x="2815939" y="268423"/>
                        </a:cubicBezTo>
                        <a:cubicBezTo>
                          <a:pt x="2682686" y="293960"/>
                          <a:pt x="2448884" y="206716"/>
                          <a:pt x="2192563" y="268423"/>
                        </a:cubicBezTo>
                        <a:cubicBezTo>
                          <a:pt x="1936242" y="330130"/>
                          <a:pt x="1812936" y="217430"/>
                          <a:pt x="1569188" y="268423"/>
                        </a:cubicBezTo>
                        <a:cubicBezTo>
                          <a:pt x="1325440" y="319416"/>
                          <a:pt x="1236300" y="227524"/>
                          <a:pt x="988803" y="268423"/>
                        </a:cubicBezTo>
                        <a:cubicBezTo>
                          <a:pt x="741307" y="309322"/>
                          <a:pt x="619410" y="249098"/>
                          <a:pt x="494402" y="268423"/>
                        </a:cubicBezTo>
                        <a:cubicBezTo>
                          <a:pt x="369394" y="287748"/>
                          <a:pt x="101496" y="257709"/>
                          <a:pt x="0" y="268423"/>
                        </a:cubicBezTo>
                        <a:cubicBezTo>
                          <a:pt x="-28139" y="194859"/>
                          <a:pt x="16606" y="8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9635D5-11D5-49E8-9BDF-CD6667F74F5D}"/>
              </a:ext>
            </a:extLst>
          </p:cNvPr>
          <p:cNvSpPr/>
          <p:nvPr/>
        </p:nvSpPr>
        <p:spPr>
          <a:xfrm>
            <a:off x="7244255" y="2892138"/>
            <a:ext cx="1922431" cy="309383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3706926935">
                  <a:custGeom>
                    <a:avLst/>
                    <a:gdLst>
                      <a:gd name="connsiteX0" fmla="*/ 0 w 4299144"/>
                      <a:gd name="connsiteY0" fmla="*/ 0 h 268423"/>
                      <a:gd name="connsiteX1" fmla="*/ 623376 w 4299144"/>
                      <a:gd name="connsiteY1" fmla="*/ 0 h 268423"/>
                      <a:gd name="connsiteX2" fmla="*/ 1246752 w 4299144"/>
                      <a:gd name="connsiteY2" fmla="*/ 0 h 268423"/>
                      <a:gd name="connsiteX3" fmla="*/ 1827136 w 4299144"/>
                      <a:gd name="connsiteY3" fmla="*/ 0 h 268423"/>
                      <a:gd name="connsiteX4" fmla="*/ 2364529 w 4299144"/>
                      <a:gd name="connsiteY4" fmla="*/ 0 h 268423"/>
                      <a:gd name="connsiteX5" fmla="*/ 2815939 w 4299144"/>
                      <a:gd name="connsiteY5" fmla="*/ 0 h 268423"/>
                      <a:gd name="connsiteX6" fmla="*/ 3267349 w 4299144"/>
                      <a:gd name="connsiteY6" fmla="*/ 0 h 268423"/>
                      <a:gd name="connsiteX7" fmla="*/ 3718760 w 4299144"/>
                      <a:gd name="connsiteY7" fmla="*/ 0 h 268423"/>
                      <a:gd name="connsiteX8" fmla="*/ 4299144 w 4299144"/>
                      <a:gd name="connsiteY8" fmla="*/ 0 h 268423"/>
                      <a:gd name="connsiteX9" fmla="*/ 4299144 w 4299144"/>
                      <a:gd name="connsiteY9" fmla="*/ 268423 h 268423"/>
                      <a:gd name="connsiteX10" fmla="*/ 3890725 w 4299144"/>
                      <a:gd name="connsiteY10" fmla="*/ 268423 h 268423"/>
                      <a:gd name="connsiteX11" fmla="*/ 3267349 w 4299144"/>
                      <a:gd name="connsiteY11" fmla="*/ 268423 h 268423"/>
                      <a:gd name="connsiteX12" fmla="*/ 2815939 w 4299144"/>
                      <a:gd name="connsiteY12" fmla="*/ 268423 h 268423"/>
                      <a:gd name="connsiteX13" fmla="*/ 2192563 w 4299144"/>
                      <a:gd name="connsiteY13" fmla="*/ 268423 h 268423"/>
                      <a:gd name="connsiteX14" fmla="*/ 1569188 w 4299144"/>
                      <a:gd name="connsiteY14" fmla="*/ 268423 h 268423"/>
                      <a:gd name="connsiteX15" fmla="*/ 988803 w 4299144"/>
                      <a:gd name="connsiteY15" fmla="*/ 268423 h 268423"/>
                      <a:gd name="connsiteX16" fmla="*/ 494402 w 4299144"/>
                      <a:gd name="connsiteY16" fmla="*/ 268423 h 268423"/>
                      <a:gd name="connsiteX17" fmla="*/ 0 w 4299144"/>
                      <a:gd name="connsiteY17" fmla="*/ 268423 h 268423"/>
                      <a:gd name="connsiteX18" fmla="*/ 0 w 4299144"/>
                      <a:gd name="connsiteY18" fmla="*/ 0 h 268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299144" h="268423" extrusionOk="0">
                        <a:moveTo>
                          <a:pt x="0" y="0"/>
                        </a:moveTo>
                        <a:cubicBezTo>
                          <a:pt x="153659" y="-16258"/>
                          <a:pt x="481209" y="43038"/>
                          <a:pt x="623376" y="0"/>
                        </a:cubicBezTo>
                        <a:cubicBezTo>
                          <a:pt x="765543" y="-43038"/>
                          <a:pt x="1071117" y="38865"/>
                          <a:pt x="1246752" y="0"/>
                        </a:cubicBezTo>
                        <a:cubicBezTo>
                          <a:pt x="1422387" y="-38865"/>
                          <a:pt x="1568952" y="26977"/>
                          <a:pt x="1827136" y="0"/>
                        </a:cubicBezTo>
                        <a:cubicBezTo>
                          <a:pt x="2085320" y="-26977"/>
                          <a:pt x="2254620" y="39455"/>
                          <a:pt x="2364529" y="0"/>
                        </a:cubicBezTo>
                        <a:cubicBezTo>
                          <a:pt x="2474438" y="-39455"/>
                          <a:pt x="2721821" y="38867"/>
                          <a:pt x="2815939" y="0"/>
                        </a:cubicBezTo>
                        <a:cubicBezTo>
                          <a:pt x="2910057" y="-38867"/>
                          <a:pt x="3130872" y="9821"/>
                          <a:pt x="3267349" y="0"/>
                        </a:cubicBezTo>
                        <a:cubicBezTo>
                          <a:pt x="3403826" y="-9821"/>
                          <a:pt x="3554288" y="18991"/>
                          <a:pt x="3718760" y="0"/>
                        </a:cubicBezTo>
                        <a:cubicBezTo>
                          <a:pt x="3883232" y="-18991"/>
                          <a:pt x="4101439" y="67016"/>
                          <a:pt x="4299144" y="0"/>
                        </a:cubicBezTo>
                        <a:cubicBezTo>
                          <a:pt x="4325199" y="109331"/>
                          <a:pt x="4292654" y="163955"/>
                          <a:pt x="4299144" y="268423"/>
                        </a:cubicBezTo>
                        <a:cubicBezTo>
                          <a:pt x="4144663" y="291460"/>
                          <a:pt x="4048627" y="254926"/>
                          <a:pt x="3890725" y="268423"/>
                        </a:cubicBezTo>
                        <a:cubicBezTo>
                          <a:pt x="3732823" y="281920"/>
                          <a:pt x="3452494" y="211363"/>
                          <a:pt x="3267349" y="268423"/>
                        </a:cubicBezTo>
                        <a:cubicBezTo>
                          <a:pt x="3082204" y="325483"/>
                          <a:pt x="2949192" y="242886"/>
                          <a:pt x="2815939" y="268423"/>
                        </a:cubicBezTo>
                        <a:cubicBezTo>
                          <a:pt x="2682686" y="293960"/>
                          <a:pt x="2448884" y="206716"/>
                          <a:pt x="2192563" y="268423"/>
                        </a:cubicBezTo>
                        <a:cubicBezTo>
                          <a:pt x="1936242" y="330130"/>
                          <a:pt x="1812936" y="217430"/>
                          <a:pt x="1569188" y="268423"/>
                        </a:cubicBezTo>
                        <a:cubicBezTo>
                          <a:pt x="1325440" y="319416"/>
                          <a:pt x="1236300" y="227524"/>
                          <a:pt x="988803" y="268423"/>
                        </a:cubicBezTo>
                        <a:cubicBezTo>
                          <a:pt x="741307" y="309322"/>
                          <a:pt x="619410" y="249098"/>
                          <a:pt x="494402" y="268423"/>
                        </a:cubicBezTo>
                        <a:cubicBezTo>
                          <a:pt x="369394" y="287748"/>
                          <a:pt x="101496" y="257709"/>
                          <a:pt x="0" y="268423"/>
                        </a:cubicBezTo>
                        <a:cubicBezTo>
                          <a:pt x="-28139" y="194859"/>
                          <a:pt x="16606" y="8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395F6608-6C70-40BB-852D-4384C831E5D7}"/>
              </a:ext>
            </a:extLst>
          </p:cNvPr>
          <p:cNvSpPr txBox="1">
            <a:spLocks/>
          </p:cNvSpPr>
          <p:nvPr/>
        </p:nvSpPr>
        <p:spPr bwMode="gray">
          <a:xfrm>
            <a:off x="6953969" y="926407"/>
            <a:ext cx="1194771" cy="49625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36000" tIns="36000" rIns="36000" bIns="0" rtlCol="0" anchor="t" anchorCtr="0">
            <a:noAutofit/>
          </a:bodyPr>
          <a:lstStyle>
            <a:defPPr>
              <a:defRPr lang="fr-FR"/>
            </a:defPPr>
            <a:lvl1pPr marL="317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/>
            </a:lvl2pPr>
            <a:lvl3pPr marL="270000" indent="-270000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baseline="0"/>
            </a:lvl3pPr>
            <a:lvl4pPr marL="27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/>
            </a:lvl4pPr>
            <a:lvl5pPr marL="719138" indent="-269875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/>
            </a:lvl5pPr>
            <a:lvl6pPr marL="1081088" indent="-17938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FR" sz="1000">
                <a:solidFill>
                  <a:schemeClr val="accent2"/>
                </a:solidFill>
              </a:rPr>
              <a:t>Eponges AMIC</a:t>
            </a:r>
          </a:p>
          <a:p>
            <a:r>
              <a:rPr lang="fr-FR" sz="1000">
                <a:solidFill>
                  <a:schemeClr val="accent2"/>
                </a:solidFill>
              </a:rPr>
              <a:t>qualifiée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57B1E007-B901-4469-86F8-9BFA761370F6}"/>
              </a:ext>
            </a:extLst>
          </p:cNvPr>
          <p:cNvCxnSpPr>
            <a:cxnSpLocks/>
            <a:stCxn id="34" idx="2"/>
            <a:endCxn id="33" idx="0"/>
          </p:cNvCxnSpPr>
          <p:nvPr/>
        </p:nvCxnSpPr>
        <p:spPr>
          <a:xfrm>
            <a:off x="7551355" y="1422665"/>
            <a:ext cx="654116" cy="1469473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Flèche : pentagone 39">
            <a:extLst>
              <a:ext uri="{FF2B5EF4-FFF2-40B4-BE49-F238E27FC236}">
                <a16:creationId xmlns:a16="http://schemas.microsoft.com/office/drawing/2014/main" id="{2F3008FC-3FDB-45EE-B06B-5199508E29EC}"/>
              </a:ext>
            </a:extLst>
          </p:cNvPr>
          <p:cNvSpPr/>
          <p:nvPr/>
        </p:nvSpPr>
        <p:spPr>
          <a:xfrm>
            <a:off x="4282088" y="1028700"/>
            <a:ext cx="2615150" cy="367509"/>
          </a:xfrm>
          <a:prstGeom prst="homePlat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tx1"/>
                </a:solidFill>
              </a:rPr>
              <a:t>Qualification Eponges AMIC </a:t>
            </a:r>
          </a:p>
          <a:p>
            <a:pPr algn="ctr"/>
            <a:r>
              <a:rPr lang="fr-FR" sz="1100">
                <a:solidFill>
                  <a:schemeClr val="tx1"/>
                </a:solidFill>
              </a:rPr>
              <a:t>(Lingot &amp; Billette)</a:t>
            </a:r>
          </a:p>
        </p:txBody>
      </p:sp>
      <p:sp>
        <p:nvSpPr>
          <p:cNvPr id="36" name="Espace réservé du pied de page 5">
            <a:extLst>
              <a:ext uri="{FF2B5EF4-FFF2-40B4-BE49-F238E27FC236}">
                <a16:creationId xmlns:a16="http://schemas.microsoft.com/office/drawing/2014/main" id="{7030E338-6577-443F-9272-E6319A5278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59624" y="6143914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</p:spTree>
    <p:extLst>
      <p:ext uri="{BB962C8B-B14F-4D97-AF65-F5344CB8AC3E}">
        <p14:creationId xmlns:p14="http://schemas.microsoft.com/office/powerpoint/2010/main" val="269976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D1CFB6E-027E-4111-9D67-FF41DE3ABC3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8D57CE2-6B10-4459-B3C9-18BCB6E28545}"/>
              </a:ext>
            </a:extLst>
          </p:cNvPr>
          <p:cNvSpPr txBox="1">
            <a:spLocks/>
          </p:cNvSpPr>
          <p:nvPr/>
        </p:nvSpPr>
        <p:spPr bwMode="gray">
          <a:xfrm>
            <a:off x="692400" y="152400"/>
            <a:ext cx="8064000" cy="6773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6" name="Espace réservé du numéro de diapositive 6">
            <a:extLst>
              <a:ext uri="{FF2B5EF4-FFF2-40B4-BE49-F238E27FC236}">
                <a16:creationId xmlns:a16="http://schemas.microsoft.com/office/drawing/2014/main" id="{70EF580A-86B3-4C73-A4D6-CCF9AEC84E22}"/>
              </a:ext>
            </a:extLst>
          </p:cNvPr>
          <p:cNvSpPr txBox="1">
            <a:spLocks/>
          </p:cNvSpPr>
          <p:nvPr/>
        </p:nvSpPr>
        <p:spPr bwMode="gray">
          <a:xfrm>
            <a:off x="653733" y="6166379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dirty="0"/>
              <a:pPr/>
              <a:t>6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AE669CA-8E3D-48F9-A509-F08EAA70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2" y="-207264"/>
            <a:ext cx="8064000" cy="829737"/>
          </a:xfrm>
        </p:spPr>
        <p:txBody>
          <a:bodyPr/>
          <a:lstStyle/>
          <a:p>
            <a:r>
              <a:rPr lang="fr-FR"/>
              <a:t>Projet </a:t>
            </a:r>
            <a:r>
              <a:rPr lang="fr-FR" err="1"/>
              <a:t>EcoBoost</a:t>
            </a:r>
            <a:r>
              <a:rPr lang="fr-FR"/>
              <a:t> </a:t>
            </a:r>
            <a:r>
              <a:rPr lang="fr-FR" sz="1800" err="1">
                <a:solidFill>
                  <a:srgbClr val="00B050"/>
                </a:solidFill>
              </a:rPr>
              <a:t>Niv</a:t>
            </a:r>
            <a:r>
              <a:rPr lang="fr-FR" sz="1800">
                <a:solidFill>
                  <a:srgbClr val="00B050"/>
                </a:solidFill>
              </a:rPr>
              <a:t> 1</a:t>
            </a:r>
            <a:br>
              <a:rPr lang="fr-FR">
                <a:solidFill>
                  <a:srgbClr val="00B050"/>
                </a:solidFill>
              </a:rPr>
            </a:br>
            <a:r>
              <a:rPr lang="fr-FR" sz="2000">
                <a:solidFill>
                  <a:schemeClr val="tx1"/>
                </a:solidFill>
              </a:rPr>
              <a:t>Augmentation de Capacité EcoTitanium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8274DC9-A605-4E0A-804B-D6FFD8BB309C}"/>
              </a:ext>
            </a:extLst>
          </p:cNvPr>
          <p:cNvSpPr txBox="1"/>
          <p:nvPr/>
        </p:nvSpPr>
        <p:spPr>
          <a:xfrm>
            <a:off x="7947909" y="74189"/>
            <a:ext cx="108275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0">
                <a:solidFill>
                  <a:schemeClr val="tx2"/>
                </a:solidFill>
              </a:rPr>
              <a:t>Données</a:t>
            </a:r>
          </a:p>
          <a:p>
            <a:pPr algn="ctr"/>
            <a:r>
              <a:rPr lang="fr-FR" sz="900">
                <a:solidFill>
                  <a:schemeClr val="tx2"/>
                </a:solidFill>
              </a:rPr>
              <a:t>PDP S7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FBEBD3CF-0A0E-4F4E-8A76-BC458D24853C}"/>
              </a:ext>
            </a:extLst>
          </p:cNvPr>
          <p:cNvSpPr txBox="1">
            <a:spLocks/>
          </p:cNvSpPr>
          <p:nvPr/>
        </p:nvSpPr>
        <p:spPr bwMode="gray">
          <a:xfrm>
            <a:off x="1581151" y="4366045"/>
            <a:ext cx="4112513" cy="4135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36000" tIns="36000" rIns="36000" bIns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fr-FR" sz="1200">
                <a:solidFill>
                  <a:schemeClr val="tx1"/>
                </a:solidFill>
              </a:rPr>
              <a:t>Recrutement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2786595-73E2-474E-9BAD-3E7BF71A4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97" y="1035231"/>
            <a:ext cx="8141762" cy="141106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63459DD-CC3A-4CFE-A29E-17645950C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897" y="2501116"/>
            <a:ext cx="8141762" cy="1530307"/>
          </a:xfrm>
          <a:prstGeom prst="rect">
            <a:avLst/>
          </a:prstGeom>
        </p:spPr>
      </p:pic>
      <p:sp>
        <p:nvSpPr>
          <p:cNvPr id="15" name="Flèche : courbe vers la droite 14">
            <a:extLst>
              <a:ext uri="{FF2B5EF4-FFF2-40B4-BE49-F238E27FC236}">
                <a16:creationId xmlns:a16="http://schemas.microsoft.com/office/drawing/2014/main" id="{0E768EBA-DB94-444E-9D86-313430D14FE7}"/>
              </a:ext>
            </a:extLst>
          </p:cNvPr>
          <p:cNvSpPr/>
          <p:nvPr/>
        </p:nvSpPr>
        <p:spPr>
          <a:xfrm>
            <a:off x="113341" y="1882393"/>
            <a:ext cx="579995" cy="1708220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Organigramme : Décision 15">
            <a:extLst>
              <a:ext uri="{FF2B5EF4-FFF2-40B4-BE49-F238E27FC236}">
                <a16:creationId xmlns:a16="http://schemas.microsoft.com/office/drawing/2014/main" id="{7158DEDC-1225-44B1-AFEE-5EA09B7A8E9D}"/>
              </a:ext>
            </a:extLst>
          </p:cNvPr>
          <p:cNvSpPr/>
          <p:nvPr/>
        </p:nvSpPr>
        <p:spPr>
          <a:xfrm>
            <a:off x="5364744" y="3235439"/>
            <a:ext cx="121920" cy="212954"/>
          </a:xfrm>
          <a:prstGeom prst="flowChartDecision">
            <a:avLst/>
          </a:prstGeom>
          <a:solidFill>
            <a:srgbClr val="BE1216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437F942-6A8C-43B1-B6B0-0B05446D8A0E}"/>
              </a:ext>
            </a:extLst>
          </p:cNvPr>
          <p:cNvCxnSpPr>
            <a:stCxn id="16" idx="2"/>
          </p:cNvCxnSpPr>
          <p:nvPr/>
        </p:nvCxnSpPr>
        <p:spPr>
          <a:xfrm>
            <a:off x="5425704" y="3448393"/>
            <a:ext cx="0" cy="739546"/>
          </a:xfrm>
          <a:prstGeom prst="line">
            <a:avLst/>
          </a:prstGeom>
          <a:ln w="19050">
            <a:solidFill>
              <a:srgbClr val="CD441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èche : pentagone 17">
            <a:extLst>
              <a:ext uri="{FF2B5EF4-FFF2-40B4-BE49-F238E27FC236}">
                <a16:creationId xmlns:a16="http://schemas.microsoft.com/office/drawing/2014/main" id="{41DB6DAA-69CF-49D2-B7E6-5384600E6E6E}"/>
              </a:ext>
            </a:extLst>
          </p:cNvPr>
          <p:cNvSpPr/>
          <p:nvPr/>
        </p:nvSpPr>
        <p:spPr>
          <a:xfrm>
            <a:off x="5425704" y="4028690"/>
            <a:ext cx="3490656" cy="165475"/>
          </a:xfrm>
          <a:prstGeom prst="homePlate">
            <a:avLst>
              <a:gd name="adj" fmla="val 175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/>
              <a:t>Campagne PAM de </a:t>
            </a:r>
            <a:r>
              <a:rPr lang="fr-FR" sz="1100" b="1">
                <a:solidFill>
                  <a:schemeClr val="accent2"/>
                </a:solidFill>
              </a:rPr>
              <a:t>10 EL </a:t>
            </a:r>
            <a:r>
              <a:rPr lang="fr-FR" sz="1100"/>
              <a:t>dès S21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6481743-C338-4CA4-B5A3-077E738AF04C}"/>
              </a:ext>
            </a:extLst>
          </p:cNvPr>
          <p:cNvSpPr txBox="1">
            <a:spLocks/>
          </p:cNvSpPr>
          <p:nvPr/>
        </p:nvSpPr>
        <p:spPr bwMode="gray">
          <a:xfrm>
            <a:off x="1581151" y="4792727"/>
            <a:ext cx="4124705" cy="387637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36000" tIns="36000" rIns="36000" bIns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fr-FR" sz="1200">
                <a:solidFill>
                  <a:schemeClr val="tx1"/>
                </a:solidFill>
              </a:rPr>
              <a:t>Informatique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23F94373-C200-4FD9-A4FB-287DB16E75AF}"/>
              </a:ext>
            </a:extLst>
          </p:cNvPr>
          <p:cNvSpPr txBox="1">
            <a:spLocks/>
          </p:cNvSpPr>
          <p:nvPr/>
        </p:nvSpPr>
        <p:spPr bwMode="gray">
          <a:xfrm>
            <a:off x="1581151" y="5174844"/>
            <a:ext cx="4112513" cy="721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36000" tIns="36000" rIns="36000" bIns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fr-FR" sz="1200">
                <a:solidFill>
                  <a:schemeClr val="tx1"/>
                </a:solidFill>
              </a:rPr>
              <a:t>Mise à niveau</a:t>
            </a:r>
          </a:p>
          <a:p>
            <a:pPr>
              <a:spcAft>
                <a:spcPts val="0"/>
              </a:spcAft>
            </a:pPr>
            <a:r>
              <a:rPr lang="fr-FR" sz="1200">
                <a:solidFill>
                  <a:schemeClr val="tx1"/>
                </a:solidFill>
              </a:rPr>
              <a:t>installations</a:t>
            </a:r>
          </a:p>
        </p:txBody>
      </p:sp>
      <p:sp>
        <p:nvSpPr>
          <p:cNvPr id="21" name="Flèche : pentagone 20">
            <a:extLst>
              <a:ext uri="{FF2B5EF4-FFF2-40B4-BE49-F238E27FC236}">
                <a16:creationId xmlns:a16="http://schemas.microsoft.com/office/drawing/2014/main" id="{0010AF87-B813-4824-89EB-AB8E3AB6CF41}"/>
              </a:ext>
            </a:extLst>
          </p:cNvPr>
          <p:cNvSpPr/>
          <p:nvPr/>
        </p:nvSpPr>
        <p:spPr>
          <a:xfrm>
            <a:off x="3706359" y="4398767"/>
            <a:ext cx="1719346" cy="185711"/>
          </a:xfrm>
          <a:prstGeom prst="homePlate">
            <a:avLst>
              <a:gd name="adj" fmla="val 175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>
                <a:latin typeface="+mj-lt"/>
              </a:rPr>
              <a:t>+6 à + 9 ETP opérateurs</a:t>
            </a:r>
          </a:p>
        </p:txBody>
      </p:sp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BB659CA5-267B-4D3B-A508-A05AA51B2915}"/>
              </a:ext>
            </a:extLst>
          </p:cNvPr>
          <p:cNvSpPr/>
          <p:nvPr/>
        </p:nvSpPr>
        <p:spPr>
          <a:xfrm>
            <a:off x="3706359" y="4815274"/>
            <a:ext cx="1658386" cy="329588"/>
          </a:xfrm>
          <a:prstGeom prst="homePlate">
            <a:avLst>
              <a:gd name="adj" fmla="val 175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>
                <a:effectLst/>
                <a:latin typeface="+mj-lt"/>
                <a:ea typeface="Times New Roman" panose="02020603050405020304" pitchFamily="18" charset="0"/>
              </a:rPr>
              <a:t>être capable de faire une charge massif en 24H</a:t>
            </a:r>
            <a:endParaRPr lang="fr-FR" sz="1000">
              <a:latin typeface="+mj-lt"/>
            </a:endParaRPr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6CB28DC9-A6AD-4E73-BB44-BD83DEFF3A88}"/>
              </a:ext>
            </a:extLst>
          </p:cNvPr>
          <p:cNvSpPr/>
          <p:nvPr/>
        </p:nvSpPr>
        <p:spPr>
          <a:xfrm>
            <a:off x="3706359" y="5219396"/>
            <a:ext cx="1901962" cy="339043"/>
          </a:xfrm>
          <a:prstGeom prst="homePlate">
            <a:avLst>
              <a:gd name="adj" fmla="val 175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fr-FR" sz="800">
                <a:effectLst/>
                <a:latin typeface="+mj-lt"/>
                <a:ea typeface="Times New Roman" panose="02020603050405020304" pitchFamily="18" charset="0"/>
              </a:rPr>
              <a:t>rack pour stockage </a:t>
            </a:r>
            <a:r>
              <a:rPr lang="fr-FR" sz="800">
                <a:latin typeface="+mj-lt"/>
              </a:rPr>
              <a:t>40 futs (10 </a:t>
            </a:r>
            <a:r>
              <a:rPr lang="fr-FR" sz="800" err="1">
                <a:latin typeface="+mj-lt"/>
              </a:rPr>
              <a:t>kEUR</a:t>
            </a:r>
            <a:r>
              <a:rPr lang="fr-FR" sz="800">
                <a:latin typeface="+mj-lt"/>
              </a:rPr>
              <a:t>) + </a:t>
            </a:r>
            <a:r>
              <a:rPr lang="fr-FR" sz="800">
                <a:effectLst/>
                <a:latin typeface="+mj-lt"/>
                <a:ea typeface="Times New Roman" panose="02020603050405020304" pitchFamily="18" charset="0"/>
              </a:rPr>
              <a:t>8</a:t>
            </a:r>
            <a:r>
              <a:rPr lang="fr-FR" sz="800">
                <a:latin typeface="+mj-lt"/>
              </a:rPr>
              <a:t>0 futs inox (50 </a:t>
            </a:r>
            <a:r>
              <a:rPr lang="fr-FR" sz="800" err="1">
                <a:latin typeface="+mj-lt"/>
              </a:rPr>
              <a:t>kEUR</a:t>
            </a:r>
            <a:r>
              <a:rPr lang="fr-FR" sz="800">
                <a:latin typeface="+mj-lt"/>
              </a:rPr>
              <a:t>)</a:t>
            </a:r>
            <a:endParaRPr lang="fr-FR" sz="1200">
              <a:latin typeface="+mj-lt"/>
            </a:endParaRPr>
          </a:p>
        </p:txBody>
      </p:sp>
      <p:sp>
        <p:nvSpPr>
          <p:cNvPr id="25" name="Flèche : pentagone 24">
            <a:extLst>
              <a:ext uri="{FF2B5EF4-FFF2-40B4-BE49-F238E27FC236}">
                <a16:creationId xmlns:a16="http://schemas.microsoft.com/office/drawing/2014/main" id="{37A22255-CC73-4C4F-B43A-8B0FFA31AA17}"/>
              </a:ext>
            </a:extLst>
          </p:cNvPr>
          <p:cNvSpPr/>
          <p:nvPr/>
        </p:nvSpPr>
        <p:spPr>
          <a:xfrm>
            <a:off x="3706358" y="5597471"/>
            <a:ext cx="1589543" cy="196440"/>
          </a:xfrm>
          <a:prstGeom prst="homePlate">
            <a:avLst>
              <a:gd name="adj" fmla="val 175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>
                <a:latin typeface="+mj-lt"/>
              </a:rPr>
              <a:t>Hublot soufflage </a:t>
            </a:r>
            <a:r>
              <a:rPr lang="fr-FR" sz="1000" err="1">
                <a:latin typeface="+mj-lt"/>
              </a:rPr>
              <a:t>Helium</a:t>
            </a:r>
            <a:endParaRPr lang="fr-FR" sz="1000">
              <a:latin typeface="+mj-lt"/>
            </a:endParaRPr>
          </a:p>
        </p:txBody>
      </p:sp>
      <p:sp>
        <p:nvSpPr>
          <p:cNvPr id="27" name="Flèche : pentagone 26">
            <a:extLst>
              <a:ext uri="{FF2B5EF4-FFF2-40B4-BE49-F238E27FC236}">
                <a16:creationId xmlns:a16="http://schemas.microsoft.com/office/drawing/2014/main" id="{454C5C4A-4D3A-458A-A1DF-653C0E10C551}"/>
              </a:ext>
            </a:extLst>
          </p:cNvPr>
          <p:cNvSpPr/>
          <p:nvPr/>
        </p:nvSpPr>
        <p:spPr>
          <a:xfrm>
            <a:off x="3706359" y="4597212"/>
            <a:ext cx="1719346" cy="185711"/>
          </a:xfrm>
          <a:prstGeom prst="homePlate">
            <a:avLst>
              <a:gd name="adj" fmla="val 175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>
                <a:latin typeface="+mj-lt"/>
              </a:rPr>
              <a:t>+ ETP mainteneurs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63534873-1017-43EB-B967-E32F81544946}"/>
              </a:ext>
            </a:extLst>
          </p:cNvPr>
          <p:cNvSpPr txBox="1">
            <a:spLocks/>
          </p:cNvSpPr>
          <p:nvPr/>
        </p:nvSpPr>
        <p:spPr bwMode="gray">
          <a:xfrm>
            <a:off x="6491309" y="113689"/>
            <a:ext cx="1082750" cy="6477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36000" tIns="36000" rIns="36000" bIns="0" rtlCol="0" anchor="ctr" anchorCtr="0">
            <a:noAutofit/>
          </a:bodyPr>
          <a:lstStyle>
            <a:defPPr>
              <a:defRPr lang="fr-FR"/>
            </a:defPPr>
            <a:lvl1pPr marL="317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/>
            </a:lvl2pPr>
            <a:lvl3pPr marL="270000" indent="-270000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baseline="0"/>
            </a:lvl3pPr>
            <a:lvl4pPr marL="27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/>
            </a:lvl4pPr>
            <a:lvl5pPr marL="719138" indent="-269875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/>
            </a:lvl5pPr>
            <a:lvl6pPr marL="1081088" indent="-17938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Aft>
                <a:spcPts val="0"/>
              </a:spcAft>
            </a:pPr>
            <a:r>
              <a:rPr lang="fr-FR" sz="1400"/>
              <a:t>2022 :</a:t>
            </a:r>
            <a:r>
              <a:rPr lang="fr-FR" sz="1400">
                <a:solidFill>
                  <a:schemeClr val="accent2"/>
                </a:solidFill>
              </a:rPr>
              <a:t>+14%</a:t>
            </a:r>
          </a:p>
          <a:p>
            <a:pPr>
              <a:spcAft>
                <a:spcPts val="0"/>
              </a:spcAft>
            </a:pPr>
            <a:r>
              <a:rPr lang="fr-FR" sz="1400"/>
              <a:t>Q4 :   </a:t>
            </a:r>
            <a:r>
              <a:rPr lang="fr-FR" sz="1400">
                <a:solidFill>
                  <a:schemeClr val="accent2"/>
                </a:solidFill>
              </a:rPr>
              <a:t>+25%</a:t>
            </a:r>
            <a:endParaRPr lang="fr-FR" sz="100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91E3915-6246-48F0-A3C8-B36637F37EAD}"/>
              </a:ext>
            </a:extLst>
          </p:cNvPr>
          <p:cNvSpPr txBox="1"/>
          <p:nvPr/>
        </p:nvSpPr>
        <p:spPr>
          <a:xfrm>
            <a:off x="474521" y="1066507"/>
            <a:ext cx="108275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0">
                <a:solidFill>
                  <a:schemeClr val="tx2"/>
                </a:solidFill>
              </a:rPr>
              <a:t>Données</a:t>
            </a:r>
          </a:p>
          <a:p>
            <a:pPr algn="ctr"/>
            <a:r>
              <a:rPr lang="fr-FR" sz="900">
                <a:solidFill>
                  <a:schemeClr val="tx2"/>
                </a:solidFill>
              </a:rPr>
              <a:t>PDP S7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388BE32-1F9A-43F7-8E55-0837A34746CB}"/>
              </a:ext>
            </a:extLst>
          </p:cNvPr>
          <p:cNvSpPr txBox="1"/>
          <p:nvPr/>
        </p:nvSpPr>
        <p:spPr>
          <a:xfrm>
            <a:off x="474521" y="2531623"/>
            <a:ext cx="1082750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0">
                <a:solidFill>
                  <a:schemeClr val="tx2"/>
                </a:solidFill>
              </a:rPr>
              <a:t>Données</a:t>
            </a:r>
          </a:p>
          <a:p>
            <a:pPr algn="ctr"/>
            <a:r>
              <a:rPr lang="fr-FR" sz="900">
                <a:solidFill>
                  <a:schemeClr val="tx2"/>
                </a:solidFill>
              </a:rPr>
              <a:t>PDP S7 + </a:t>
            </a:r>
          </a:p>
          <a:p>
            <a:pPr algn="ctr"/>
            <a:r>
              <a:rPr lang="fr-FR" sz="900">
                <a:solidFill>
                  <a:schemeClr val="tx2"/>
                </a:solidFill>
              </a:rPr>
              <a:t>Boost </a:t>
            </a:r>
            <a:r>
              <a:rPr lang="fr-FR" sz="900" b="1">
                <a:solidFill>
                  <a:srgbClr val="00B050"/>
                </a:solidFill>
              </a:rPr>
              <a:t>Niv1</a:t>
            </a:r>
          </a:p>
        </p:txBody>
      </p:sp>
      <p:sp>
        <p:nvSpPr>
          <p:cNvPr id="32" name="Espace réservé du pied de page 5">
            <a:extLst>
              <a:ext uri="{FF2B5EF4-FFF2-40B4-BE49-F238E27FC236}">
                <a16:creationId xmlns:a16="http://schemas.microsoft.com/office/drawing/2014/main" id="{4F8908BB-F765-461A-B976-1BE25C2F8A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A35B9F06-6437-478B-83D7-42B9C112A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840" y="4328160"/>
            <a:ext cx="3337126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6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02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prstClr val="black">
                    <a:alpha val="0"/>
                  </a:prstClr>
                </a:solidFill>
              </a:rPr>
              <a:t>Titre de la présentation - 00/00/00     Classification : 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fr-FR"/>
              <a:t>Qualifications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-11113"/>
            <a:ext cx="3576638" cy="1735138"/>
          </a:xfrm>
        </p:spPr>
        <p:txBody>
          <a:bodyPr/>
          <a:lstStyle/>
          <a:p>
            <a:r>
              <a:rPr lang="fr-FR"/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3155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0"/>
            <a:ext cx="8064000" cy="567359"/>
          </a:xfrm>
        </p:spPr>
        <p:txBody>
          <a:bodyPr/>
          <a:lstStyle/>
          <a:p>
            <a:r>
              <a:rPr lang="fr-FR"/>
              <a:t>02- Qualification Eponges AMIC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8</a:t>
            </a:fld>
            <a:endParaRPr lang="fr-FR">
              <a:solidFill>
                <a:srgbClr val="FA6414"/>
              </a:solidFill>
            </a:endParaRPr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Espace réservé du contenu 10"/>
          <p:cNvSpPr txBox="1">
            <a:spLocks/>
          </p:cNvSpPr>
          <p:nvPr/>
        </p:nvSpPr>
        <p:spPr bwMode="gray">
          <a:xfrm>
            <a:off x="503548" y="637525"/>
            <a:ext cx="8459699" cy="58678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endParaRPr lang="fr-FR">
              <a:sym typeface="Wingdings" panose="05000000000000000000" pitchFamily="2" charset="2"/>
            </a:endParaRPr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E6382F22-0C09-4CF8-9ADC-380D73B49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98999"/>
            <a:ext cx="8570384" cy="5193683"/>
          </a:xfrm>
        </p:spPr>
        <p:txBody>
          <a:bodyPr/>
          <a:lstStyle/>
          <a:p>
            <a:pPr marL="269875" lvl="2" indent="-269875" algn="just"/>
            <a:r>
              <a:rPr lang="fr-FR">
                <a:solidFill>
                  <a:srgbClr val="1A003B"/>
                </a:solidFill>
              </a:rPr>
              <a:t>Avancement plan de qualification :</a:t>
            </a:r>
          </a:p>
          <a:p>
            <a:pPr marL="555750" lvl="3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Evaluation achat : conforme,</a:t>
            </a:r>
          </a:p>
          <a:p>
            <a:pPr marL="555750" lvl="3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Chimie sur échantillon : conforme,</a:t>
            </a:r>
          </a:p>
          <a:p>
            <a:pPr marL="555750" lvl="3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Audit sur site fin octobre : conforme,</a:t>
            </a:r>
          </a:p>
          <a:p>
            <a:pPr marL="555750" lvl="3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Réalisation de 5 coulées pour finalité Airbus :</a:t>
            </a:r>
          </a:p>
          <a:p>
            <a:pPr marL="1004888" lvl="4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Retard pris par Airbus/AMIC lié au prix et à sa « communication »,</a:t>
            </a:r>
          </a:p>
          <a:p>
            <a:pPr marL="1004888" lvl="4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Prix affiché par Airbus : $ 6,5 / kg,</a:t>
            </a:r>
          </a:p>
          <a:p>
            <a:pPr marL="1004888" lvl="4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fr-FR" err="1">
                <a:solidFill>
                  <a:srgbClr val="1A003B"/>
                </a:solidFill>
              </a:rPr>
              <a:t>MoA</a:t>
            </a:r>
            <a:r>
              <a:rPr lang="fr-FR">
                <a:solidFill>
                  <a:srgbClr val="1A003B"/>
                </a:solidFill>
              </a:rPr>
              <a:t> à signer,</a:t>
            </a:r>
          </a:p>
          <a:p>
            <a:pPr marL="1004888" lvl="4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Livraison de 18 t attendues </a:t>
            </a:r>
            <a:r>
              <a:rPr lang="fr-FR" b="1">
                <a:solidFill>
                  <a:srgbClr val="0070C0"/>
                </a:solidFill>
              </a:rPr>
              <a:t>fin</a:t>
            </a:r>
            <a:r>
              <a:rPr lang="fr-FR">
                <a:solidFill>
                  <a:srgbClr val="1A003B"/>
                </a:solidFill>
              </a:rPr>
              <a:t> </a:t>
            </a:r>
            <a:r>
              <a:rPr lang="fr-FR" b="1">
                <a:solidFill>
                  <a:srgbClr val="0070C0"/>
                </a:solidFill>
              </a:rPr>
              <a:t>mars,</a:t>
            </a:r>
            <a:endParaRPr lang="fr-FR">
              <a:solidFill>
                <a:srgbClr val="1A003B"/>
              </a:solidFill>
              <a:sym typeface="Wingdings" panose="05000000000000000000" pitchFamily="2" charset="2"/>
            </a:endParaRPr>
          </a:p>
          <a:p>
            <a:pPr marL="1004888" lvl="4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fr-FR">
                <a:solidFill>
                  <a:srgbClr val="1A003B"/>
                </a:solidFill>
                <a:sym typeface="Wingdings" panose="05000000000000000000" pitchFamily="2" charset="2"/>
              </a:rPr>
              <a:t>Elaboration prévue </a:t>
            </a:r>
            <a:r>
              <a:rPr lang="fr-FR" b="1">
                <a:solidFill>
                  <a:srgbClr val="0070C0"/>
                </a:solidFill>
                <a:sym typeface="Wingdings" panose="05000000000000000000" pitchFamily="2" charset="2"/>
              </a:rPr>
              <a:t>mi-avril</a:t>
            </a:r>
            <a:r>
              <a:rPr lang="fr-FR">
                <a:solidFill>
                  <a:srgbClr val="1A003B"/>
                </a:solidFill>
                <a:sym typeface="Wingdings" panose="05000000000000000000" pitchFamily="2" charset="2"/>
              </a:rPr>
              <a:t>.</a:t>
            </a:r>
          </a:p>
          <a:p>
            <a:pPr marL="1004888" lvl="4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fr-FR">
                <a:solidFill>
                  <a:srgbClr val="1A003B"/>
                </a:solidFill>
                <a:sym typeface="Wingdings" panose="05000000000000000000" pitchFamily="2" charset="2"/>
              </a:rPr>
              <a:t>Transformation de ces 5 lingots en billettes :</a:t>
            </a:r>
          </a:p>
          <a:p>
            <a:pPr marL="1366838" lvl="5" indent="-285750" algn="just">
              <a:spcAft>
                <a:spcPts val="600"/>
              </a:spcAft>
            </a:pPr>
            <a:r>
              <a:rPr lang="fr-FR" sz="1200">
                <a:solidFill>
                  <a:srgbClr val="1A003B"/>
                </a:solidFill>
                <a:sym typeface="Wingdings" panose="05000000000000000000" pitchFamily="2" charset="2"/>
              </a:rPr>
              <a:t>2 lingots pour nouvelle référence </a:t>
            </a:r>
            <a:r>
              <a:rPr lang="fr-FR" sz="1200" err="1">
                <a:solidFill>
                  <a:srgbClr val="1A003B"/>
                </a:solidFill>
                <a:sym typeface="Wingdings" panose="05000000000000000000" pitchFamily="2" charset="2"/>
              </a:rPr>
              <a:t>GearBeam</a:t>
            </a:r>
            <a:r>
              <a:rPr lang="fr-FR" sz="1200">
                <a:solidFill>
                  <a:srgbClr val="1A003B"/>
                </a:solidFill>
                <a:sym typeface="Wingdings" panose="05000000000000000000" pitchFamily="2" charset="2"/>
              </a:rPr>
              <a:t> A350-900 </a:t>
            </a:r>
          </a:p>
          <a:p>
            <a:pPr marL="1366838" lvl="5" indent="-285750" algn="just">
              <a:spcAft>
                <a:spcPts val="600"/>
              </a:spcAft>
            </a:pPr>
            <a:r>
              <a:rPr lang="fr-FR" sz="1200">
                <a:solidFill>
                  <a:srgbClr val="1A003B"/>
                </a:solidFill>
                <a:sym typeface="Wingdings" panose="05000000000000000000" pitchFamily="2" charset="2"/>
              </a:rPr>
              <a:t>3 lingots pour programme A220</a:t>
            </a:r>
          </a:p>
          <a:p>
            <a:pPr marL="1004888" lvl="4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fr-FR">
                <a:solidFill>
                  <a:srgbClr val="1A003B"/>
                </a:solidFill>
                <a:sym typeface="Wingdings" panose="05000000000000000000" pitchFamily="2" charset="2"/>
              </a:rPr>
              <a:t>Validation de la chimie sur plaquettes billettes.</a:t>
            </a:r>
          </a:p>
          <a:p>
            <a:pPr marL="555750" lvl="3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fr-FR">
                <a:solidFill>
                  <a:srgbClr val="1A003B"/>
                </a:solidFill>
                <a:sym typeface="Wingdings" panose="05000000000000000000" pitchFamily="2" charset="2"/>
              </a:rPr>
              <a:t>Qualification fournisseur attendue </a:t>
            </a:r>
            <a:r>
              <a:rPr lang="fr-FR">
                <a:solidFill>
                  <a:srgbClr val="0070C0"/>
                </a:solidFill>
                <a:sym typeface="Wingdings" panose="05000000000000000000" pitchFamily="2" charset="2"/>
              </a:rPr>
              <a:t>fin septembre 2022</a:t>
            </a:r>
            <a:r>
              <a:rPr lang="fr-FR">
                <a:solidFill>
                  <a:srgbClr val="1A003B"/>
                </a:solidFill>
                <a:sym typeface="Wingdings" panose="05000000000000000000" pitchFamily="2" charset="2"/>
              </a:rPr>
              <a:t>.</a:t>
            </a:r>
            <a:endParaRPr lang="fr-FR">
              <a:solidFill>
                <a:srgbClr val="1A003B"/>
              </a:solidFill>
            </a:endParaRPr>
          </a:p>
          <a:p>
            <a:pPr marL="269875" lvl="2" indent="-269875" algn="just"/>
            <a:endParaRPr lang="fr-FR" sz="1000">
              <a:solidFill>
                <a:srgbClr val="1A003B"/>
              </a:solidFill>
              <a:cs typeface="Arial"/>
            </a:endParaRPr>
          </a:p>
          <a:p>
            <a:pPr marL="269875" lvl="2" indent="-269875" algn="just"/>
            <a:r>
              <a:rPr lang="fr-FR" b="0">
                <a:solidFill>
                  <a:srgbClr val="1A003B"/>
                </a:solidFill>
                <a:cs typeface="Arial"/>
              </a:rPr>
              <a:t>Action en cours auprès de Safran </a:t>
            </a:r>
            <a:r>
              <a:rPr lang="fr-FR" b="0">
                <a:solidFill>
                  <a:srgbClr val="1A003B"/>
                </a:solidFill>
                <a:cs typeface="Arial"/>
                <a:sym typeface="Wingdings" panose="05000000000000000000" pitchFamily="2" charset="2"/>
              </a:rPr>
              <a:t>pour activer la réalisation d’un audit commun Safran / EcoTitanium  finalité : qualifier ces éponges sur les productions Safran TA6V Standard.</a:t>
            </a:r>
            <a:endParaRPr lang="fr-FR" b="0">
              <a:solidFill>
                <a:srgbClr val="1A003B"/>
              </a:solidFill>
              <a:cs typeface="Arial"/>
            </a:endParaRPr>
          </a:p>
          <a:p>
            <a:endParaRPr lang="fr-FR" sz="1500"/>
          </a:p>
        </p:txBody>
      </p:sp>
    </p:spTree>
    <p:extLst>
      <p:ext uri="{BB962C8B-B14F-4D97-AF65-F5344CB8AC3E}">
        <p14:creationId xmlns:p14="http://schemas.microsoft.com/office/powerpoint/2010/main" val="116709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FBF6A0B-38DA-4CC4-90A8-9A408E07C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5A805900-5626-4C23-A9FB-B8AEF23B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80" y="-318977"/>
            <a:ext cx="8064000" cy="829737"/>
          </a:xfrm>
        </p:spPr>
        <p:txBody>
          <a:bodyPr/>
          <a:lstStyle/>
          <a:p>
            <a:r>
              <a:rPr lang="fr-FR"/>
              <a:t>02- Qualification Premium </a:t>
            </a:r>
            <a:r>
              <a:rPr lang="fr-FR" err="1"/>
              <a:t>Quality</a:t>
            </a:r>
            <a:endParaRPr lang="fr-FR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760A486-E42D-4A8F-BF70-498D1CA38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88" y="657423"/>
            <a:ext cx="8570384" cy="5964131"/>
          </a:xfrm>
        </p:spPr>
        <p:txBody>
          <a:bodyPr/>
          <a:lstStyle/>
          <a:p>
            <a:pPr lvl="2" algn="just"/>
            <a:r>
              <a:rPr lang="fr-FR">
                <a:solidFill>
                  <a:srgbClr val="1A003B"/>
                </a:solidFill>
              </a:rPr>
              <a:t>Rappel : le lancement de cette qualification est soumise à une validation interne :</a:t>
            </a:r>
          </a:p>
          <a:p>
            <a:pPr marL="555750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Au delà de la poursuite de l’activité industrielle d’</a:t>
            </a:r>
            <a:r>
              <a:rPr lang="fr-FR" err="1">
                <a:solidFill>
                  <a:srgbClr val="1A003B"/>
                </a:solidFill>
              </a:rPr>
              <a:t>EcoTitanium</a:t>
            </a:r>
            <a:r>
              <a:rPr lang="fr-FR">
                <a:solidFill>
                  <a:srgbClr val="1A003B"/>
                </a:solidFill>
              </a:rPr>
              <a:t>, une validation de lancer cette qualification est à obtenir auprès de la DAHP. Un dossier financier sera présenté courant mars :</a:t>
            </a:r>
          </a:p>
          <a:p>
            <a:pPr marL="1004888" lvl="4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1A003B"/>
                </a:solidFill>
              </a:rPr>
              <a:t>Prise en compte la participation de GE, notamment sur les coûts de la coulée ensemencée,</a:t>
            </a:r>
          </a:p>
          <a:p>
            <a:pPr marL="1004888" lvl="4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1A003B"/>
                </a:solidFill>
              </a:rPr>
              <a:t>Une route industrielle en billettes. En effet Safran et GE n’ont pas encore validé la route industrielle, ni les timings.</a:t>
            </a:r>
            <a:endParaRPr lang="fr-FR" sz="1400">
              <a:solidFill>
                <a:srgbClr val="1A003B"/>
              </a:solidFill>
              <a:sym typeface="Wingdings" panose="05000000000000000000" pitchFamily="2" charset="2"/>
            </a:endParaRPr>
          </a:p>
          <a:p>
            <a:pPr lvl="2" algn="just"/>
            <a:endParaRPr lang="fr-FR">
              <a:solidFill>
                <a:srgbClr val="1A003B"/>
              </a:solidFill>
              <a:sym typeface="Wingdings" panose="05000000000000000000" pitchFamily="2" charset="2"/>
            </a:endParaRPr>
          </a:p>
          <a:p>
            <a:pPr lvl="2" algn="just"/>
            <a:r>
              <a:rPr lang="fr-FR">
                <a:solidFill>
                  <a:srgbClr val="1A003B"/>
                </a:solidFill>
                <a:sym typeface="Wingdings" panose="05000000000000000000" pitchFamily="2" charset="2"/>
              </a:rPr>
              <a:t>Participation de GE à la qualification :</a:t>
            </a:r>
          </a:p>
          <a:p>
            <a:pPr marL="555750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u="sng">
                <a:solidFill>
                  <a:srgbClr val="1A003B"/>
                </a:solidFill>
              </a:rPr>
              <a:t>GE exige que le pilotage du four plasma soit automatisé avant la coulée ensemencée </a:t>
            </a:r>
            <a:r>
              <a:rPr lang="fr-FR">
                <a:solidFill>
                  <a:srgbClr val="1A003B"/>
                </a:solidFill>
              </a:rPr>
              <a:t>: </a:t>
            </a:r>
          </a:p>
          <a:p>
            <a:pPr marL="1004888" lvl="4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1A003B"/>
                </a:solidFill>
              </a:rPr>
              <a:t>Début janvier GE a exprimé l’attente d’une automatisation poussée du four plasma,</a:t>
            </a:r>
          </a:p>
          <a:p>
            <a:pPr marL="1004888" lvl="4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1A003B"/>
                </a:solidFill>
              </a:rPr>
              <a:t>Fin janvier, après présentation de nos propositions d’automatisation, GE a confirmé quelles répondaient aux besoins.</a:t>
            </a:r>
          </a:p>
          <a:p>
            <a:pPr marL="1004888" lvl="4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1A003B"/>
                </a:solidFill>
              </a:rPr>
              <a:t>Ces évolution nécessite un automaticien dédié pendant 6 mois minimum : identification en cours.</a:t>
            </a:r>
            <a:endParaRPr lang="fr-FR" sz="1400">
              <a:solidFill>
                <a:srgbClr val="0070C0"/>
              </a:solidFill>
            </a:endParaRPr>
          </a:p>
          <a:p>
            <a:pPr marL="555750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Réception fin janvier de la note technique coulée ensemencée co-écrite par GE et Safran :</a:t>
            </a:r>
          </a:p>
          <a:p>
            <a:pPr marL="1004888" lvl="4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1A003B"/>
                </a:solidFill>
              </a:rPr>
              <a:t>Un travail de clarification est à faire auprès de GE et Safran pour bien cerner les attendues des 2 parties, notamment sur les référentiels associés.</a:t>
            </a:r>
          </a:p>
          <a:p>
            <a:pPr lvl="2" algn="just">
              <a:spcAft>
                <a:spcPts val="600"/>
              </a:spcAft>
            </a:pPr>
            <a:endParaRPr lang="fr-FR">
              <a:solidFill>
                <a:srgbClr val="1A003B"/>
              </a:solidFill>
              <a:sym typeface="Wingdings" panose="05000000000000000000" pitchFamily="2" charset="2"/>
            </a:endParaRPr>
          </a:p>
          <a:p>
            <a:pPr lvl="2" algn="just">
              <a:spcAft>
                <a:spcPts val="600"/>
              </a:spcAft>
            </a:pPr>
            <a:r>
              <a:rPr lang="fr-FR">
                <a:solidFill>
                  <a:srgbClr val="1A003B"/>
                </a:solidFill>
              </a:rPr>
              <a:t>Macro Planning :</a:t>
            </a:r>
          </a:p>
          <a:p>
            <a:pPr marL="555750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Hypothèses : go interne donné fin mars + arrivée automaticien début mars.</a:t>
            </a:r>
          </a:p>
          <a:p>
            <a:pPr marL="555750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Coulées ensemencées : novembre 2022, résultat en septembre 2023.</a:t>
            </a:r>
          </a:p>
          <a:p>
            <a:pPr marL="555750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A003B"/>
                </a:solidFill>
              </a:rPr>
              <a:t>DVI : octobre 2024</a:t>
            </a:r>
          </a:p>
          <a:p>
            <a:pPr lvl="2" algn="just">
              <a:spcAft>
                <a:spcPts val="600"/>
              </a:spcAft>
            </a:pPr>
            <a:endParaRPr lang="fr-FR">
              <a:solidFill>
                <a:srgbClr val="1A003B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A54C39-4F42-45E4-AE46-D523568C285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6E3F47-01EE-47BD-964D-0AC98FE12D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>
                <a:solidFill>
                  <a:srgbClr val="1A003B"/>
                </a:solidFill>
              </a:rPr>
              <a:t>Comité de Surveillance – 1/03/2022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F0FF90-6647-4405-8289-C364AA9226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59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gwSMiWloM_A9a1K.4Co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gwSMiWloM_A9a1K.4Co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gwSMiWloM_A9a1K.4Co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gwSMiWloM_A9a1K.4Co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gwSMiWloM_A9a1K.4C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dMAiSoY_kXsSnerboB6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gwSMiWloM_A9a1K.4Co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gwSMiWloM_A9a1K.4Co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gwSMiWloM_A9a1K.4Co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gwSMiWloM_A9a1K.4Co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gwSMiWloM_A9a1K.4Co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gwSMiWloM_A9a1K.4Co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dMAiSoY_kXsSnerboB6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dMAiSoY_kXsSnerboB6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dMAiSoY_kXsSnerboB6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gwSMiWloM_A9a1K.4Cog"/>
</p:tagLst>
</file>

<file path=ppt/theme/theme1.xml><?xml version="1.0" encoding="utf-8"?>
<a:theme xmlns:a="http://schemas.openxmlformats.org/drawingml/2006/main" name="CORPORATE (rou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2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EPA présentation 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_EPA présentation 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PPT_modele_Eramet_Aubert-Duval_4-3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2_EPA présentation 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_PPT_modele_Eramet_Aubert-Duval_4-3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3_EPA présentation 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4_EPA présentation 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ICKEL (vert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NGANESE (bleu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AUTRES METAUX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6AB732"/>
        </a:solidFill>
      </a:spPr>
      <a:bodyPr wrap="square" rtlCol="0">
        <a:spAutoFit/>
      </a:bodyPr>
      <a:lstStyle>
        <a:defPPr>
          <a:defRPr sz="180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7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A72611BE443C4293EAF3F0B38D4E56" ma:contentTypeVersion="2" ma:contentTypeDescription="Crée un document." ma:contentTypeScope="" ma:versionID="a07bcb3b1b6c2f11f8a42c09dfbd7ab2">
  <xsd:schema xmlns:xsd="http://www.w3.org/2001/XMLSchema" xmlns:xs="http://www.w3.org/2001/XMLSchema" xmlns:p="http://schemas.microsoft.com/office/2006/metadata/properties" xmlns:ns2="2a46227c-7510-4cb1-a7b5-6bb15d36d82d" targetNamespace="http://schemas.microsoft.com/office/2006/metadata/properties" ma:root="true" ma:fieldsID="78c8ad84df1db712ed319456be049800" ns2:_="">
    <xsd:import namespace="2a46227c-7510-4cb1-a7b5-6bb15d36d8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6227c-7510-4cb1-a7b5-6bb15d36d8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001A60-6A82-4C94-B7AA-01E5DB16253C}">
  <ds:schemaRefs>
    <ds:schemaRef ds:uri="2a46227c-7510-4cb1-a7b5-6bb15d36d8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818507A-C90F-4F0A-9E25-D5306258A8E5}">
  <ds:schemaRefs>
    <ds:schemaRef ds:uri="http://schemas.microsoft.com/office/2006/documentManagement/types"/>
    <ds:schemaRef ds:uri="http://schemas.microsoft.com/office/2006/metadata/properties"/>
    <ds:schemaRef ds:uri="2a46227c-7510-4cb1-a7b5-6bb15d36d82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8159DD6-E306-4666-8068-64BD216357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4318</Words>
  <Application>Microsoft Office PowerPoint</Application>
  <PresentationFormat>Affichage à l'écran (4:3)</PresentationFormat>
  <Paragraphs>835</Paragraphs>
  <Slides>43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17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66" baseType="lpstr">
      <vt:lpstr>Arial</vt:lpstr>
      <vt:lpstr>Arial Black</vt:lpstr>
      <vt:lpstr>Calibri</vt:lpstr>
      <vt:lpstr>Times New Roman</vt:lpstr>
      <vt:lpstr>Wingdings</vt:lpstr>
      <vt:lpstr>CORPORATE (rouge)</vt:lpstr>
      <vt:lpstr>NICKEL (vert)</vt:lpstr>
      <vt:lpstr>MANGANESE (bleu)</vt:lpstr>
      <vt:lpstr>ALLIAGE (orange)</vt:lpstr>
      <vt:lpstr>AUTRES METAUX</vt:lpstr>
      <vt:lpstr>1_ALLIAGE (orange)</vt:lpstr>
      <vt:lpstr>2_ALLIAGE (orange)</vt:lpstr>
      <vt:lpstr>7_ALLIAGE (orange)</vt:lpstr>
      <vt:lpstr>10_ALLIAGE (orange)</vt:lpstr>
      <vt:lpstr>12_ALLIAGE (orange)</vt:lpstr>
      <vt:lpstr>EPA présentation </vt:lpstr>
      <vt:lpstr>1_EPA présentation </vt:lpstr>
      <vt:lpstr>PPT_modele_Eramet_Aubert-Duval_4-3</vt:lpstr>
      <vt:lpstr>2_EPA présentation </vt:lpstr>
      <vt:lpstr>1_PPT_modele_Eramet_Aubert-Duval_4-3</vt:lpstr>
      <vt:lpstr>3_EPA présentation </vt:lpstr>
      <vt:lpstr>4_EPA présentation </vt:lpstr>
      <vt:lpstr>Diapositive think-cell</vt:lpstr>
      <vt:lpstr>EcoTitanium Comité de Surveillance Mars 2022</vt:lpstr>
      <vt:lpstr>Sommaire</vt:lpstr>
      <vt:lpstr>01</vt:lpstr>
      <vt:lpstr>01- Point industriel - 2022</vt:lpstr>
      <vt:lpstr>Présentation PowerPoint</vt:lpstr>
      <vt:lpstr>Projet EcoBoost Niv 1 Augmentation de Capacité EcoTitanium</vt:lpstr>
      <vt:lpstr>02</vt:lpstr>
      <vt:lpstr>02- Qualification Eponges AMIC</vt:lpstr>
      <vt:lpstr>02- Qualification Premium Quality</vt:lpstr>
      <vt:lpstr>02- Qualification Premium Quality</vt:lpstr>
      <vt:lpstr>02- Qualification Premium Quality</vt:lpstr>
      <vt:lpstr>03</vt:lpstr>
      <vt:lpstr>Commandes 2022 YTD &amp; Perspectives nouveaux développements</vt:lpstr>
      <vt:lpstr>Nouveaux Développements Commerciaux : RFQs &amp; Projets en cours</vt:lpstr>
      <vt:lpstr>04</vt:lpstr>
      <vt:lpstr>Présentation PowerPoint</vt:lpstr>
      <vt:lpstr>P&amp;L - Décembre 2021 YTD</vt:lpstr>
      <vt:lpstr>Cash Flow - Décembre 2021 YTD</vt:lpstr>
      <vt:lpstr>Rappel de l’évolution historique de la ligne de financement A&amp;D</vt:lpstr>
      <vt:lpstr>Actions de financement</vt:lpstr>
      <vt:lpstr>Présentation PowerPoint</vt:lpstr>
      <vt:lpstr>Sous capitalisation</vt:lpstr>
      <vt:lpstr>Présentation PowerPoint</vt:lpstr>
      <vt:lpstr>Budget 2022 : Executive Summary Principales hypothèses / Faits marquants (positifs &amp; négatifs)</vt:lpstr>
      <vt:lpstr>Budget 2022 : Sécurité</vt:lpstr>
      <vt:lpstr>Budget 2022 : Environnement</vt:lpstr>
      <vt:lpstr>Budget 2022 : Volumes vendus </vt:lpstr>
      <vt:lpstr>Budget 2022 : Production </vt:lpstr>
      <vt:lpstr>Budget 2022 : KPIs financiers </vt:lpstr>
      <vt:lpstr>Budget 2022 : Supply-chain – stocks nets</vt:lpstr>
      <vt:lpstr>Budget 2022 : Frais généraux </vt:lpstr>
      <vt:lpstr>Budget 2022 : Activité</vt:lpstr>
      <vt:lpstr>Budget 2022 : Personnel</vt:lpstr>
      <vt:lpstr>Budget 2022 : Capex </vt:lpstr>
      <vt:lpstr>Budget 2022 : Le détail des CAPEX</vt:lpstr>
      <vt:lpstr>Budget 2022 : CASH</vt:lpstr>
      <vt:lpstr>Présentation PowerPoint</vt:lpstr>
      <vt:lpstr>05</vt:lpstr>
      <vt:lpstr>Focus AEROTRADE</vt:lpstr>
      <vt:lpstr>06</vt:lpstr>
      <vt:lpstr>07</vt:lpstr>
      <vt:lpstr>07- Investissements listés à date</vt:lpstr>
      <vt:lpstr>07- Investissements Premium Quality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ALLIER Raymond</cp:lastModifiedBy>
  <cp:revision>2</cp:revision>
  <cp:lastPrinted>2021-03-23T06:05:57Z</cp:lastPrinted>
  <dcterms:created xsi:type="dcterms:W3CDTF">2016-11-07T15:50:27Z</dcterms:created>
  <dcterms:modified xsi:type="dcterms:W3CDTF">2022-03-01T06:51:47Z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0x010100A8A72611BE443C4293EAF3F0B38D4E56</vt:lpwstr>
  </property>
</Properties>
</file>